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71" r:id="rId1"/>
  </p:sldMasterIdLst>
  <p:notesMasterIdLst>
    <p:notesMasterId r:id="rId22"/>
  </p:notesMasterIdLst>
  <p:handoutMasterIdLst>
    <p:handoutMasterId r:id="rId23"/>
  </p:handoutMasterIdLst>
  <p:sldIdLst>
    <p:sldId id="304" r:id="rId2"/>
    <p:sldId id="289" r:id="rId3"/>
    <p:sldId id="291" r:id="rId4"/>
    <p:sldId id="292" r:id="rId5"/>
    <p:sldId id="290" r:id="rId6"/>
    <p:sldId id="310" r:id="rId7"/>
    <p:sldId id="293" r:id="rId8"/>
    <p:sldId id="294" r:id="rId9"/>
    <p:sldId id="296" r:id="rId10"/>
    <p:sldId id="297" r:id="rId11"/>
    <p:sldId id="321" r:id="rId12"/>
    <p:sldId id="318" r:id="rId13"/>
    <p:sldId id="319" r:id="rId14"/>
    <p:sldId id="320" r:id="rId15"/>
    <p:sldId id="299" r:id="rId16"/>
    <p:sldId id="322" r:id="rId17"/>
    <p:sldId id="311" r:id="rId18"/>
    <p:sldId id="317" r:id="rId19"/>
    <p:sldId id="316" r:id="rId20"/>
    <p:sldId id="31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5747" autoAdjust="0"/>
  </p:normalViewPr>
  <p:slideViewPr>
    <p:cSldViewPr snapToGrid="0">
      <p:cViewPr varScale="1">
        <p:scale>
          <a:sx n="91" d="100"/>
          <a:sy n="91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78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A0CF9-EA48-4DDF-A303-C61D1E6CF1D0}" type="datetimeFigureOut">
              <a:rPr lang="de-AT" smtClean="0"/>
              <a:t>18.10.2022</a:t>
            </a:fld>
            <a:endParaRPr lang="de-A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24E63-DB6B-4BAF-9D73-FA0D6F47FAC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64690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51292-B35A-40B4-BB1A-FFAFE33545FB}" type="datetimeFigureOut">
              <a:rPr lang="de-AT" smtClean="0"/>
              <a:t>18.10.2022</a:t>
            </a:fld>
            <a:endParaRPr lang="de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80D-6C66-4877-917E-10D2F79CA960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19223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smtClean="0"/>
              <a:t>9:00 – 11:00</a:t>
            </a:r>
          </a:p>
          <a:p>
            <a:r>
              <a:rPr lang="de-AT" dirty="0" smtClean="0"/>
              <a:t>8:30 – 11:30</a:t>
            </a:r>
          </a:p>
          <a:p>
            <a:r>
              <a:rPr lang="de-AT" dirty="0" smtClean="0"/>
              <a:t>8:10 – 11:40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80D-6C66-4877-917E-10D2F79CA960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10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15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REFAG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2465" y="185843"/>
            <a:ext cx="1623473" cy="5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99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_withTitlean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431800" y="1260000"/>
            <a:ext cx="11376302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</a:pPr>
            <a:r>
              <a:rPr lang="de-AT" sz="2100" dirty="0" smtClean="0"/>
              <a:t> </a:t>
            </a:r>
            <a:endParaRPr lang="en-GB" sz="2100" b="1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7057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7007502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de-AT" sz="1600" cap="none" smtClean="0"/>
              <a:t>REFAG 2022</a:t>
            </a:r>
            <a:endParaRPr lang="de-AT" sz="1600" cap="none" dirty="0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77726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" t="17229" r="854" b="15483"/>
          <a:stretch/>
        </p:blipFill>
        <p:spPr>
          <a:xfrm>
            <a:off x="2400" y="0"/>
            <a:ext cx="12189600" cy="539196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179" y="5074920"/>
            <a:ext cx="1087692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1178" y="5907023"/>
            <a:ext cx="1087692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78649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58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7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5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_With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1559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4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21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45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94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95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4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>
          <a:xfrm>
            <a:off x="931178" y="6459785"/>
            <a:ext cx="2638373" cy="365125"/>
          </a:xfrm>
        </p:spPr>
        <p:txBody>
          <a:bodyPr/>
          <a:lstStyle>
            <a:lvl1pPr>
              <a:defRPr sz="1600"/>
            </a:lvl1pPr>
          </a:lstStyle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96077" y="6440531"/>
            <a:ext cx="1312025" cy="365125"/>
          </a:xfrm>
        </p:spPr>
        <p:txBody>
          <a:bodyPr/>
          <a:lstStyle>
            <a:lvl1pPr>
              <a:defRPr sz="1600"/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r="60247"/>
          <a:stretch/>
        </p:blipFill>
        <p:spPr>
          <a:xfrm>
            <a:off x="337717" y="6428186"/>
            <a:ext cx="425021" cy="405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81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de-DE" sz="1600" smtClean="0"/>
              <a:t>20.10.2022</a:t>
            </a:r>
            <a:endParaRPr lang="de-AT" sz="1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AT" sz="16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AT" sz="16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81DCE5C-0D2A-413D-A69B-C4E1A2BB258F}" type="slidenum">
              <a:rPr lang="de-AT" smtClean="0"/>
              <a:pPr/>
              <a:t>‹#›</a:t>
            </a:fld>
            <a:endParaRPr lang="de-AT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62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72" r:id="rId2"/>
    <p:sldLayoutId id="2147483786" r:id="rId3"/>
    <p:sldLayoutId id="2147483784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85" r:id="rId11"/>
    <p:sldLayoutId id="2147483779" r:id="rId12"/>
    <p:sldLayoutId id="2147483780" r:id="rId13"/>
    <p:sldLayoutId id="2147483781" r:id="rId14"/>
    <p:sldLayoutId id="2147483782" r:id="rId1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78" y="218952"/>
            <a:ext cx="2848352" cy="1080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29204" y="1953798"/>
            <a:ext cx="10696787" cy="1450936"/>
          </a:xfrm>
          <a:prstGeom prst="rect">
            <a:avLst/>
          </a:prstGeom>
        </p:spPr>
        <p:txBody>
          <a:bodyPr anchor="b" anchorCtr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Adjustment of orbital elements of Galileo satellite arcs with simulated VLBI observations</a:t>
            </a:r>
            <a:endParaRPr lang="de-AT" dirty="0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29204" y="3907180"/>
            <a:ext cx="8928908" cy="460562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400" b="1" dirty="0" smtClean="0"/>
              <a:t> Wolf H.</a:t>
            </a:r>
            <a:r>
              <a:rPr lang="de-AT" sz="2400" b="1" baseline="30000" dirty="0" smtClean="0"/>
              <a:t>1</a:t>
            </a:r>
            <a:r>
              <a:rPr lang="de-AT" sz="2400" b="1" dirty="0" smtClean="0"/>
              <a:t>, Böhm J.</a:t>
            </a:r>
            <a:r>
              <a:rPr lang="de-AT" sz="2400" b="1" baseline="30000" dirty="0" smtClean="0"/>
              <a:t>1</a:t>
            </a:r>
            <a:r>
              <a:rPr lang="de-AT" sz="2400" b="1" dirty="0" smtClean="0"/>
              <a:t>, </a:t>
            </a:r>
            <a:r>
              <a:rPr lang="de-AT" sz="2400" b="1" dirty="0" err="1" smtClean="0"/>
              <a:t>Hugentobler</a:t>
            </a:r>
            <a:r>
              <a:rPr lang="de-AT" sz="2400" b="1" dirty="0" smtClean="0"/>
              <a:t> U.</a:t>
            </a:r>
            <a:r>
              <a:rPr lang="de-AT" sz="2400" b="1" baseline="30000" dirty="0" smtClean="0"/>
              <a:t>2</a:t>
            </a:r>
            <a:r>
              <a:rPr lang="de-AT" sz="2400" b="1" dirty="0" smtClean="0"/>
              <a:t>, </a:t>
            </a:r>
            <a:r>
              <a:rPr lang="de-AT" sz="2400" b="1" dirty="0"/>
              <a:t>Nothnagel A.</a:t>
            </a:r>
            <a:r>
              <a:rPr lang="de-AT" sz="2400" b="1" baseline="30000" dirty="0"/>
              <a:t>1</a:t>
            </a:r>
            <a:endParaRPr lang="de-AT" sz="24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011737" y="4367742"/>
            <a:ext cx="10058400" cy="107232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50" baseline="30000" dirty="0" smtClean="0"/>
              <a:t>1</a:t>
            </a:r>
            <a:r>
              <a:rPr lang="en-GB" sz="1950" dirty="0" smtClean="0"/>
              <a:t>TU Wien, Department of Geodesy and </a:t>
            </a:r>
            <a:r>
              <a:rPr lang="en-GB" sz="1950" dirty="0" err="1" smtClean="0"/>
              <a:t>Geoinformation</a:t>
            </a:r>
            <a:endParaRPr lang="en-GB" sz="195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50" baseline="30000" dirty="0" smtClean="0"/>
              <a:t>2</a:t>
            </a:r>
            <a:r>
              <a:rPr lang="en-GB" sz="1950" dirty="0" smtClean="0"/>
              <a:t>TU </a:t>
            </a:r>
            <a:r>
              <a:rPr lang="en-GB" sz="1950" dirty="0" err="1" smtClean="0"/>
              <a:t>München</a:t>
            </a:r>
            <a:r>
              <a:rPr lang="en-GB" sz="1950" dirty="0" smtClean="0"/>
              <a:t>, Institute for Astronomical and Physical Geodesy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0" y="304375"/>
            <a:ext cx="3037406" cy="9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9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10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Orbital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533" y="1302334"/>
            <a:ext cx="11401302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100" dirty="0"/>
              <a:t>satellite observations from </a:t>
            </a:r>
            <a:r>
              <a:rPr lang="en-US" sz="2100" dirty="0" smtClean="0"/>
              <a:t>21:50 </a:t>
            </a:r>
            <a:r>
              <a:rPr lang="en-US" sz="2100" dirty="0"/>
              <a:t>– </a:t>
            </a:r>
            <a:r>
              <a:rPr lang="en-US" sz="2100" dirty="0" smtClean="0"/>
              <a:t>22:30 </a:t>
            </a:r>
            <a:r>
              <a:rPr lang="en-US" sz="2100" dirty="0"/>
              <a:t>with </a:t>
            </a:r>
            <a:r>
              <a:rPr lang="en-US" sz="2100" dirty="0" smtClean="0"/>
              <a:t>5 </a:t>
            </a:r>
            <a:r>
              <a:rPr lang="en-US" sz="2100" dirty="0"/>
              <a:t>stations</a:t>
            </a:r>
            <a:endParaRPr lang="de-AT" sz="2100" dirty="0"/>
          </a:p>
          <a:p>
            <a:endParaRPr lang="en-GB" sz="21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b="1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00" y="1908000"/>
            <a:ext cx="4254546" cy="36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1908000"/>
            <a:ext cx="67372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11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Orbital Elements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7533" y="1302334"/>
                <a:ext cx="11401302" cy="1977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r>
                  <a:rPr lang="en-GB" sz="2100" dirty="0" smtClean="0">
                    <a:sym typeface="Wingdings" panose="05000000000000000000" pitchFamily="2" charset="2"/>
                  </a:rPr>
                  <a:t>d</a:t>
                </a:r>
                <a:r>
                  <a:rPr lang="en-GB" sz="2100" dirty="0" smtClean="0"/>
                  <a:t>eficiencies </a:t>
                </a:r>
                <a:r>
                  <a:rPr lang="en-GB" sz="2100" dirty="0"/>
                  <a:t>in estimation of troposphere </a:t>
                </a:r>
                <a:r>
                  <a:rPr lang="en-GB" sz="2100" dirty="0" smtClean="0"/>
                  <a:t>(e.g. </a:t>
                </a:r>
                <a:r>
                  <a:rPr lang="en-GB" sz="2100" dirty="0" err="1" smtClean="0"/>
                  <a:t>zwd</a:t>
                </a:r>
                <a:r>
                  <a:rPr lang="en-GB" sz="2100" dirty="0" smtClean="0"/>
                  <a:t>) with </a:t>
                </a:r>
                <a:r>
                  <a:rPr lang="en-GB" sz="2100" dirty="0"/>
                  <a:t>longer periods of satellite observations </a:t>
                </a:r>
                <a:endParaRPr lang="de-AT" sz="2100" dirty="0" smtClean="0"/>
              </a:p>
              <a:p>
                <a:pPr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</a:pPr>
                <a:r>
                  <a:rPr lang="de-AT" sz="2100" dirty="0" smtClean="0">
                    <a:ea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AT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AT" sz="21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AT" sz="2100" dirty="0" smtClean="0"/>
                  <a:t>  </a:t>
                </a:r>
                <a:r>
                  <a:rPr lang="de-AT" sz="2100" dirty="0" err="1" smtClean="0"/>
                  <a:t>reduced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accuracy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for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the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estimation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of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right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ascension</a:t>
                </a:r>
                <a:r>
                  <a:rPr lang="de-AT" sz="2100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AT" sz="2100" dirty="0" smtClean="0"/>
                  <a:t> </a:t>
                </a:r>
                <a:r>
                  <a:rPr lang="de-AT" sz="2100" dirty="0" err="1" smtClean="0"/>
                  <a:t>for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longer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observation</a:t>
                </a:r>
                <a:r>
                  <a:rPr lang="de-AT" sz="2100" dirty="0" smtClean="0"/>
                  <a:t> </a:t>
                </a:r>
                <a:r>
                  <a:rPr lang="de-AT" sz="2100" dirty="0" err="1" smtClean="0"/>
                  <a:t>periods</a:t>
                </a:r>
                <a:endParaRPr lang="de-AT" sz="2100" dirty="0"/>
              </a:p>
              <a:p>
                <a:endParaRPr lang="en-GB" sz="2100" dirty="0"/>
              </a:p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b="1" dirty="0"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ts val="100"/>
                  </a:spcBef>
                  <a:spcAft>
                    <a:spcPts val="4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33" y="1302334"/>
                <a:ext cx="11401302" cy="1977464"/>
              </a:xfrm>
              <a:prstGeom prst="rect">
                <a:avLst/>
              </a:prstGeom>
              <a:blipFill>
                <a:blip r:embed="rId3"/>
                <a:stretch>
                  <a:fillRect l="-588" t="-216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525450" y="2383419"/>
            <a:ext cx="341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3,5 </a:t>
            </a:r>
            <a:r>
              <a:rPr lang="de-AT" b="1" dirty="0" err="1"/>
              <a:t>hours</a:t>
            </a:r>
            <a:r>
              <a:rPr lang="de-AT" b="1" dirty="0"/>
              <a:t>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satellite</a:t>
            </a:r>
            <a:r>
              <a:rPr lang="de-AT" b="1" dirty="0"/>
              <a:t> </a:t>
            </a:r>
            <a:r>
              <a:rPr lang="de-AT" b="1" dirty="0" err="1"/>
              <a:t>observations</a:t>
            </a:r>
            <a:endParaRPr lang="de-AT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35578" y="2383419"/>
            <a:ext cx="323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2 </a:t>
            </a:r>
            <a:r>
              <a:rPr lang="de-AT" b="1" dirty="0" err="1" smtClean="0"/>
              <a:t>hours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b="1" dirty="0" err="1" smtClean="0"/>
              <a:t>satellite</a:t>
            </a:r>
            <a:r>
              <a:rPr lang="de-AT" b="1" dirty="0" smtClean="0"/>
              <a:t> </a:t>
            </a:r>
            <a:r>
              <a:rPr lang="de-AT" b="1" dirty="0" err="1" smtClean="0"/>
              <a:t>observations</a:t>
            </a:r>
            <a:endParaRPr lang="de-AT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658190" y="2385157"/>
            <a:ext cx="323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3 </a:t>
            </a:r>
            <a:r>
              <a:rPr lang="de-AT" b="1" dirty="0" err="1" smtClean="0"/>
              <a:t>hours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b="1" dirty="0" err="1" smtClean="0"/>
              <a:t>satellite</a:t>
            </a:r>
            <a:r>
              <a:rPr lang="de-AT" b="1" dirty="0" smtClean="0"/>
              <a:t> </a:t>
            </a:r>
            <a:r>
              <a:rPr lang="de-AT" b="1" dirty="0" err="1" smtClean="0"/>
              <a:t>observations</a:t>
            </a:r>
            <a:endParaRPr lang="de-AT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055" y="2758883"/>
            <a:ext cx="3786546" cy="320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46" y="2786169"/>
            <a:ext cx="3786546" cy="320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550" y="2786169"/>
            <a:ext cx="3786546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12</a:t>
            </a:fld>
            <a:endParaRPr lang="de-AT" dirty="0"/>
          </a:p>
        </p:txBody>
      </p:sp>
      <p:sp>
        <p:nvSpPr>
          <p:cNvPr id="11" name="TextBox 10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620000"/>
            <a:ext cx="8028076" cy="43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58610"/>
            <a:ext cx="3786546" cy="3204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484000" y="1188000"/>
            <a:ext cx="323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2 </a:t>
            </a:r>
            <a:r>
              <a:rPr lang="de-AT" b="1" dirty="0" err="1" smtClean="0"/>
              <a:t>hours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b="1" dirty="0" err="1" smtClean="0"/>
              <a:t>satellite</a:t>
            </a:r>
            <a:r>
              <a:rPr lang="de-AT" b="1" dirty="0" smtClean="0"/>
              <a:t> </a:t>
            </a:r>
            <a:r>
              <a:rPr lang="de-AT" b="1" dirty="0" err="1" smtClean="0"/>
              <a:t>observations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386661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13</a:t>
            </a:fld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000" y="2160000"/>
            <a:ext cx="3786546" cy="320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4000" y="1188000"/>
            <a:ext cx="323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3 </a:t>
            </a:r>
            <a:r>
              <a:rPr lang="de-AT" b="1" dirty="0" err="1" smtClean="0"/>
              <a:t>hours</a:t>
            </a:r>
            <a:r>
              <a:rPr lang="de-AT" b="1" dirty="0" smtClean="0"/>
              <a:t> </a:t>
            </a:r>
            <a:r>
              <a:rPr lang="de-AT" b="1" dirty="0" err="1" smtClean="0"/>
              <a:t>of</a:t>
            </a:r>
            <a:r>
              <a:rPr lang="de-AT" b="1" dirty="0" smtClean="0"/>
              <a:t> </a:t>
            </a:r>
            <a:r>
              <a:rPr lang="de-AT" b="1" dirty="0" err="1" smtClean="0"/>
              <a:t>satellite</a:t>
            </a:r>
            <a:r>
              <a:rPr lang="de-AT" b="1" dirty="0" smtClean="0"/>
              <a:t> </a:t>
            </a:r>
            <a:r>
              <a:rPr lang="de-AT" b="1" dirty="0" err="1" smtClean="0"/>
              <a:t>observations</a:t>
            </a:r>
            <a:endParaRPr lang="de-AT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" y="1620000"/>
            <a:ext cx="8028076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3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14</a:t>
            </a:fld>
            <a:endParaRPr lang="de-AT" dirty="0"/>
          </a:p>
        </p:txBody>
      </p:sp>
      <p:sp>
        <p:nvSpPr>
          <p:cNvPr id="10" name="TextBox 9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" y="1620000"/>
            <a:ext cx="8028076" cy="43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000" y="2160000"/>
            <a:ext cx="3786546" cy="320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4000" y="1188000"/>
            <a:ext cx="3412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smtClean="0"/>
              <a:t>3,5 </a:t>
            </a:r>
            <a:r>
              <a:rPr lang="de-AT" b="1" dirty="0" err="1"/>
              <a:t>hours</a:t>
            </a:r>
            <a:r>
              <a:rPr lang="de-AT" b="1" dirty="0"/>
              <a:t> </a:t>
            </a:r>
            <a:r>
              <a:rPr lang="de-AT" b="1" dirty="0" err="1"/>
              <a:t>of</a:t>
            </a:r>
            <a:r>
              <a:rPr lang="de-AT" b="1" dirty="0"/>
              <a:t> </a:t>
            </a:r>
            <a:r>
              <a:rPr lang="de-AT" b="1" dirty="0" err="1"/>
              <a:t>satellite</a:t>
            </a:r>
            <a:r>
              <a:rPr lang="de-AT" b="1" dirty="0"/>
              <a:t> </a:t>
            </a:r>
            <a:r>
              <a:rPr lang="de-AT" b="1" dirty="0" err="1"/>
              <a:t>observations</a:t>
            </a:r>
            <a:endParaRPr lang="de-AT" b="1" dirty="0"/>
          </a:p>
        </p:txBody>
      </p:sp>
    </p:spTree>
    <p:extLst>
      <p:ext uri="{BB962C8B-B14F-4D97-AF65-F5344CB8AC3E}">
        <p14:creationId xmlns:p14="http://schemas.microsoft.com/office/powerpoint/2010/main" val="40360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82" y="2141807"/>
            <a:ext cx="6060777" cy="410516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15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Conclusion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800" y="1260000"/>
            <a:ext cx="11401302" cy="75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100" b="1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6800" y="1260000"/>
            <a:ext cx="11114639" cy="3352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100" dirty="0" smtClean="0"/>
              <a:t>more </a:t>
            </a:r>
            <a:r>
              <a:rPr lang="en-US" sz="2100" dirty="0"/>
              <a:t>investigations needed, e.g</a:t>
            </a:r>
            <a:r>
              <a:rPr lang="en-US" sz="2100" dirty="0" smtClean="0"/>
              <a:t>.,</a:t>
            </a:r>
          </a:p>
          <a:p>
            <a:pPr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100" dirty="0"/>
              <a:t>how many quasar scans in between for </a:t>
            </a:r>
            <a:r>
              <a:rPr lang="en-US" sz="2100" dirty="0" smtClean="0"/>
              <a:t>sufficient </a:t>
            </a:r>
            <a:r>
              <a:rPr lang="en-US" sz="2100" dirty="0"/>
              <a:t>troposphere determination</a:t>
            </a:r>
          </a:p>
          <a:p>
            <a:pPr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100" dirty="0"/>
              <a:t>relationship with estimated satellite position in NTW-frame</a:t>
            </a:r>
          </a:p>
          <a:p>
            <a:pPr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US" sz="2100" dirty="0" smtClean="0"/>
              <a:t>dependence on observation geometry</a:t>
            </a:r>
          </a:p>
          <a:p>
            <a:pPr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endParaRPr lang="en-US" sz="2100" dirty="0"/>
          </a:p>
          <a:p>
            <a:pPr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100" dirty="0"/>
              <a:t>e</a:t>
            </a:r>
            <a:r>
              <a:rPr lang="en-US" sz="2100" dirty="0" smtClean="0"/>
              <a:t>stimation of other orbital elements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pic>
        <p:nvPicPr>
          <p:cNvPr id="13" name="Picture 12" descr="https://www.fwf.ac.at/fileadmin/files/Images/News_Presse/Presse/Logo/fwf-logo_var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213" y="5280612"/>
            <a:ext cx="2400514" cy="7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263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16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References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998" y="1260000"/>
            <a:ext cx="11622443" cy="554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smtClean="0"/>
              <a:t>Wolf H. (2021): </a:t>
            </a:r>
            <a:r>
              <a:rPr lang="de-AT" sz="2100" i="1" dirty="0" err="1" smtClean="0"/>
              <a:t>Satellite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Scheduling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with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VieSched</a:t>
            </a:r>
            <a:r>
              <a:rPr lang="de-AT" sz="2100" i="1" dirty="0" smtClean="0"/>
              <a:t>++,</a:t>
            </a:r>
            <a:r>
              <a:rPr lang="de-AT" sz="2100" dirty="0" smtClean="0"/>
              <a:t> Master </a:t>
            </a:r>
            <a:r>
              <a:rPr lang="de-AT" sz="2100" dirty="0"/>
              <a:t>T</a:t>
            </a:r>
            <a:r>
              <a:rPr lang="de-AT" sz="2100" dirty="0" smtClean="0"/>
              <a:t>hesis, Technical University </a:t>
            </a:r>
            <a:r>
              <a:rPr lang="de-AT" sz="2100" dirty="0" err="1" smtClean="0"/>
              <a:t>of</a:t>
            </a:r>
            <a:r>
              <a:rPr lang="de-AT" sz="2100" dirty="0" smtClean="0"/>
              <a:t> Vienna.</a:t>
            </a:r>
          </a:p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smtClean="0"/>
              <a:t>Wolf </a:t>
            </a:r>
            <a:r>
              <a:rPr lang="de-AT" sz="2100" dirty="0"/>
              <a:t>et al. (2022): </a:t>
            </a:r>
            <a:r>
              <a:rPr lang="de-AT" sz="2100" i="1" dirty="0"/>
              <a:t>Dilution </a:t>
            </a:r>
            <a:r>
              <a:rPr lang="de-AT" sz="2100" i="1" dirty="0" err="1"/>
              <a:t>of</a:t>
            </a:r>
            <a:r>
              <a:rPr lang="de-AT" sz="2100" i="1" dirty="0"/>
              <a:t> Precision (DOP) </a:t>
            </a:r>
            <a:r>
              <a:rPr lang="de-AT" sz="2100" i="1" dirty="0" err="1"/>
              <a:t>factors</a:t>
            </a:r>
            <a:r>
              <a:rPr lang="de-AT" sz="2100" i="1" dirty="0"/>
              <a:t> </a:t>
            </a:r>
            <a:r>
              <a:rPr lang="de-AT" sz="2100" i="1" dirty="0" err="1"/>
              <a:t>for</a:t>
            </a:r>
            <a:r>
              <a:rPr lang="de-AT" sz="2100" i="1" dirty="0"/>
              <a:t> </a:t>
            </a:r>
            <a:r>
              <a:rPr lang="de-AT" sz="2100" i="1" dirty="0" err="1"/>
              <a:t>evaluating</a:t>
            </a:r>
            <a:r>
              <a:rPr lang="de-AT" sz="2100" i="1" dirty="0"/>
              <a:t> </a:t>
            </a:r>
            <a:r>
              <a:rPr lang="de-AT" sz="2100" i="1" dirty="0" err="1"/>
              <a:t>observations</a:t>
            </a:r>
            <a:r>
              <a:rPr lang="de-AT" sz="2100" i="1" dirty="0"/>
              <a:t> </a:t>
            </a:r>
            <a:r>
              <a:rPr lang="de-AT" sz="2100" i="1" dirty="0" err="1"/>
              <a:t>to</a:t>
            </a:r>
            <a:r>
              <a:rPr lang="de-AT" sz="2100" i="1" dirty="0"/>
              <a:t> Galileo </a:t>
            </a:r>
            <a:r>
              <a:rPr lang="de-AT" sz="2100" i="1" dirty="0" err="1"/>
              <a:t>satellites</a:t>
            </a:r>
            <a:r>
              <a:rPr lang="de-AT" sz="2100" i="1" dirty="0"/>
              <a:t> </a:t>
            </a:r>
            <a:r>
              <a:rPr lang="de-AT" sz="2100" i="1" dirty="0" err="1"/>
              <a:t>with</a:t>
            </a:r>
            <a:r>
              <a:rPr lang="de-AT" sz="2100" i="1" dirty="0"/>
              <a:t> VLBI</a:t>
            </a:r>
            <a:r>
              <a:rPr lang="de-AT" sz="2100" dirty="0"/>
              <a:t>, International </a:t>
            </a:r>
            <a:r>
              <a:rPr lang="de-AT" sz="2100" dirty="0" err="1"/>
              <a:t>Association</a:t>
            </a:r>
            <a:r>
              <a:rPr lang="de-AT" sz="2100" dirty="0"/>
              <a:t> </a:t>
            </a:r>
            <a:r>
              <a:rPr lang="de-AT" sz="2100" dirty="0" err="1"/>
              <a:t>of</a:t>
            </a:r>
            <a:r>
              <a:rPr lang="de-AT" sz="2100" dirty="0"/>
              <a:t> </a:t>
            </a:r>
            <a:r>
              <a:rPr lang="de-AT" sz="2100" dirty="0" err="1"/>
              <a:t>Geodesy</a:t>
            </a:r>
            <a:r>
              <a:rPr lang="de-AT" sz="2100" dirty="0"/>
              <a:t> </a:t>
            </a:r>
            <a:r>
              <a:rPr lang="de-AT" sz="2100" dirty="0" err="1"/>
              <a:t>Symposia</a:t>
            </a:r>
            <a:r>
              <a:rPr lang="de-AT" sz="2100" dirty="0"/>
              <a:t>, Springer, Berlin, Heidelberg.</a:t>
            </a:r>
          </a:p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smtClean="0"/>
              <a:t>Belli F. (2020): </a:t>
            </a:r>
            <a:r>
              <a:rPr lang="de-AT" sz="2100" i="1" dirty="0"/>
              <a:t>Transfer </a:t>
            </a:r>
            <a:r>
              <a:rPr lang="de-AT" sz="2100" i="1" dirty="0" err="1"/>
              <a:t>of</a:t>
            </a:r>
            <a:r>
              <a:rPr lang="de-AT" sz="2100" i="1" dirty="0"/>
              <a:t> absolute </a:t>
            </a:r>
            <a:r>
              <a:rPr lang="de-AT" sz="2100" i="1" dirty="0" err="1"/>
              <a:t>orientation</a:t>
            </a:r>
            <a:r>
              <a:rPr lang="de-AT" sz="2100" i="1" dirty="0"/>
              <a:t> </a:t>
            </a:r>
            <a:r>
              <a:rPr lang="de-AT" sz="2100" i="1" dirty="0" err="1"/>
              <a:t>to</a:t>
            </a:r>
            <a:r>
              <a:rPr lang="de-AT" sz="2100" i="1" dirty="0"/>
              <a:t> Galileo </a:t>
            </a:r>
            <a:r>
              <a:rPr lang="de-AT" sz="2100" i="1" dirty="0" err="1"/>
              <a:t>orbits</a:t>
            </a:r>
            <a:r>
              <a:rPr lang="de-AT" sz="2100" i="1" dirty="0"/>
              <a:t> </a:t>
            </a:r>
            <a:r>
              <a:rPr lang="de-AT" sz="2100" i="1" dirty="0" err="1"/>
              <a:t>with</a:t>
            </a:r>
            <a:r>
              <a:rPr lang="de-AT" sz="2100" i="1" dirty="0"/>
              <a:t> VLBI</a:t>
            </a:r>
            <a:r>
              <a:rPr lang="de-AT" sz="2100" dirty="0" smtClean="0"/>
              <a:t>, Master </a:t>
            </a:r>
            <a:r>
              <a:rPr lang="de-AT" sz="2100" dirty="0" err="1" smtClean="0"/>
              <a:t>thesis</a:t>
            </a:r>
            <a:r>
              <a:rPr lang="de-AT" sz="2100" dirty="0" smtClean="0"/>
              <a:t>, Technical University </a:t>
            </a:r>
            <a:r>
              <a:rPr lang="de-AT" sz="2100" dirty="0" err="1" smtClean="0"/>
              <a:t>of</a:t>
            </a:r>
            <a:r>
              <a:rPr lang="de-AT" sz="2100" dirty="0" smtClean="0"/>
              <a:t> </a:t>
            </a:r>
            <a:r>
              <a:rPr lang="de-AT" sz="2100" dirty="0" err="1" smtClean="0"/>
              <a:t>Munich</a:t>
            </a:r>
            <a:r>
              <a:rPr lang="de-AT" sz="2100" dirty="0" smtClean="0"/>
              <a:t>.</a:t>
            </a:r>
          </a:p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err="1" smtClean="0"/>
              <a:t>Hellerschmied</a:t>
            </a:r>
            <a:r>
              <a:rPr lang="de-AT" sz="2100" dirty="0" smtClean="0"/>
              <a:t> A. (2018): </a:t>
            </a:r>
            <a:r>
              <a:rPr lang="de-AT" sz="2100" i="1" dirty="0" err="1" smtClean="0"/>
              <a:t>Satellite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Observations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with</a:t>
            </a:r>
            <a:r>
              <a:rPr lang="de-AT" sz="2100" i="1" dirty="0" smtClean="0"/>
              <a:t> VLBI</a:t>
            </a:r>
            <a:r>
              <a:rPr lang="de-AT" sz="2100" dirty="0" smtClean="0"/>
              <a:t>, </a:t>
            </a:r>
            <a:r>
              <a:rPr lang="de-AT" sz="2100" dirty="0" err="1" smtClean="0"/>
              <a:t>Doctoral</a:t>
            </a:r>
            <a:r>
              <a:rPr lang="de-AT" sz="2100" dirty="0" smtClean="0"/>
              <a:t> Thesis, Technical University </a:t>
            </a:r>
            <a:r>
              <a:rPr lang="de-AT" sz="2100" dirty="0" err="1" smtClean="0"/>
              <a:t>of</a:t>
            </a:r>
            <a:r>
              <a:rPr lang="de-AT" sz="2100" dirty="0" smtClean="0"/>
              <a:t> Vienna.</a:t>
            </a:r>
          </a:p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err="1" smtClean="0"/>
              <a:t>Zajdel</a:t>
            </a:r>
            <a:r>
              <a:rPr lang="de-AT" sz="2100" dirty="0" smtClean="0"/>
              <a:t> et al. (2020): </a:t>
            </a:r>
            <a:r>
              <a:rPr lang="de-AT" sz="2100" i="1" dirty="0" smtClean="0"/>
              <a:t>System-</a:t>
            </a:r>
            <a:r>
              <a:rPr lang="de-AT" sz="2100" i="1" dirty="0" err="1" smtClean="0"/>
              <a:t>specific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systematic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errors</a:t>
            </a:r>
            <a:r>
              <a:rPr lang="de-AT" sz="2100" i="1" dirty="0" smtClean="0"/>
              <a:t> in </a:t>
            </a:r>
            <a:r>
              <a:rPr lang="de-AT" sz="2100" i="1" dirty="0" err="1" smtClean="0"/>
              <a:t>earth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rotation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parameters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derived</a:t>
            </a:r>
            <a:r>
              <a:rPr lang="de-AT" sz="2100" i="1" dirty="0" smtClean="0"/>
              <a:t> </a:t>
            </a:r>
            <a:r>
              <a:rPr lang="de-AT" sz="2100" i="1" dirty="0" err="1" smtClean="0"/>
              <a:t>from</a:t>
            </a:r>
            <a:r>
              <a:rPr lang="de-AT" sz="2100" i="1" dirty="0" smtClean="0"/>
              <a:t> GPS, GLONASS, </a:t>
            </a:r>
            <a:r>
              <a:rPr lang="de-AT" sz="2100" i="1" dirty="0" err="1" smtClean="0"/>
              <a:t>and</a:t>
            </a:r>
            <a:r>
              <a:rPr lang="de-AT" sz="2100" i="1" dirty="0" smtClean="0"/>
              <a:t> Galileo</a:t>
            </a:r>
            <a:r>
              <a:rPr lang="de-AT" sz="2100" dirty="0" smtClean="0"/>
              <a:t>, GPS </a:t>
            </a:r>
            <a:r>
              <a:rPr lang="de-AT" sz="2100" dirty="0" err="1" smtClean="0"/>
              <a:t>Solut</a:t>
            </a:r>
            <a:r>
              <a:rPr lang="de-AT" sz="2100" dirty="0" smtClean="0"/>
              <a:t> 24, 74.</a:t>
            </a:r>
          </a:p>
          <a:p>
            <a:pPr marL="285750" indent="-285750">
              <a:spcBef>
                <a:spcPts val="200"/>
              </a:spcBef>
              <a:spcAft>
                <a:spcPts val="15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de-AT" sz="2100" dirty="0" err="1" smtClean="0"/>
              <a:t>VieSched</a:t>
            </a:r>
            <a:r>
              <a:rPr lang="de-AT" sz="2100" dirty="0"/>
              <a:t>++: https://github.com/TUW-VieVS/VieSchedpp</a:t>
            </a:r>
            <a:r>
              <a:rPr lang="de-AT" sz="2100" dirty="0" smtClean="0"/>
              <a:t>/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de-AT" sz="2100" dirty="0" smtClean="0"/>
          </a:p>
          <a:p>
            <a:r>
              <a:rPr lang="de-AT" dirty="0" smtClean="0"/>
              <a:t>	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3346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17</a:t>
            </a:fld>
            <a:endParaRPr lang="de-AT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9204" y="1953798"/>
            <a:ext cx="10696787" cy="1450936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Appendix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5559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18</a:t>
            </a:fld>
            <a:endParaRPr lang="de-A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113" y="1512000"/>
            <a:ext cx="8018947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004000" y="1152000"/>
                <a:ext cx="2191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b="1" dirty="0" smtClean="0"/>
                  <a:t>9:00 </a:t>
                </a:r>
                <a:r>
                  <a:rPr lang="de-AT" b="1" dirty="0"/>
                  <a:t>– </a:t>
                </a:r>
                <a:r>
                  <a:rPr lang="de-AT" b="1" dirty="0" smtClean="0"/>
                  <a:t>11:00 </a:t>
                </a:r>
                <a14:m>
                  <m:oMath xmlns:m="http://schemas.openxmlformats.org/officeDocument/2006/math">
                    <m:r>
                      <a:rPr lang="de-A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AT" b="1" dirty="0" smtClean="0"/>
                  <a:t> 2:00h</a:t>
                </a:r>
                <a:endParaRPr lang="de-AT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00" y="1152000"/>
                <a:ext cx="2191626" cy="369332"/>
              </a:xfrm>
              <a:prstGeom prst="rect">
                <a:avLst/>
              </a:prstGeom>
              <a:blipFill>
                <a:blip r:embed="rId3"/>
                <a:stretch>
                  <a:fillRect l="-2507" t="-9836" r="-1393" b="-2459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7255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19</a:t>
            </a:fld>
            <a:endParaRPr lang="de-A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00" y="1512000"/>
            <a:ext cx="8018947" cy="46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04000" y="1152000"/>
                <a:ext cx="2191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b="1" dirty="0" smtClean="0"/>
                  <a:t>8:30</a:t>
                </a:r>
                <a:r>
                  <a:rPr lang="de-AT" b="1" dirty="0"/>
                  <a:t> – </a:t>
                </a:r>
                <a:r>
                  <a:rPr lang="de-AT" b="1" dirty="0" smtClean="0"/>
                  <a:t>11:30 </a:t>
                </a:r>
                <a14:m>
                  <m:oMath xmlns:m="http://schemas.openxmlformats.org/officeDocument/2006/math">
                    <m:r>
                      <a:rPr lang="de-A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AT" b="1" dirty="0" smtClean="0"/>
                  <a:t> 3:00h</a:t>
                </a:r>
                <a:endParaRPr lang="de-AT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00" y="1152000"/>
                <a:ext cx="2191626" cy="369332"/>
              </a:xfrm>
              <a:prstGeom prst="rect">
                <a:avLst/>
              </a:prstGeom>
              <a:blipFill>
                <a:blip r:embed="rId3"/>
                <a:stretch>
                  <a:fillRect l="-2507" t="-9836" r="-1393" b="-2459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024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2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VLBI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Principle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800" y="1260000"/>
            <a:ext cx="6993067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/>
              <a:t>Very Long Baseline Interferometry (VLBI) measures </a:t>
            </a:r>
            <a:r>
              <a:rPr lang="en-GB" sz="2400" dirty="0" smtClean="0"/>
              <a:t>the time difference </a:t>
            </a:r>
            <a:r>
              <a:rPr lang="en-GB" sz="2400" dirty="0">
                <a:sym typeface="Symbol" panose="05050102010706020507" pitchFamily="18" charset="2"/>
              </a:rPr>
              <a:t> </a:t>
            </a:r>
            <a:r>
              <a:rPr lang="en-GB" sz="2400" dirty="0" smtClean="0">
                <a:sym typeface="Symbol" panose="05050102010706020507" pitchFamily="18" charset="2"/>
              </a:rPr>
              <a:t> </a:t>
            </a:r>
            <a:r>
              <a:rPr lang="en-GB" sz="2400" dirty="0" smtClean="0"/>
              <a:t>between the arrivals of the radio signal from quasars at </a:t>
            </a:r>
            <a:r>
              <a:rPr lang="en-GB" sz="2400" dirty="0"/>
              <a:t>different telescopes</a:t>
            </a:r>
            <a:endParaRPr lang="en-GB" sz="2400" dirty="0" smtClean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4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400" dirty="0"/>
          </a:p>
          <a:p>
            <a:pPr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</a:pPr>
            <a:endParaRPr lang="en-GB" sz="24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VLBI </a:t>
            </a:r>
            <a:r>
              <a:rPr lang="en-GB" sz="2400" dirty="0"/>
              <a:t>essential </a:t>
            </a:r>
            <a:r>
              <a:rPr lang="en-GB" sz="2400" dirty="0" smtClean="0"/>
              <a:t>for</a:t>
            </a:r>
          </a:p>
          <a:p>
            <a:pPr marL="800100"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dirty="0" smtClean="0"/>
              <a:t>International Terrestrial Reference Frame</a:t>
            </a:r>
            <a:endParaRPr lang="en-GB" sz="2400" dirty="0"/>
          </a:p>
          <a:p>
            <a:pPr marL="800100"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dirty="0" smtClean="0"/>
              <a:t>International Celestial Reference Frame</a:t>
            </a:r>
            <a:endParaRPr lang="en-GB" sz="2400" dirty="0"/>
          </a:p>
          <a:p>
            <a:pPr marL="800100"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dirty="0"/>
              <a:t>Earth orientation parameters</a:t>
            </a: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15581" y="2861053"/>
                <a:ext cx="2775503" cy="5393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A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A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 </m:t>
                    </m:r>
                    <m:f>
                      <m:fPr>
                        <m:ctrlP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AT" sz="24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𝒃</m:t>
                        </m:r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∙ </m:t>
                        </m:r>
                        <m:sSub>
                          <m:sSubPr>
                            <m:ctrlPr>
                              <a:rPr lang="de-AT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AT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lang="de-AT" sz="2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r>
                      <a:rPr lang="de-A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A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AT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AT" sz="2400" dirty="0" smtClean="0"/>
                  <a:t> </a:t>
                </a:r>
                <a:endParaRPr lang="de-AT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81" y="2861053"/>
                <a:ext cx="2775503" cy="5393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75" y="1388532"/>
            <a:ext cx="4326927" cy="40236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1467" y="5557035"/>
            <a:ext cx="1549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smtClean="0"/>
              <a:t>(Gruber, 2022)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9831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20</a:t>
            </a:fld>
            <a:endParaRPr lang="de-A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04000" y="1152000"/>
                <a:ext cx="2177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AT" b="1" dirty="0" smtClean="0"/>
                  <a:t>8:10 – 11:40 </a:t>
                </a:r>
                <a14:m>
                  <m:oMath xmlns:m="http://schemas.openxmlformats.org/officeDocument/2006/math">
                    <m:r>
                      <a:rPr lang="de-AT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de-AT" b="1" dirty="0" smtClean="0"/>
                  <a:t> 3:30h</a:t>
                </a:r>
                <a:endParaRPr lang="de-AT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00" y="1152000"/>
                <a:ext cx="2177199" cy="369332"/>
              </a:xfrm>
              <a:prstGeom prst="rect">
                <a:avLst/>
              </a:prstGeom>
              <a:blipFill>
                <a:blip r:embed="rId2"/>
                <a:stretch>
                  <a:fillRect l="-2521" t="-9836" r="-1961" b="-2459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000" y="1512000"/>
            <a:ext cx="8018947" cy="468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Deficiencies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in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Troposphere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559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3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observing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satellites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VLBI?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800" y="1260000"/>
            <a:ext cx="7230133" cy="4421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satellite techniques alone don’t allow to distinguish between a rotation of orbital plane and the rotation of the Earth (UT1-UTC)</a:t>
            </a:r>
          </a:p>
          <a:p>
            <a:pPr marL="800100" lvl="2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dirty="0" smtClean="0"/>
              <a:t>i.e., due to errors in solar radiation pressure modelling accumulated Length-of-Day (</a:t>
            </a:r>
            <a:r>
              <a:rPr lang="en-GB" sz="2400" dirty="0" err="1" smtClean="0"/>
              <a:t>LoD</a:t>
            </a:r>
            <a:r>
              <a:rPr lang="en-GB" sz="2400" dirty="0" smtClean="0"/>
              <a:t>) values from GNSS drift at the level of 20 </a:t>
            </a:r>
            <a:r>
              <a:rPr lang="el-GR" sz="2400" dirty="0" smtClean="0"/>
              <a:t>μ</a:t>
            </a:r>
            <a:r>
              <a:rPr lang="de-AT" sz="2400" dirty="0" smtClean="0"/>
              <a:t>s/</a:t>
            </a:r>
            <a:r>
              <a:rPr lang="de-AT" sz="2400" dirty="0" err="1" smtClean="0"/>
              <a:t>day</a:t>
            </a:r>
            <a:r>
              <a:rPr lang="de-AT" sz="2400" dirty="0" smtClean="0"/>
              <a:t> (</a:t>
            </a:r>
            <a:r>
              <a:rPr lang="de-AT" sz="2400" dirty="0" err="1" smtClean="0"/>
              <a:t>Zajdel</a:t>
            </a:r>
            <a:r>
              <a:rPr lang="de-AT" sz="2400" dirty="0" smtClean="0"/>
              <a:t> et al., 2020)</a:t>
            </a:r>
            <a:endParaRPr lang="en-GB" sz="24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VLBI observations to satellites enable the detection of systematic differences between the techniques</a:t>
            </a:r>
            <a:endParaRPr lang="en-GB" sz="24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b="1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933" y="1343060"/>
            <a:ext cx="44444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0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4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observing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satellites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VLBI?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6800" y="1260000"/>
                <a:ext cx="6565500" cy="3648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defTabSz="914400"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  <a:defRPr/>
                </a:pPr>
                <a:r>
                  <a:rPr lang="en-GB" sz="2400" dirty="0" smtClean="0">
                    <a:solidFill>
                      <a:sysClr val="windowText" lastClr="000000"/>
                    </a:solidFill>
                  </a:rPr>
                  <a:t>satellites are routinely observed with GNSS, SLR, and DORIS</a:t>
                </a:r>
              </a:p>
              <a:p>
                <a:pPr lvl="1" defTabSz="809625">
                  <a:spcBef>
                    <a:spcPct val="20000"/>
                  </a:spcBef>
                  <a:defRPr/>
                </a:pPr>
                <a14:m>
                  <m:oMath xmlns:m="http://schemas.openxmlformats.org/officeDocument/2006/math">
                    <m:r>
                      <a:rPr lang="en-GB" sz="240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→</m:t>
                    </m:r>
                    <m:r>
                      <a:rPr lang="de-AT" sz="2400" b="0" i="1" smtClean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 </m:t>
                    </m:r>
                  </m:oMath>
                </a14:m>
                <a:r>
                  <a:rPr lang="en-GB" sz="2400" dirty="0" smtClean="0">
                    <a:solidFill>
                      <a:sysClr val="windowText" lastClr="000000"/>
                    </a:solidFill>
                    <a:sym typeface="Wingdings" panose="05000000000000000000" pitchFamily="2" charset="2"/>
                  </a:rPr>
                  <a:t>VLBI </a:t>
                </a:r>
                <a:r>
                  <a:rPr lang="en-GB" sz="2400" dirty="0">
                    <a:solidFill>
                      <a:sysClr val="windowText" lastClr="000000"/>
                    </a:solidFill>
                    <a:sym typeface="Wingdings" panose="05000000000000000000" pitchFamily="2" charset="2"/>
                  </a:rPr>
                  <a:t>observations to satellites are missing </a:t>
                </a:r>
                <a:r>
                  <a:rPr lang="en-GB" sz="2400" dirty="0" smtClean="0">
                    <a:solidFill>
                      <a:sysClr val="windowText" lastClr="000000"/>
                    </a:solidFill>
                    <a:sym typeface="Wingdings" panose="05000000000000000000" pitchFamily="2" charset="2"/>
                  </a:rPr>
                  <a:t>	in space geodesy</a:t>
                </a:r>
                <a:endParaRPr lang="en-GB" sz="2400" dirty="0">
                  <a:solidFill>
                    <a:sysClr val="windowText" lastClr="000000"/>
                  </a:solidFill>
                  <a:sym typeface="Wingdings" panose="05000000000000000000" pitchFamily="2" charset="2"/>
                </a:endParaRPr>
              </a:p>
              <a:p>
                <a:pPr marL="342900" indent="-342900" defTabSz="809625">
                  <a:spcBef>
                    <a:spcPct val="20000"/>
                  </a:spcBef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  <a:defRPr/>
                </a:pPr>
                <a:r>
                  <a:rPr lang="en-GB" sz="2400" dirty="0" smtClean="0">
                    <a:solidFill>
                      <a:sysClr val="windowText" lastClr="000000"/>
                    </a:solidFill>
                  </a:rPr>
                  <a:t>VLBI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observations allow the direct estimation of satellite orbits in the celestial frame</a:t>
                </a:r>
              </a:p>
              <a:p>
                <a:pPr marL="742950" lvl="1" indent="-285750" defTabSz="914400">
                  <a:spcBef>
                    <a:spcPct val="20000"/>
                  </a:spcBef>
                  <a:buFont typeface="Arial" pitchFamily="34" charset="0"/>
                  <a:buChar char="–"/>
                  <a:defRPr/>
                </a:pPr>
                <a:r>
                  <a:rPr lang="en-GB" sz="2400" dirty="0" smtClean="0">
                    <a:solidFill>
                      <a:sysClr val="windowText" lastClr="000000"/>
                    </a:solidFill>
                  </a:rPr>
                  <a:t>without </a:t>
                </a:r>
                <a:r>
                  <a:rPr lang="en-GB" sz="2400" dirty="0">
                    <a:solidFill>
                      <a:sysClr val="windowText" lastClr="000000"/>
                    </a:solidFill>
                  </a:rPr>
                  <a:t>going via UT1-UTC</a:t>
                </a:r>
              </a:p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b="1" dirty="0"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ts val="100"/>
                  </a:spcBef>
                  <a:spcAft>
                    <a:spcPts val="4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00" y="1260000"/>
                <a:ext cx="6565500" cy="3648178"/>
              </a:xfrm>
              <a:prstGeom prst="rect">
                <a:avLst/>
              </a:prstGeom>
              <a:blipFill>
                <a:blip r:embed="rId2"/>
                <a:stretch>
                  <a:fillRect l="-1393" t="-1505" r="-130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933" y="1343060"/>
            <a:ext cx="4444443" cy="3600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48241" y="4484180"/>
            <a:ext cx="4275887" cy="1533418"/>
            <a:chOff x="1361732" y="4493058"/>
            <a:chExt cx="4275887" cy="1533418"/>
          </a:xfrm>
        </p:grpSpPr>
        <p:sp>
          <p:nvSpPr>
            <p:cNvPr id="11" name="TextBox 10"/>
            <p:cNvSpPr txBox="1"/>
            <p:nvPr/>
          </p:nvSpPr>
          <p:spPr>
            <a:xfrm>
              <a:off x="1361732" y="4493059"/>
              <a:ext cx="7328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VLBI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9327" y="5564811"/>
              <a:ext cx="12876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UT1-UTC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65366" y="4493058"/>
              <a:ext cx="16722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Orbit in CRF</a:t>
              </a:r>
              <a:endParaRPr lang="en-US" sz="2400" dirty="0"/>
            </a:p>
          </p:txBody>
        </p:sp>
        <p:sp>
          <p:nvSpPr>
            <p:cNvPr id="14" name="Right Arrow 13"/>
            <p:cNvSpPr/>
            <p:nvPr/>
          </p:nvSpPr>
          <p:spPr>
            <a:xfrm rot="2699378">
              <a:off x="1875010" y="5169110"/>
              <a:ext cx="689407" cy="200239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004950">
              <a:off x="3564774" y="5169109"/>
              <a:ext cx="689407" cy="200239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668453" y="4623770"/>
              <a:ext cx="689407" cy="20023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8103826">
              <a:off x="3954595" y="5163876"/>
              <a:ext cx="689407" cy="20023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088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5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Why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observing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satellites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with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VLBI?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799" y="1260000"/>
            <a:ext cx="6375001" cy="4652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realising ties </a:t>
            </a:r>
            <a:r>
              <a:rPr lang="en-GB" sz="2400" dirty="0"/>
              <a:t>on-board </a:t>
            </a:r>
            <a:r>
              <a:rPr lang="en-GB" sz="2400" dirty="0" smtClean="0"/>
              <a:t>of a </a:t>
            </a:r>
            <a:r>
              <a:rPr lang="en-GB" sz="2400" dirty="0"/>
              <a:t>satellite</a:t>
            </a:r>
            <a:endParaRPr lang="en-US" sz="2400" b="1" dirty="0" smtClean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high-precision tying of different space geodetic techniques</a:t>
            </a:r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GB" sz="2400" dirty="0" smtClean="0"/>
              <a:t>improvement of the terrestrial reference frame</a:t>
            </a:r>
          </a:p>
          <a:p>
            <a:pPr marL="800100" lvl="1" indent="-342900"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400" dirty="0"/>
              <a:t>e</a:t>
            </a:r>
            <a:r>
              <a:rPr lang="en-GB" sz="2400" dirty="0" smtClean="0"/>
              <a:t>rrors </a:t>
            </a:r>
            <a:r>
              <a:rPr lang="en-GB" sz="2400" dirty="0"/>
              <a:t>in local ties on the ground are limiting factor for the accuracy of the terrestrial reference frame</a:t>
            </a:r>
          </a:p>
          <a:p>
            <a:pPr lvl="1"/>
            <a:endParaRPr lang="en-GB" sz="2400" dirty="0"/>
          </a:p>
          <a:p>
            <a:pPr marL="800100" lvl="1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400" dirty="0" smtClean="0"/>
          </a:p>
          <a:p>
            <a:pPr lvl="1"/>
            <a:endParaRPr lang="en-GB" dirty="0"/>
          </a:p>
          <a:p>
            <a:endParaRPr lang="en-GB" dirty="0"/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962" y="1114364"/>
            <a:ext cx="4708408" cy="494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87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6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9195" y="1469555"/>
            <a:ext cx="1492900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>
                <a:solidFill>
                  <a:schemeClr val="tx1"/>
                </a:solidFill>
                <a:sym typeface="Wingdings" panose="05000000000000000000" pitchFamily="2" charset="2"/>
              </a:rPr>
              <a:t>schedules</a:t>
            </a:r>
            <a:endParaRPr lang="de-AT" sz="21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29192" y="3282786"/>
            <a:ext cx="1492900" cy="398566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 smtClean="0">
                <a:solidFill>
                  <a:schemeClr val="tx1"/>
                </a:solidFill>
                <a:sym typeface="Wingdings" panose="05000000000000000000" pitchFamily="2" charset="2"/>
              </a:rPr>
              <a:t>simulations</a:t>
            </a:r>
            <a:endParaRPr lang="de-AT" sz="21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29192" y="5106924"/>
            <a:ext cx="1492900" cy="399600"/>
          </a:xfrm>
          <a:prstGeom prst="round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dirty="0" smtClean="0">
                <a:solidFill>
                  <a:schemeClr val="tx1"/>
                </a:solidFill>
                <a:sym typeface="Wingdings" panose="05000000000000000000" pitchFamily="2" charset="2"/>
              </a:rPr>
              <a:t>analysis</a:t>
            </a:r>
            <a:endParaRPr lang="de-AT" sz="21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98209" y="2429937"/>
            <a:ext cx="254754" cy="37498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1298209" y="4273605"/>
            <a:ext cx="254754" cy="37498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6709" y="3209824"/>
            <a:ext cx="81347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100" dirty="0"/>
              <a:t>1000 </a:t>
            </a:r>
            <a:r>
              <a:rPr lang="de-AT" sz="2100" dirty="0" err="1"/>
              <a:t>simulations</a:t>
            </a:r>
            <a:r>
              <a:rPr lang="de-AT" sz="2100" dirty="0"/>
              <a:t> </a:t>
            </a:r>
            <a:r>
              <a:rPr lang="de-AT" sz="2100" dirty="0" err="1" smtClean="0"/>
              <a:t>with</a:t>
            </a:r>
            <a:r>
              <a:rPr lang="de-AT" sz="2100" dirty="0" smtClean="0"/>
              <a:t> </a:t>
            </a:r>
          </a:p>
          <a:p>
            <a:pPr marL="800100" lvl="1" indent="-342900"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tropospheric turbulence</a:t>
            </a:r>
          </a:p>
          <a:p>
            <a:pPr marL="800100" lvl="1" indent="-342900"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clock errors</a:t>
            </a:r>
          </a:p>
          <a:p>
            <a:pPr marL="800100" lvl="1" indent="-342900"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50 </a:t>
            </a:r>
            <a:r>
              <a:rPr lang="en-GB" sz="2100" dirty="0" err="1"/>
              <a:t>ps</a:t>
            </a:r>
            <a:r>
              <a:rPr lang="en-GB" sz="2100" dirty="0"/>
              <a:t> white noise </a:t>
            </a:r>
            <a:r>
              <a:rPr lang="de-AT" sz="2100" dirty="0" err="1" smtClean="0"/>
              <a:t>for</a:t>
            </a:r>
            <a:r>
              <a:rPr lang="de-AT" sz="2100" dirty="0" smtClean="0"/>
              <a:t> </a:t>
            </a:r>
            <a:r>
              <a:rPr lang="de-AT" sz="2100" dirty="0" err="1"/>
              <a:t>satellite</a:t>
            </a:r>
            <a:r>
              <a:rPr lang="de-AT" sz="2100" dirty="0"/>
              <a:t> </a:t>
            </a:r>
            <a:r>
              <a:rPr lang="de-AT" sz="2100" dirty="0" err="1" smtClean="0"/>
              <a:t>scans</a:t>
            </a:r>
            <a:endParaRPr lang="de-AT" sz="2100" dirty="0"/>
          </a:p>
        </p:txBody>
      </p:sp>
      <p:sp>
        <p:nvSpPr>
          <p:cNvPr id="16" name="TextBox 15"/>
          <p:cNvSpPr txBox="1"/>
          <p:nvPr/>
        </p:nvSpPr>
        <p:spPr>
          <a:xfrm>
            <a:off x="2486709" y="1394147"/>
            <a:ext cx="75630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100" dirty="0" err="1"/>
              <a:t>creating</a:t>
            </a:r>
            <a:r>
              <a:rPr lang="de-AT" sz="2100" dirty="0"/>
              <a:t> </a:t>
            </a:r>
            <a:r>
              <a:rPr lang="de-AT" sz="2100" dirty="0" err="1"/>
              <a:t>schedules</a:t>
            </a:r>
            <a:r>
              <a:rPr lang="de-AT" sz="2100" dirty="0"/>
              <a:t> </a:t>
            </a:r>
            <a:r>
              <a:rPr lang="de-AT" sz="2100" dirty="0" err="1"/>
              <a:t>including</a:t>
            </a:r>
            <a:r>
              <a:rPr lang="de-AT" sz="2100" dirty="0"/>
              <a:t> </a:t>
            </a:r>
            <a:r>
              <a:rPr lang="de-AT" sz="2100" dirty="0" err="1"/>
              <a:t>quasar</a:t>
            </a:r>
            <a:r>
              <a:rPr lang="de-AT" sz="2100" dirty="0"/>
              <a:t> </a:t>
            </a:r>
            <a:r>
              <a:rPr lang="de-AT" sz="2100" dirty="0" err="1"/>
              <a:t>and</a:t>
            </a:r>
            <a:r>
              <a:rPr lang="de-AT" sz="2100" dirty="0"/>
              <a:t> </a:t>
            </a:r>
            <a:r>
              <a:rPr lang="de-AT" sz="2100" dirty="0" err="1"/>
              <a:t>satellite</a:t>
            </a:r>
            <a:r>
              <a:rPr lang="de-AT" sz="2100" dirty="0"/>
              <a:t> </a:t>
            </a:r>
            <a:r>
              <a:rPr lang="de-AT" sz="2100" dirty="0" err="1" smtClean="0"/>
              <a:t>observations</a:t>
            </a:r>
            <a:endParaRPr lang="de-AT" sz="2100" dirty="0"/>
          </a:p>
          <a:p>
            <a:pPr marL="800100" lvl="1" indent="-342900"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satellite scans with 10 seconds duration </a:t>
            </a:r>
            <a:r>
              <a:rPr lang="en-GB" sz="2100" dirty="0"/>
              <a:t>every </a:t>
            </a:r>
            <a:r>
              <a:rPr lang="en-GB" sz="2100" dirty="0" smtClean="0"/>
              <a:t>40 seconds</a:t>
            </a:r>
          </a:p>
          <a:p>
            <a:pPr marL="800100" lvl="1" indent="-342900">
              <a:buClr>
                <a:schemeClr val="tx2"/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remaining part of schedule is filled with quasar scans</a:t>
            </a:r>
            <a:endParaRPr lang="en-GB" sz="2100" dirty="0"/>
          </a:p>
          <a:p>
            <a:r>
              <a:rPr lang="de-AT" sz="2100" dirty="0"/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86709" y="5085629"/>
            <a:ext cx="700571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dirty="0"/>
              <a:t>estimation of </a:t>
            </a:r>
            <a:r>
              <a:rPr lang="en-GB" sz="2100" dirty="0" smtClean="0"/>
              <a:t>piecewise linear offsets </a:t>
            </a:r>
            <a:r>
              <a:rPr lang="en-GB" sz="2100" dirty="0"/>
              <a:t>from a-priori </a:t>
            </a:r>
            <a:r>
              <a:rPr lang="en-GB" sz="2100" dirty="0" smtClean="0"/>
              <a:t>orbit for </a:t>
            </a:r>
            <a:r>
              <a:rPr lang="el-GR" sz="2100" dirty="0" smtClean="0"/>
              <a:t>Ω</a:t>
            </a:r>
            <a:endParaRPr lang="de-AT" sz="2100" dirty="0" smtClean="0"/>
          </a:p>
          <a:p>
            <a:pPr marL="800100" lvl="1" indent="-342900"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smtClean="0"/>
              <a:t>quasars </a:t>
            </a:r>
            <a:r>
              <a:rPr lang="en-GB" sz="2100" dirty="0"/>
              <a:t>and </a:t>
            </a:r>
            <a:r>
              <a:rPr lang="en-GB" sz="2100" dirty="0" smtClean="0"/>
              <a:t>stations are fixed</a:t>
            </a:r>
          </a:p>
          <a:p>
            <a:pPr marL="800100" lvl="1" indent="-342900"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Arial" panose="020B0604020202020204" pitchFamily="34" charset="0"/>
              <a:buChar char="•"/>
            </a:pPr>
            <a:r>
              <a:rPr lang="en-GB" sz="2100" dirty="0" err="1" smtClean="0"/>
              <a:t>repeatabilities</a:t>
            </a:r>
            <a:endParaRPr lang="en-GB" sz="21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0" b="7202"/>
          <a:stretch/>
        </p:blipFill>
        <p:spPr>
          <a:xfrm>
            <a:off x="6113825" y="2617430"/>
            <a:ext cx="3600000" cy="5923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Orbital Elements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60" y="1647534"/>
            <a:ext cx="2326050" cy="468000"/>
          </a:xfrm>
          <a:prstGeom prst="rect">
            <a:avLst/>
          </a:prstGeom>
        </p:spPr>
      </p:pic>
      <p:pic>
        <p:nvPicPr>
          <p:cNvPr id="19" name="Picture 2" descr="Overview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064" y="4498865"/>
            <a:ext cx="177988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7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Orbital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7533" y="1302334"/>
                <a:ext cx="11401302" cy="2023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r>
                  <a:rPr lang="en-GB" sz="2100" dirty="0" smtClean="0"/>
                  <a:t>right </a:t>
                </a:r>
                <a:r>
                  <a:rPr lang="en-GB" sz="2100" dirty="0"/>
                  <a:t>ascension of the ascending </a:t>
                </a:r>
                <a:r>
                  <a:rPr lang="en-GB" sz="2100" dirty="0" smtClean="0"/>
                  <a:t>node as a first test</a:t>
                </a:r>
                <a:endParaRPr lang="en-GB" sz="2100" dirty="0"/>
              </a:p>
              <a:p>
                <a:pPr marL="342900" lvl="1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r>
                  <a:rPr lang="en-GB" sz="2100" dirty="0" smtClean="0"/>
                  <a:t>partials </a:t>
                </a:r>
                <a:r>
                  <a:rPr lang="en-GB" sz="2100" dirty="0"/>
                  <a:t>derivatives are built numerically (changing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en-GB" sz="2100" dirty="0">
                    <a:sym typeface="Symbol" panose="05050102010706020507" pitchFamily="18" charset="2"/>
                  </a:rPr>
                  <a:t> by 0.5°)</a:t>
                </a:r>
                <a:endParaRPr lang="en-GB" sz="2100" dirty="0"/>
              </a:p>
              <a:p>
                <a:endParaRPr lang="en-GB" sz="2100" dirty="0"/>
              </a:p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b="1" dirty="0">
                  <a:sym typeface="Wingdings" panose="05000000000000000000" pitchFamily="2" charset="2"/>
                </a:endParaRPr>
              </a:p>
              <a:p>
                <a:pPr marL="285750" indent="-285750">
                  <a:spcBef>
                    <a:spcPts val="100"/>
                  </a:spcBef>
                  <a:spcAft>
                    <a:spcPts val="4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en-GB" sz="21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533" y="1302334"/>
                <a:ext cx="11401302" cy="2023631"/>
              </a:xfrm>
              <a:prstGeom prst="rect">
                <a:avLst/>
              </a:prstGeom>
              <a:blipFill>
                <a:blip r:embed="rId2"/>
                <a:stretch>
                  <a:fillRect l="-588" t="-2108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45" y="2437210"/>
            <a:ext cx="4529022" cy="36685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155" y="2437210"/>
            <a:ext cx="4528888" cy="36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8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Orbital Elements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90703" y="1885722"/>
                <a:ext cx="4509897" cy="3113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r>
                  <a:rPr lang="en-US" sz="2100" dirty="0"/>
                  <a:t>Example: Feb. </a:t>
                </a:r>
                <a:r>
                  <a:rPr lang="en-US" sz="2100" smtClean="0"/>
                  <a:t>6, </a:t>
                </a:r>
                <a:r>
                  <a:rPr lang="en-US" sz="2100" dirty="0"/>
                  <a:t>2022 </a:t>
                </a:r>
                <a:r>
                  <a:rPr lang="en-US" sz="2100" dirty="0" smtClean="0"/>
                  <a:t>00:00 </a:t>
                </a:r>
                <a:r>
                  <a:rPr lang="en-US" sz="2100" dirty="0"/>
                  <a:t>– 24:00</a:t>
                </a:r>
              </a:p>
              <a:p>
                <a:pPr marL="800100" lvl="2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Arial" panose="020B0604020202020204" pitchFamily="34" charset="0"/>
                  <a:buChar char="•"/>
                </a:pPr>
                <a:r>
                  <a:rPr lang="en-US" sz="2100" dirty="0"/>
                  <a:t>9 station network</a:t>
                </a:r>
              </a:p>
              <a:p>
                <a:pPr marL="800100" lvl="2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Arial" panose="020B0604020202020204" pitchFamily="34" charset="0"/>
                  <a:buChar char="•"/>
                </a:pPr>
                <a:r>
                  <a:rPr lang="en-US" sz="2100" dirty="0" smtClean="0"/>
                  <a:t>2 satellite observation periods with 40-min duration </a:t>
                </a:r>
              </a:p>
              <a:p>
                <a:pPr marL="800100" lvl="2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Arial" panose="020B0604020202020204" pitchFamily="34" charset="0"/>
                  <a:buChar char="•"/>
                </a:pPr>
                <a:r>
                  <a:rPr lang="de-AT" sz="2100" dirty="0" err="1" smtClean="0"/>
                  <a:t>estimation</a:t>
                </a:r>
                <a:r>
                  <a:rPr lang="de-AT" sz="2100" dirty="0" smtClean="0"/>
                  <a:t> </a:t>
                </a:r>
                <a:r>
                  <a:rPr lang="de-AT" sz="2100" dirty="0" err="1"/>
                  <a:t>of</a:t>
                </a:r>
                <a:r>
                  <a:rPr lang="de-AT" sz="2100" dirty="0"/>
                  <a:t> </a:t>
                </a:r>
                <a:r>
                  <a:rPr lang="de-AT" sz="2100" dirty="0" err="1"/>
                  <a:t>right</a:t>
                </a:r>
                <a:r>
                  <a:rPr lang="de-AT" sz="2100" dirty="0"/>
                  <a:t> </a:t>
                </a:r>
                <a:r>
                  <a:rPr lang="de-AT" sz="2100" dirty="0" err="1"/>
                  <a:t>ascension</a:t>
                </a:r>
                <a:r>
                  <a:rPr lang="de-AT" sz="21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1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</m:oMath>
                </a14:m>
                <a:r>
                  <a:rPr lang="de-AT" sz="2100" dirty="0">
                    <a:sym typeface="Symbol" panose="05050102010706020507" pitchFamily="18" charset="2"/>
                  </a:rPr>
                  <a:t> </a:t>
                </a:r>
                <a:r>
                  <a:rPr lang="de-AT" sz="2100" dirty="0" err="1"/>
                  <a:t>as</a:t>
                </a:r>
                <a:r>
                  <a:rPr lang="de-AT" sz="2100" dirty="0"/>
                  <a:t> </a:t>
                </a:r>
                <a:r>
                  <a:rPr lang="de-AT" sz="2100" dirty="0" err="1"/>
                  <a:t>piecewise</a:t>
                </a:r>
                <a:r>
                  <a:rPr lang="de-AT" sz="2100" dirty="0"/>
                  <a:t> linear </a:t>
                </a:r>
                <a:r>
                  <a:rPr lang="de-AT" sz="2100" dirty="0" err="1"/>
                  <a:t>offsets</a:t>
                </a:r>
                <a:endParaRPr lang="de-AT" sz="2100" dirty="0"/>
              </a:p>
              <a:p>
                <a:pPr marL="800100" lvl="2" indent="-342900">
                  <a:spcBef>
                    <a:spcPts val="100"/>
                  </a:spcBef>
                  <a:spcAft>
                    <a:spcPts val="600"/>
                  </a:spcAft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Arial" panose="020B0604020202020204" pitchFamily="34" charset="0"/>
                  <a:buChar char="•"/>
                </a:pPr>
                <a:endParaRPr lang="en-US" sz="2100" dirty="0" smtClean="0"/>
              </a:p>
              <a:p>
                <a:pPr marL="285750" indent="-285750">
                  <a:buClr>
                    <a:schemeClr val="tx1">
                      <a:lumMod val="75000"/>
                      <a:lumOff val="25000"/>
                    </a:schemeClr>
                  </a:buClr>
                  <a:buSzPct val="105000"/>
                  <a:buFont typeface="Wingdings" panose="05000000000000000000" pitchFamily="2" charset="2"/>
                  <a:buChar char="§"/>
                </a:pPr>
                <a:endParaRPr lang="de-AT" sz="2100" dirty="0" smtClean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03" y="1885722"/>
                <a:ext cx="4509897" cy="3113673"/>
              </a:xfrm>
              <a:prstGeom prst="rect">
                <a:avLst/>
              </a:prstGeom>
              <a:blipFill>
                <a:blip r:embed="rId2"/>
                <a:stretch>
                  <a:fillRect l="-1486" t="-1174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1908000"/>
            <a:ext cx="6737275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1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20.10.2022</a:t>
            </a:r>
            <a:endParaRPr lang="de-AT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AT" smtClean="0"/>
              <a:t>REFAG 2022</a:t>
            </a:r>
            <a:endParaRPr lang="de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DCE5C-0D2A-413D-A69B-C4E1A2BB258F}" type="slidenum">
              <a:rPr lang="de-AT" smtClean="0"/>
              <a:pPr/>
              <a:t>9</a:t>
            </a:fld>
            <a:endParaRPr lang="de-AT" dirty="0"/>
          </a:p>
        </p:txBody>
      </p:sp>
      <p:sp>
        <p:nvSpPr>
          <p:cNvPr id="5" name="TextBox 4"/>
          <p:cNvSpPr txBox="1"/>
          <p:nvPr/>
        </p:nvSpPr>
        <p:spPr>
          <a:xfrm>
            <a:off x="419548" y="306593"/>
            <a:ext cx="8573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de-AT" sz="4800" spc="-5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548" y="306593"/>
            <a:ext cx="11388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Estimation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de-AT" sz="4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of</a:t>
            </a:r>
            <a:r>
              <a:rPr lang="de-AT" sz="4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Orbital Elements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7533" y="1302334"/>
            <a:ext cx="11401302" cy="1564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100" dirty="0"/>
              <a:t>satellite observations from 08:10 – 08:50 with 6 </a:t>
            </a:r>
            <a:r>
              <a:rPr lang="en-US" sz="2100" dirty="0" smtClean="0"/>
              <a:t>stations</a:t>
            </a:r>
            <a:endParaRPr lang="de-AT" sz="2100" dirty="0" smtClean="0"/>
          </a:p>
          <a:p>
            <a:endParaRPr lang="en-GB" sz="2100" dirty="0"/>
          </a:p>
          <a:p>
            <a:pPr marL="342900" indent="-342900">
              <a:spcBef>
                <a:spcPts val="100"/>
              </a:spcBef>
              <a:spcAft>
                <a:spcPts val="6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b="1" dirty="0">
              <a:sym typeface="Wingdings" panose="05000000000000000000" pitchFamily="2" charset="2"/>
            </a:endParaRPr>
          </a:p>
          <a:p>
            <a:pPr marL="285750" indent="-285750">
              <a:spcBef>
                <a:spcPts val="100"/>
              </a:spcBef>
              <a:spcAft>
                <a:spcPts val="400"/>
              </a:spcAft>
              <a:buClr>
                <a:schemeClr val="tx1">
                  <a:lumMod val="75000"/>
                  <a:lumOff val="25000"/>
                </a:schemeClr>
              </a:buClr>
              <a:buSzPct val="105000"/>
              <a:buFont typeface="Wingdings" panose="05000000000000000000" pitchFamily="2" charset="2"/>
              <a:buChar char="§"/>
            </a:pPr>
            <a:endParaRPr lang="en-GB" sz="2100" dirty="0" smtClean="0">
              <a:sym typeface="Wingdings" panose="05000000000000000000" pitchFamily="2" charset="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8" y="1908000"/>
            <a:ext cx="4254545" cy="36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0" y="1908000"/>
            <a:ext cx="673727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8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3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0F2A55"/>
      </a:accent1>
      <a:accent2>
        <a:srgbClr val="006699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0</TotalTime>
  <Words>804</Words>
  <Application>Microsoft Office PowerPoint</Application>
  <PresentationFormat>Widescreen</PresentationFormat>
  <Paragraphs>174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Symbol</vt:lpstr>
      <vt:lpstr>Wingdings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TU Wien - Campusversion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lokaler Adminstrator</dc:creator>
  <cp:lastModifiedBy>Helene Wolf</cp:lastModifiedBy>
  <cp:revision>269</cp:revision>
  <dcterms:created xsi:type="dcterms:W3CDTF">2022-03-19T07:34:15Z</dcterms:created>
  <dcterms:modified xsi:type="dcterms:W3CDTF">2022-10-18T15:22:56Z</dcterms:modified>
</cp:coreProperties>
</file>