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68" r:id="rId1"/>
  </p:sldMasterIdLst>
  <p:notesMasterIdLst>
    <p:notesMasterId r:id="rId19"/>
  </p:notesMasterIdLst>
  <p:handoutMasterIdLst>
    <p:handoutMasterId r:id="rId20"/>
  </p:handoutMasterIdLst>
  <p:sldIdLst>
    <p:sldId id="890" r:id="rId2"/>
    <p:sldId id="949" r:id="rId3"/>
    <p:sldId id="966" r:id="rId4"/>
    <p:sldId id="950" r:id="rId5"/>
    <p:sldId id="925" r:id="rId6"/>
    <p:sldId id="951" r:id="rId7"/>
    <p:sldId id="952" r:id="rId8"/>
    <p:sldId id="956" r:id="rId9"/>
    <p:sldId id="947" r:id="rId10"/>
    <p:sldId id="959" r:id="rId11"/>
    <p:sldId id="960" r:id="rId12"/>
    <p:sldId id="961" r:id="rId13"/>
    <p:sldId id="962" r:id="rId14"/>
    <p:sldId id="963" r:id="rId15"/>
    <p:sldId id="964" r:id="rId16"/>
    <p:sldId id="957" r:id="rId17"/>
    <p:sldId id="967" r:id="rId18"/>
  </p:sldIdLst>
  <p:sldSz cx="12192000" cy="6858000"/>
  <p:notesSz cx="6784975" cy="9906000"/>
  <p:embeddedFontLst>
    <p:embeddedFont>
      <p:font typeface="Calibri Light" panose="020F0302020204030204" pitchFamily="34" charset="0"/>
      <p:regular r:id="rId21"/>
      <p:italic r:id="rId22"/>
    </p:embeddedFont>
    <p:embeddedFont>
      <p:font typeface="Tahoma" panose="020B0604030504040204" pitchFamily="34" charset="0"/>
      <p:regular r:id="rId23"/>
      <p:bold r:id="rId24"/>
    </p:embeddedFont>
    <p:embeddedFont>
      <p:font typeface="Segoe UI" panose="020B0502040204020203" pitchFamily="34" charset="0"/>
      <p:regular r:id="rId25"/>
      <p:bold r:id="rId26"/>
      <p:italic r:id="rId27"/>
      <p:boldItalic r:id="rId28"/>
    </p:embeddedFont>
    <p:embeddedFont>
      <p:font typeface="Cambria Math" panose="02040503050406030204" pitchFamily="18" charset="0"/>
      <p:regular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</p:embeddedFontLst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8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3780" userDrawn="1">
          <p15:clr>
            <a:srgbClr val="A4A3A4"/>
          </p15:clr>
        </p15:guide>
        <p15:guide id="5" pos="390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0" userDrawn="1">
          <p15:clr>
            <a:srgbClr val="A4A3A4"/>
          </p15:clr>
        </p15:guide>
        <p15:guide id="2" pos="2137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acek Podoba" initials="JP" lastIdx="8" clrIdx="0"/>
  <p:cmAuthor id="1" name="Katarzyna Greszta" initials="KG" lastIdx="0" clrIdx="1"/>
  <p:cmAuthor id="2" name="Izabela Snopek" initials="IS" lastIdx="1" clrIdx="2"/>
  <p:cmAuthor id="3" name="Monika Teklak" initials="MT" lastIdx="15" clrIdx="3"/>
  <p:cmAuthor id="4" name="Radoslaw Zajdel" initials="RZ" lastIdx="13" clrIdx="4">
    <p:extLst>
      <p:ext uri="{19B8F6BF-5375-455C-9EA6-DF929625EA0E}">
        <p15:presenceInfo xmlns:p15="http://schemas.microsoft.com/office/powerpoint/2012/main" userId="Radoslaw Zajdel" providerId="None"/>
      </p:ext>
    </p:extLst>
  </p:cmAuthor>
  <p:cmAuthor id="5" name="dokt.1" initials="d" lastIdx="9" clrIdx="5">
    <p:extLst>
      <p:ext uri="{19B8F6BF-5375-455C-9EA6-DF929625EA0E}">
        <p15:presenceInfo xmlns:p15="http://schemas.microsoft.com/office/powerpoint/2012/main" userId="df1acc7d00972b2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00"/>
    <a:srgbClr val="2121CD"/>
    <a:srgbClr val="E65106"/>
    <a:srgbClr val="0F998C"/>
    <a:srgbClr val="915151"/>
    <a:srgbClr val="5A8D1D"/>
    <a:srgbClr val="166047"/>
    <a:srgbClr val="166049"/>
    <a:srgbClr val="1A5A22"/>
    <a:srgbClr val="1C57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C89EF96-8CEA-46FF-86C4-4CE0E7609802}" styleName="Styl jasny 3 — Ak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73A0DAA-6AF3-43AB-8588-CEC1D06C72B9}" styleName="Styl pośredn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Styl jasny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10" autoAdjust="0"/>
    <p:restoredTop sz="79002" autoAdjust="0"/>
  </p:normalViewPr>
  <p:slideViewPr>
    <p:cSldViewPr snapToObjects="1">
      <p:cViewPr varScale="1">
        <p:scale>
          <a:sx n="66" d="100"/>
          <a:sy n="66" d="100"/>
        </p:scale>
        <p:origin x="86" y="562"/>
      </p:cViewPr>
      <p:guideLst>
        <p:guide orient="horz" pos="278"/>
        <p:guide pos="3840"/>
        <p:guide pos="3780"/>
        <p:guide pos="390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111" d="100"/>
          <a:sy n="111" d="100"/>
        </p:scale>
        <p:origin x="5190" y="90"/>
      </p:cViewPr>
      <p:guideLst>
        <p:guide orient="horz" pos="3120"/>
        <p:guide pos="2137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0156" cy="495300"/>
          </a:xfrm>
          <a:prstGeom prst="rect">
            <a:avLst/>
          </a:prstGeom>
        </p:spPr>
        <p:txBody>
          <a:bodyPr vert="horz" lIns="91257" tIns="45629" rIns="91257" bIns="45629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43250" y="0"/>
            <a:ext cx="2940156" cy="495300"/>
          </a:xfrm>
          <a:prstGeom prst="rect">
            <a:avLst/>
          </a:prstGeom>
        </p:spPr>
        <p:txBody>
          <a:bodyPr vert="horz" lIns="91257" tIns="45629" rIns="91257" bIns="45629" rtlCol="0"/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4B36EEBF-430B-43AB-AE06-EC30D50D0997}" type="datetime1">
              <a:rPr lang="pl-PL" smtClean="0"/>
              <a:t>28.09.2022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08981"/>
            <a:ext cx="2940156" cy="495300"/>
          </a:xfrm>
          <a:prstGeom prst="rect">
            <a:avLst/>
          </a:prstGeom>
        </p:spPr>
        <p:txBody>
          <a:bodyPr vert="horz" lIns="91257" tIns="45629" rIns="91257" bIns="45629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43250" y="9408981"/>
            <a:ext cx="2940156" cy="495300"/>
          </a:xfrm>
          <a:prstGeom prst="rect">
            <a:avLst/>
          </a:prstGeom>
        </p:spPr>
        <p:txBody>
          <a:bodyPr vert="horz" lIns="91257" tIns="45629" rIns="91257" bIns="45629" rtlCol="0" anchor="b"/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BBA90314-0FAB-4A03-9846-17D472E408B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20321631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0156" cy="495300"/>
          </a:xfrm>
          <a:prstGeom prst="rect">
            <a:avLst/>
          </a:prstGeom>
        </p:spPr>
        <p:txBody>
          <a:bodyPr vert="horz" lIns="91257" tIns="45629" rIns="91257" bIns="45629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3250" y="0"/>
            <a:ext cx="2940156" cy="495300"/>
          </a:xfrm>
          <a:prstGeom prst="rect">
            <a:avLst/>
          </a:prstGeom>
        </p:spPr>
        <p:txBody>
          <a:bodyPr vert="horz" lIns="91257" tIns="45629" rIns="91257" bIns="45629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5C2A85BF-189D-41E4-97B1-BB4D9AD7AAB8}" type="datetime1">
              <a:rPr lang="pl-PL" smtClean="0"/>
              <a:t>28.09.2022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2950"/>
            <a:ext cx="6604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57" tIns="45629" rIns="91257" bIns="45629" rtlCol="0" anchor="ctr"/>
          <a:lstStyle/>
          <a:p>
            <a:pPr lvl="0"/>
            <a:endParaRPr lang="pl-PL" noProof="0" smtClean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8498" y="4705350"/>
            <a:ext cx="5427980" cy="4457700"/>
          </a:xfrm>
          <a:prstGeom prst="rect">
            <a:avLst/>
          </a:prstGeom>
        </p:spPr>
        <p:txBody>
          <a:bodyPr vert="horz" lIns="91257" tIns="45629" rIns="91257" bIns="45629" rtlCol="0">
            <a:normAutofit/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0156" cy="495300"/>
          </a:xfrm>
          <a:prstGeom prst="rect">
            <a:avLst/>
          </a:prstGeom>
        </p:spPr>
        <p:txBody>
          <a:bodyPr vert="horz" lIns="91257" tIns="45629" rIns="91257" bIns="45629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3250" y="9408981"/>
            <a:ext cx="2940156" cy="495300"/>
          </a:xfrm>
          <a:prstGeom prst="rect">
            <a:avLst/>
          </a:prstGeom>
        </p:spPr>
        <p:txBody>
          <a:bodyPr vert="horz" lIns="91257" tIns="45629" rIns="91257" bIns="45629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76B449D8-38CA-428E-9027-A112CF47A57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31020593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2950"/>
            <a:ext cx="6604000" cy="3714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l-PL" dirty="0" smtClean="0"/>
              <a:t>Hello </a:t>
            </a:r>
            <a:r>
              <a:rPr lang="pl-PL" dirty="0" err="1" smtClean="0"/>
              <a:t>everyone</a:t>
            </a:r>
            <a:r>
              <a:rPr lang="pl-PL" dirty="0" smtClean="0"/>
              <a:t>, my </a:t>
            </a:r>
            <a:r>
              <a:rPr lang="pl-PL" dirty="0" err="1" smtClean="0"/>
              <a:t>name</a:t>
            </a:r>
            <a:r>
              <a:rPr lang="pl-PL" dirty="0" smtClean="0"/>
              <a:t> </a:t>
            </a:r>
            <a:r>
              <a:rPr lang="pl-PL" dirty="0" err="1" smtClean="0"/>
              <a:t>is</a:t>
            </a:r>
            <a:r>
              <a:rPr lang="pl-PL" dirty="0" smtClean="0"/>
              <a:t> Radosław Zajdel</a:t>
            </a:r>
            <a:r>
              <a:rPr lang="pl-PL" baseline="0" dirty="0" smtClean="0"/>
              <a:t> and in </a:t>
            </a:r>
            <a:r>
              <a:rPr lang="pl-PL" baseline="0" dirty="0" err="1" smtClean="0"/>
              <a:t>this</a:t>
            </a:r>
            <a:r>
              <a:rPr lang="pl-PL" baseline="0" dirty="0" smtClean="0"/>
              <a:t> </a:t>
            </a:r>
            <a:r>
              <a:rPr lang="pl-PL" baseline="0" dirty="0" err="1" smtClean="0"/>
              <a:t>presentation</a:t>
            </a:r>
            <a:r>
              <a:rPr lang="pl-PL" baseline="0" dirty="0" smtClean="0"/>
              <a:t> I want to </a:t>
            </a:r>
            <a:r>
              <a:rPr lang="pl-PL" baseline="0" dirty="0" err="1" smtClean="0"/>
              <a:t>highlight</a:t>
            </a:r>
            <a:r>
              <a:rPr lang="pl-PL" baseline="0" dirty="0" smtClean="0"/>
              <a:t> the </a:t>
            </a:r>
            <a:r>
              <a:rPr lang="pl-PL" baseline="0" dirty="0" err="1" smtClean="0"/>
              <a:t>differences</a:t>
            </a:r>
            <a:r>
              <a:rPr lang="pl-PL" baseline="0" dirty="0" smtClean="0"/>
              <a:t> in the polar </a:t>
            </a:r>
            <a:r>
              <a:rPr lang="pl-PL" baseline="0" dirty="0" err="1" smtClean="0"/>
              <a:t>motion</a:t>
            </a:r>
            <a:r>
              <a:rPr lang="pl-PL" baseline="0" dirty="0" smtClean="0"/>
              <a:t> and </a:t>
            </a:r>
            <a:r>
              <a:rPr lang="pl-PL" baseline="0" dirty="0" err="1" smtClean="0"/>
              <a:t>Length</a:t>
            </a:r>
            <a:r>
              <a:rPr lang="pl-PL" baseline="0" dirty="0" smtClean="0"/>
              <a:t>-of-Day </a:t>
            </a:r>
            <a:r>
              <a:rPr lang="pl-PL" baseline="0" dirty="0" err="1" smtClean="0"/>
              <a:t>estimates</a:t>
            </a:r>
            <a:r>
              <a:rPr lang="pl-PL" baseline="0" dirty="0" smtClean="0"/>
              <a:t> </a:t>
            </a:r>
            <a:r>
              <a:rPr lang="pl-PL" baseline="0" dirty="0" err="1" smtClean="0"/>
              <a:t>when</a:t>
            </a:r>
            <a:r>
              <a:rPr lang="pl-PL" baseline="0" dirty="0" smtClean="0"/>
              <a:t> </a:t>
            </a:r>
            <a:r>
              <a:rPr lang="pl-PL" baseline="0" dirty="0" err="1" smtClean="0"/>
              <a:t>using</a:t>
            </a:r>
            <a:r>
              <a:rPr lang="pl-PL" baseline="0" dirty="0" smtClean="0"/>
              <a:t> </a:t>
            </a:r>
            <a:r>
              <a:rPr lang="pl-PL" baseline="0" dirty="0" err="1" smtClean="0"/>
              <a:t>various</a:t>
            </a:r>
            <a:r>
              <a:rPr lang="pl-PL" baseline="0" dirty="0" smtClean="0"/>
              <a:t> GNSS </a:t>
            </a:r>
            <a:r>
              <a:rPr lang="pl-PL" baseline="0" dirty="0" err="1" smtClean="0"/>
              <a:t>constelations</a:t>
            </a:r>
            <a:r>
              <a:rPr lang="pl-PL" baseline="0" dirty="0" smtClean="0"/>
              <a:t>: GPS, GLONASS and Galileo</a:t>
            </a:r>
            <a:endParaRPr lang="pl-PL" dirty="0" smtClean="0"/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588A4F-7E75-471E-9AB0-D6799BAF0E64}" type="slidenum">
              <a:rPr lang="pl-PL" smtClean="0"/>
              <a:pPr>
                <a:defRPr/>
              </a:pPr>
              <a:t>1</a:t>
            </a:fld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25B59453-C3CE-4426-B868-B97BC057AD5C}" type="datetime1">
              <a:rPr lang="pl-PL" smtClean="0"/>
              <a:t>28.09.2022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772475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Problem</a:t>
            </a:r>
            <a:r>
              <a:rPr lang="pl-PL" baseline="0" dirty="0" smtClean="0"/>
              <a:t> tworzenia jednorodnych orbit multi-GNSS oparty jest m.in. na różnorodności konstelacji satelitów nawigacyjnych (slajd)</a:t>
            </a:r>
          </a:p>
          <a:p>
            <a:r>
              <a:rPr lang="pl-PL" baseline="0" dirty="0" smtClean="0"/>
              <a:t>Skupie się więc na przykładach dwóch konstelacji GLONASS i Galileo</a:t>
            </a:r>
            <a:endParaRPr lang="pl-PL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5C2A85BF-189D-41E4-97B1-BB4D9AD7AAB8}" type="datetime1">
              <a:rPr lang="pl-PL" smtClean="0"/>
              <a:t>28.09.2022</a:t>
            </a:fld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6B449D8-38CA-428E-9027-A112CF47A57C}" type="slidenum">
              <a:rPr lang="pl-PL" smtClean="0"/>
              <a:pPr>
                <a:defRPr/>
              </a:pPr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893042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Problem</a:t>
            </a:r>
            <a:r>
              <a:rPr lang="pl-PL" baseline="0" dirty="0" smtClean="0"/>
              <a:t> tworzenia jednorodnych orbit multi-GNSS oparty jest m.in. na różnorodności konstelacji satelitów nawigacyjnych (slajd)</a:t>
            </a:r>
          </a:p>
          <a:p>
            <a:r>
              <a:rPr lang="pl-PL" baseline="0" dirty="0" smtClean="0"/>
              <a:t>Skupie się więc na przykładach dwóch konstelacji GLONASS i Galileo</a:t>
            </a:r>
            <a:endParaRPr lang="pl-PL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5C2A85BF-189D-41E4-97B1-BB4D9AD7AAB8}" type="datetime1">
              <a:rPr lang="pl-PL" smtClean="0"/>
              <a:t>28.09.2022</a:t>
            </a:fld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6B449D8-38CA-428E-9027-A112CF47A57C}" type="slidenum">
              <a:rPr lang="pl-PL" smtClean="0"/>
              <a:pPr>
                <a:defRPr/>
              </a:pPr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62149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Problem</a:t>
            </a:r>
            <a:r>
              <a:rPr lang="pl-PL" baseline="0" dirty="0" smtClean="0"/>
              <a:t> tworzenia jednorodnych orbit multi-GNSS oparty jest m.in. na różnorodności konstelacji satelitów nawigacyjnych (slajd)</a:t>
            </a:r>
          </a:p>
          <a:p>
            <a:r>
              <a:rPr lang="pl-PL" baseline="0" dirty="0" smtClean="0"/>
              <a:t>Skupie się więc na przykładach dwóch konstelacji GLONASS i Galileo</a:t>
            </a:r>
            <a:endParaRPr lang="pl-PL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5C2A85BF-189D-41E4-97B1-BB4D9AD7AAB8}" type="datetime1">
              <a:rPr lang="pl-PL" smtClean="0"/>
              <a:t>28.09.2022</a:t>
            </a:fld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6B449D8-38CA-428E-9027-A112CF47A57C}" type="slidenum">
              <a:rPr lang="pl-PL" smtClean="0"/>
              <a:pPr>
                <a:defRPr/>
              </a:pPr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237186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Problem</a:t>
            </a:r>
            <a:r>
              <a:rPr lang="pl-PL" baseline="0" dirty="0" smtClean="0"/>
              <a:t> tworzenia jednorodnych orbit multi-GNSS oparty jest m.in. na różnorodności konstelacji satelitów nawigacyjnych (slajd)</a:t>
            </a:r>
          </a:p>
          <a:p>
            <a:r>
              <a:rPr lang="pl-PL" baseline="0" dirty="0" smtClean="0"/>
              <a:t>Skupie się więc na przykładach dwóch konstelacji GLONASS i Galileo</a:t>
            </a:r>
            <a:endParaRPr lang="pl-PL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5C2A85BF-189D-41E4-97B1-BB4D9AD7AAB8}" type="datetime1">
              <a:rPr lang="pl-PL" smtClean="0"/>
              <a:t>28.09.2022</a:t>
            </a:fld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6B449D8-38CA-428E-9027-A112CF47A57C}" type="slidenum">
              <a:rPr lang="pl-PL" smtClean="0"/>
              <a:pPr>
                <a:defRPr/>
              </a:pPr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907448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Problem</a:t>
            </a:r>
            <a:r>
              <a:rPr lang="pl-PL" baseline="0" dirty="0" smtClean="0"/>
              <a:t> tworzenia jednorodnych orbit multi-GNSS oparty jest m.in. na różnorodności konstelacji satelitów nawigacyjnych (slajd)</a:t>
            </a:r>
          </a:p>
          <a:p>
            <a:r>
              <a:rPr lang="pl-PL" baseline="0" dirty="0" smtClean="0"/>
              <a:t>Skupie się więc na przykładach dwóch konstelacji GLONASS i Galileo</a:t>
            </a:r>
            <a:endParaRPr lang="pl-PL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5C2A85BF-189D-41E4-97B1-BB4D9AD7AAB8}" type="datetime1">
              <a:rPr lang="pl-PL" smtClean="0"/>
              <a:t>28.09.2022</a:t>
            </a:fld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6B449D8-38CA-428E-9027-A112CF47A57C}" type="slidenum">
              <a:rPr lang="pl-PL" smtClean="0"/>
              <a:pPr>
                <a:defRPr/>
              </a:pPr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923937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err="1" smtClean="0"/>
              <a:t>Firstly</a:t>
            </a:r>
            <a:r>
              <a:rPr lang="pl-PL" dirty="0" smtClean="0"/>
              <a:t>, </a:t>
            </a:r>
            <a:r>
              <a:rPr lang="pl-PL" dirty="0" err="1" smtClean="0"/>
              <a:t>let</a:t>
            </a:r>
            <a:r>
              <a:rPr lang="pl-PL" dirty="0" smtClean="0"/>
              <a:t> </a:t>
            </a:r>
            <a:r>
              <a:rPr lang="pl-PL" dirty="0" err="1" smtClean="0"/>
              <a:t>us</a:t>
            </a:r>
            <a:r>
              <a:rPr lang="pl-PL" dirty="0" smtClean="0"/>
              <a:t> </a:t>
            </a:r>
            <a:r>
              <a:rPr lang="pl-PL" dirty="0" err="1" smtClean="0"/>
              <a:t>focus</a:t>
            </a:r>
            <a:r>
              <a:rPr lang="pl-PL" dirty="0" smtClean="0"/>
              <a:t> on the pole</a:t>
            </a:r>
            <a:r>
              <a:rPr lang="pl-PL" baseline="0" dirty="0" smtClean="0"/>
              <a:t> </a:t>
            </a:r>
            <a:r>
              <a:rPr lang="pl-PL" baseline="0" dirty="0" err="1" smtClean="0"/>
              <a:t>coordinates</a:t>
            </a:r>
            <a:r>
              <a:rPr lang="pl-PL" baseline="0" dirty="0" smtClean="0"/>
              <a:t> </a:t>
            </a:r>
            <a:r>
              <a:rPr lang="pl-PL" baseline="0" dirty="0" err="1" smtClean="0"/>
              <a:t>estimated</a:t>
            </a:r>
            <a:r>
              <a:rPr lang="pl-PL" baseline="0" dirty="0" smtClean="0"/>
              <a:t> with </a:t>
            </a:r>
            <a:r>
              <a:rPr lang="pl-PL" baseline="0" dirty="0" err="1" smtClean="0"/>
              <a:t>daily</a:t>
            </a:r>
            <a:r>
              <a:rPr lang="pl-PL" baseline="0" dirty="0" smtClean="0"/>
              <a:t> </a:t>
            </a:r>
            <a:r>
              <a:rPr lang="pl-PL" baseline="0" dirty="0" err="1" smtClean="0"/>
              <a:t>sampling</a:t>
            </a:r>
            <a:r>
              <a:rPr lang="pl-PL" baseline="0" dirty="0" smtClean="0"/>
              <a:t>, </a:t>
            </a:r>
            <a:r>
              <a:rPr lang="pl-PL" baseline="0" dirty="0" err="1" smtClean="0"/>
              <a:t>delivered</a:t>
            </a:r>
            <a:r>
              <a:rPr lang="pl-PL" baseline="0" dirty="0" smtClean="0"/>
              <a:t> from single-system </a:t>
            </a:r>
            <a:r>
              <a:rPr lang="pl-PL" baseline="0" dirty="0" err="1" smtClean="0"/>
              <a:t>solutions</a:t>
            </a:r>
            <a:r>
              <a:rPr lang="pl-PL" baseline="0" dirty="0" smtClean="0"/>
              <a:t>, </a:t>
            </a:r>
            <a:r>
              <a:rPr lang="pl-PL" baseline="0" dirty="0" err="1" smtClean="0"/>
              <a:t>combined</a:t>
            </a:r>
            <a:r>
              <a:rPr lang="pl-PL" baseline="0" dirty="0" smtClean="0"/>
              <a:t> </a:t>
            </a:r>
            <a:r>
              <a:rPr lang="pl-PL" baseline="0" dirty="0" err="1" smtClean="0"/>
              <a:t>multi</a:t>
            </a:r>
            <a:r>
              <a:rPr lang="pl-PL" baseline="0" dirty="0" smtClean="0"/>
              <a:t>-GNSS </a:t>
            </a:r>
            <a:r>
              <a:rPr lang="pl-PL" baseline="0" dirty="0" err="1" smtClean="0"/>
              <a:t>solution</a:t>
            </a:r>
            <a:r>
              <a:rPr lang="pl-PL" baseline="0" dirty="0" smtClean="0"/>
              <a:t> and Galileo </a:t>
            </a:r>
            <a:r>
              <a:rPr lang="pl-PL" baseline="0" dirty="0" err="1" smtClean="0"/>
              <a:t>solution</a:t>
            </a:r>
            <a:r>
              <a:rPr lang="pl-PL" baseline="0" dirty="0" smtClean="0"/>
              <a:t> with </a:t>
            </a:r>
            <a:r>
              <a:rPr lang="pl-PL" baseline="0" dirty="0" err="1" smtClean="0"/>
              <a:t>improved</a:t>
            </a:r>
            <a:r>
              <a:rPr lang="pl-PL" baseline="0" dirty="0" smtClean="0"/>
              <a:t> </a:t>
            </a:r>
            <a:r>
              <a:rPr lang="pl-PL" baseline="0" dirty="0" err="1" smtClean="0"/>
              <a:t>approach</a:t>
            </a:r>
            <a:r>
              <a:rPr lang="pl-PL" baseline="0" dirty="0" smtClean="0"/>
              <a:t> for the orbit modeling </a:t>
            </a:r>
            <a:r>
              <a:rPr lang="pl-PL" baseline="0" dirty="0" err="1" smtClean="0"/>
              <a:t>using</a:t>
            </a:r>
            <a:r>
              <a:rPr lang="pl-PL" baseline="0" dirty="0" smtClean="0"/>
              <a:t> </a:t>
            </a:r>
            <a:r>
              <a:rPr lang="pl-PL" baseline="0" dirty="0" err="1" smtClean="0"/>
              <a:t>satellite</a:t>
            </a:r>
            <a:r>
              <a:rPr lang="pl-PL" baseline="0" dirty="0" smtClean="0"/>
              <a:t> </a:t>
            </a:r>
            <a:r>
              <a:rPr lang="pl-PL" baseline="0" dirty="0" err="1" smtClean="0"/>
              <a:t>metadata</a:t>
            </a:r>
            <a:r>
              <a:rPr lang="pl-PL" baseline="0" dirty="0" smtClean="0"/>
              <a:t>. </a:t>
            </a:r>
          </a:p>
          <a:p>
            <a:r>
              <a:rPr lang="pl-PL" baseline="0" dirty="0" smtClean="0"/>
              <a:t> </a:t>
            </a:r>
            <a:br>
              <a:rPr lang="pl-PL" baseline="0" dirty="0" smtClean="0"/>
            </a:br>
            <a:r>
              <a:rPr lang="pl-PL" baseline="0" dirty="0" smtClean="0"/>
              <a:t>The spectra </a:t>
            </a:r>
            <a:r>
              <a:rPr lang="pl-PL" baseline="0" dirty="0" err="1" smtClean="0"/>
              <a:t>analysis</a:t>
            </a:r>
            <a:r>
              <a:rPr lang="pl-PL" baseline="0" dirty="0" smtClean="0"/>
              <a:t> </a:t>
            </a:r>
            <a:r>
              <a:rPr lang="pl-PL" baseline="0" dirty="0" err="1" smtClean="0"/>
              <a:t>reveals</a:t>
            </a:r>
            <a:r>
              <a:rPr lang="pl-PL" baseline="0" dirty="0" smtClean="0"/>
              <a:t> </a:t>
            </a:r>
            <a:r>
              <a:rPr lang="pl-PL" baseline="0" dirty="0" err="1" smtClean="0"/>
              <a:t>two</a:t>
            </a:r>
            <a:r>
              <a:rPr lang="pl-PL" baseline="0" dirty="0" smtClean="0"/>
              <a:t> </a:t>
            </a:r>
            <a:r>
              <a:rPr lang="pl-PL" baseline="0" dirty="0" err="1" smtClean="0"/>
              <a:t>groups</a:t>
            </a:r>
            <a:r>
              <a:rPr lang="pl-PL" baseline="0" dirty="0" smtClean="0"/>
              <a:t> of </a:t>
            </a:r>
            <a:r>
              <a:rPr lang="pl-PL" baseline="0" dirty="0" err="1" smtClean="0"/>
              <a:t>artificial</a:t>
            </a:r>
            <a:r>
              <a:rPr lang="pl-PL" baseline="0" dirty="0" smtClean="0"/>
              <a:t> </a:t>
            </a:r>
            <a:r>
              <a:rPr lang="pl-PL" baseline="0" dirty="0" err="1" smtClean="0"/>
              <a:t>signals</a:t>
            </a:r>
            <a:r>
              <a:rPr lang="pl-PL" baseline="0" dirty="0" smtClean="0"/>
              <a:t>: </a:t>
            </a:r>
          </a:p>
          <a:p>
            <a:r>
              <a:rPr lang="pl-PL" baseline="0" dirty="0" err="1" smtClean="0"/>
              <a:t>Signals</a:t>
            </a:r>
            <a:r>
              <a:rPr lang="pl-PL" baseline="0" dirty="0" smtClean="0"/>
              <a:t> with </a:t>
            </a:r>
            <a:r>
              <a:rPr lang="pl-PL" baseline="0" dirty="0" err="1" smtClean="0"/>
              <a:t>periods</a:t>
            </a:r>
            <a:r>
              <a:rPr lang="pl-PL" baseline="0" dirty="0" smtClean="0"/>
              <a:t> </a:t>
            </a:r>
            <a:r>
              <a:rPr lang="pl-PL" baseline="0" dirty="0" err="1" smtClean="0"/>
              <a:t>at</a:t>
            </a:r>
            <a:r>
              <a:rPr lang="pl-PL" baseline="0" dirty="0" smtClean="0"/>
              <a:t> the </a:t>
            </a:r>
            <a:r>
              <a:rPr lang="pl-PL" baseline="0" dirty="0" err="1" smtClean="0"/>
              <a:t>harmonics</a:t>
            </a:r>
            <a:r>
              <a:rPr lang="pl-PL" baseline="0" dirty="0" smtClean="0"/>
              <a:t> of the </a:t>
            </a:r>
            <a:r>
              <a:rPr lang="pl-PL" baseline="0" dirty="0" err="1" smtClean="0"/>
              <a:t>draconitic</a:t>
            </a:r>
            <a:r>
              <a:rPr lang="pl-PL" baseline="0" dirty="0" smtClean="0"/>
              <a:t> </a:t>
            </a:r>
            <a:r>
              <a:rPr lang="pl-PL" baseline="0" dirty="0" err="1" smtClean="0"/>
              <a:t>year</a:t>
            </a:r>
            <a:endParaRPr lang="pl-PL" baseline="0" dirty="0" smtClean="0"/>
          </a:p>
          <a:p>
            <a:r>
              <a:rPr lang="pl-PL" baseline="0" dirty="0" err="1" smtClean="0"/>
              <a:t>Signals</a:t>
            </a:r>
            <a:r>
              <a:rPr lang="pl-PL" baseline="0" dirty="0" smtClean="0"/>
              <a:t> </a:t>
            </a:r>
            <a:r>
              <a:rPr lang="pl-PL" baseline="0" dirty="0" err="1" smtClean="0"/>
              <a:t>at</a:t>
            </a:r>
            <a:r>
              <a:rPr lang="pl-PL" baseline="0" dirty="0" smtClean="0"/>
              <a:t> the </a:t>
            </a:r>
            <a:r>
              <a:rPr lang="pl-PL" baseline="0" dirty="0" err="1" smtClean="0"/>
              <a:t>resonant</a:t>
            </a:r>
            <a:r>
              <a:rPr lang="pl-PL" baseline="0" dirty="0" smtClean="0"/>
              <a:t> </a:t>
            </a:r>
            <a:r>
              <a:rPr lang="pl-PL" baseline="0" dirty="0" err="1" smtClean="0"/>
              <a:t>periods</a:t>
            </a:r>
            <a:r>
              <a:rPr lang="pl-PL" baseline="0" dirty="0" smtClean="0"/>
              <a:t> </a:t>
            </a:r>
            <a:r>
              <a:rPr lang="pl-PL" baseline="0" dirty="0" err="1" smtClean="0"/>
              <a:t>between</a:t>
            </a:r>
            <a:r>
              <a:rPr lang="pl-PL" baseline="0" dirty="0" smtClean="0"/>
              <a:t> Earth </a:t>
            </a:r>
            <a:r>
              <a:rPr lang="pl-PL" baseline="0" dirty="0" err="1" smtClean="0"/>
              <a:t>rotation</a:t>
            </a:r>
            <a:r>
              <a:rPr lang="pl-PL" baseline="0" dirty="0" smtClean="0"/>
              <a:t> and </a:t>
            </a:r>
            <a:r>
              <a:rPr lang="pl-PL" baseline="0" dirty="0" err="1" smtClean="0"/>
              <a:t>satellite</a:t>
            </a:r>
            <a:r>
              <a:rPr lang="pl-PL" baseline="0" dirty="0" smtClean="0"/>
              <a:t> </a:t>
            </a:r>
            <a:r>
              <a:rPr lang="pl-PL" baseline="0" dirty="0" err="1" smtClean="0"/>
              <a:t>revolution</a:t>
            </a:r>
            <a:r>
              <a:rPr lang="pl-PL" baseline="0" dirty="0" smtClean="0"/>
              <a:t> period. </a:t>
            </a:r>
          </a:p>
          <a:p>
            <a:r>
              <a:rPr lang="pl-PL" baseline="0" dirty="0" err="1" smtClean="0"/>
              <a:t>Giving</a:t>
            </a:r>
            <a:r>
              <a:rPr lang="pl-PL" baseline="0" dirty="0" smtClean="0"/>
              <a:t> </a:t>
            </a:r>
            <a:r>
              <a:rPr lang="pl-PL" baseline="0" dirty="0" err="1" smtClean="0"/>
              <a:t>both</a:t>
            </a:r>
            <a:r>
              <a:rPr lang="pl-PL" baseline="0" dirty="0" smtClean="0"/>
              <a:t> </a:t>
            </a:r>
            <a:r>
              <a:rPr lang="pl-PL" baseline="0" dirty="0" err="1" smtClean="0"/>
              <a:t>frequencies</a:t>
            </a:r>
            <a:r>
              <a:rPr lang="pl-PL" baseline="0" dirty="0" smtClean="0"/>
              <a:t> we </a:t>
            </a:r>
            <a:r>
              <a:rPr lang="pl-PL" baseline="0" dirty="0" err="1" smtClean="0"/>
              <a:t>can</a:t>
            </a:r>
            <a:r>
              <a:rPr lang="pl-PL" baseline="0" dirty="0" smtClean="0"/>
              <a:t> </a:t>
            </a:r>
            <a:r>
              <a:rPr lang="pl-PL" baseline="0" dirty="0" err="1" smtClean="0"/>
              <a:t>calcuate</a:t>
            </a:r>
            <a:r>
              <a:rPr lang="pl-PL" baseline="0" dirty="0" smtClean="0"/>
              <a:t> the set of </a:t>
            </a:r>
            <a:r>
              <a:rPr lang="pl-PL" baseline="0" dirty="0" err="1" smtClean="0"/>
              <a:t>theoretical</a:t>
            </a:r>
            <a:r>
              <a:rPr lang="pl-PL" baseline="0" dirty="0" smtClean="0"/>
              <a:t> </a:t>
            </a:r>
            <a:r>
              <a:rPr lang="pl-PL" baseline="0" dirty="0" err="1" smtClean="0"/>
              <a:t>periods</a:t>
            </a:r>
            <a:r>
              <a:rPr lang="pl-PL" baseline="0" dirty="0" smtClean="0"/>
              <a:t>, </a:t>
            </a:r>
            <a:r>
              <a:rPr lang="pl-PL" baseline="0" dirty="0" err="1" smtClean="0"/>
              <a:t>which</a:t>
            </a:r>
            <a:r>
              <a:rPr lang="pl-PL" baseline="0" dirty="0" smtClean="0"/>
              <a:t> </a:t>
            </a:r>
            <a:r>
              <a:rPr lang="pl-PL" baseline="0" dirty="0" err="1" smtClean="0"/>
              <a:t>match</a:t>
            </a:r>
            <a:r>
              <a:rPr lang="pl-PL" baseline="0" dirty="0" smtClean="0"/>
              <a:t> </a:t>
            </a:r>
            <a:r>
              <a:rPr lang="pl-PL" baseline="0" dirty="0" err="1" smtClean="0"/>
              <a:t>well</a:t>
            </a:r>
            <a:r>
              <a:rPr lang="pl-PL" baseline="0" dirty="0" smtClean="0"/>
              <a:t> with the </a:t>
            </a:r>
            <a:r>
              <a:rPr lang="pl-PL" baseline="0" dirty="0" err="1" smtClean="0"/>
              <a:t>observations</a:t>
            </a:r>
            <a:r>
              <a:rPr lang="pl-PL" baseline="0" dirty="0" smtClean="0"/>
              <a:t>. </a:t>
            </a:r>
          </a:p>
          <a:p>
            <a:endParaRPr lang="pl-PL" baseline="0" dirty="0" smtClean="0"/>
          </a:p>
          <a:p>
            <a:r>
              <a:rPr lang="pl-PL" baseline="0" dirty="0" smtClean="0"/>
              <a:t>We </a:t>
            </a:r>
            <a:r>
              <a:rPr lang="pl-PL" baseline="0" dirty="0" err="1" smtClean="0"/>
              <a:t>may</a:t>
            </a:r>
            <a:r>
              <a:rPr lang="pl-PL" baseline="0" dirty="0" smtClean="0"/>
              <a:t> </a:t>
            </a:r>
            <a:r>
              <a:rPr lang="pl-PL" baseline="0" dirty="0" err="1" smtClean="0"/>
              <a:t>distinguish</a:t>
            </a:r>
            <a:r>
              <a:rPr lang="pl-PL" baseline="0" dirty="0" smtClean="0"/>
              <a:t> </a:t>
            </a:r>
            <a:r>
              <a:rPr lang="pl-PL" baseline="0" dirty="0" err="1" smtClean="0"/>
              <a:t>even</a:t>
            </a:r>
            <a:r>
              <a:rPr lang="pl-PL" baseline="0" dirty="0" smtClean="0"/>
              <a:t> </a:t>
            </a:r>
            <a:r>
              <a:rPr lang="pl-PL" baseline="0" dirty="0" err="1" smtClean="0"/>
              <a:t>more</a:t>
            </a:r>
            <a:r>
              <a:rPr lang="pl-PL" baseline="0" dirty="0" smtClean="0"/>
              <a:t> </a:t>
            </a:r>
            <a:r>
              <a:rPr lang="pl-PL" baseline="0" dirty="0" err="1" smtClean="0"/>
              <a:t>resonant</a:t>
            </a:r>
            <a:r>
              <a:rPr lang="pl-PL" baseline="0" dirty="0" smtClean="0"/>
              <a:t> </a:t>
            </a:r>
            <a:r>
              <a:rPr lang="pl-PL" baseline="0" dirty="0" err="1" smtClean="0"/>
              <a:t>signals</a:t>
            </a:r>
            <a:r>
              <a:rPr lang="pl-PL" baseline="0" dirty="0" smtClean="0"/>
              <a:t> in the </a:t>
            </a:r>
            <a:r>
              <a:rPr lang="pl-PL" baseline="0" dirty="0" err="1" smtClean="0"/>
              <a:t>sub-daily</a:t>
            </a:r>
            <a:r>
              <a:rPr lang="pl-PL" baseline="0" dirty="0" smtClean="0"/>
              <a:t> </a:t>
            </a:r>
            <a:r>
              <a:rPr lang="pl-PL" baseline="0" dirty="0" err="1" smtClean="0"/>
              <a:t>domain</a:t>
            </a:r>
            <a:r>
              <a:rPr lang="pl-PL" baseline="0" dirty="0" smtClean="0"/>
              <a:t>.</a:t>
            </a:r>
            <a:r>
              <a:rPr lang="pl-PL" dirty="0" smtClean="0"/>
              <a:t> </a:t>
            </a:r>
            <a:r>
              <a:rPr lang="pl-PL" dirty="0" err="1" smtClean="0"/>
              <a:t>So</a:t>
            </a:r>
            <a:r>
              <a:rPr lang="pl-PL" dirty="0" smtClean="0"/>
              <a:t> </a:t>
            </a:r>
            <a:r>
              <a:rPr lang="pl-PL" dirty="0" err="1" smtClean="0"/>
              <a:t>let’s</a:t>
            </a:r>
            <a:r>
              <a:rPr lang="pl-PL" dirty="0" smtClean="0"/>
              <a:t> </a:t>
            </a:r>
            <a:r>
              <a:rPr lang="pl-PL" dirty="0" err="1" smtClean="0"/>
              <a:t>have</a:t>
            </a:r>
            <a:r>
              <a:rPr lang="pl-PL" dirty="0" smtClean="0"/>
              <a:t> a </a:t>
            </a:r>
            <a:r>
              <a:rPr lang="pl-PL" dirty="0" err="1" smtClean="0"/>
              <a:t>look</a:t>
            </a:r>
            <a:r>
              <a:rPr lang="pl-PL" dirty="0" smtClean="0"/>
              <a:t> </a:t>
            </a:r>
            <a:r>
              <a:rPr lang="pl-PL" dirty="0" err="1" smtClean="0"/>
              <a:t>at</a:t>
            </a:r>
            <a:r>
              <a:rPr lang="pl-PL" dirty="0" smtClean="0"/>
              <a:t> the </a:t>
            </a:r>
            <a:r>
              <a:rPr lang="pl-PL" baseline="0" dirty="0" err="1" smtClean="0"/>
              <a:t>analysis</a:t>
            </a:r>
            <a:r>
              <a:rPr lang="pl-PL" baseline="0" dirty="0" smtClean="0"/>
              <a:t> of the pole </a:t>
            </a:r>
            <a:r>
              <a:rPr lang="pl-PL" baseline="0" dirty="0" err="1" smtClean="0"/>
              <a:t>coordinates</a:t>
            </a:r>
            <a:r>
              <a:rPr lang="pl-PL" baseline="0" dirty="0" smtClean="0"/>
              <a:t> </a:t>
            </a:r>
            <a:r>
              <a:rPr lang="pl-PL" baseline="0" dirty="0" err="1" smtClean="0"/>
              <a:t>estimated</a:t>
            </a:r>
            <a:r>
              <a:rPr lang="pl-PL" baseline="0" dirty="0" smtClean="0"/>
              <a:t> with the </a:t>
            </a:r>
            <a:r>
              <a:rPr lang="pl-PL" baseline="0" dirty="0" err="1" smtClean="0"/>
              <a:t>sampling</a:t>
            </a:r>
            <a:r>
              <a:rPr lang="pl-PL" baseline="0" dirty="0" smtClean="0"/>
              <a:t> of 2h.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5C2A85BF-189D-41E4-97B1-BB4D9AD7AAB8}" type="datetime1">
              <a:rPr lang="pl-PL" smtClean="0"/>
              <a:t>28.09.2022</a:t>
            </a:fld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6B449D8-38CA-428E-9027-A112CF47A57C}" type="slidenum">
              <a:rPr lang="pl-PL" smtClean="0"/>
              <a:pPr>
                <a:defRPr/>
              </a:pPr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68778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2950"/>
            <a:ext cx="6604000" cy="3714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smtClean="0"/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588A4F-7E75-471E-9AB0-D6799BAF0E64}" type="slidenum">
              <a:rPr lang="pl-PL" smtClean="0"/>
              <a:pPr>
                <a:defRPr/>
              </a:pPr>
              <a:t>16</a:t>
            </a:fld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25B59453-C3CE-4426-B868-B97BC057AD5C}" type="datetime1">
              <a:rPr lang="pl-PL" smtClean="0"/>
              <a:pPr>
                <a:defRPr/>
              </a:pPr>
              <a:t>28.09.2022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725151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5C2A85BF-189D-41E4-97B1-BB4D9AD7AAB8}" type="datetime1">
              <a:rPr lang="pl-PL" smtClean="0"/>
              <a:t>28.09.2022</a:t>
            </a:fld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6B449D8-38CA-428E-9027-A112CF47A57C}" type="slidenum">
              <a:rPr lang="pl-PL" smtClean="0"/>
              <a:pPr>
                <a:defRPr/>
              </a:pPr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024429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err="1" smtClean="0"/>
              <a:t>Firstly</a:t>
            </a:r>
            <a:r>
              <a:rPr lang="pl-PL" dirty="0" smtClean="0"/>
              <a:t>, </a:t>
            </a:r>
            <a:r>
              <a:rPr lang="pl-PL" dirty="0" err="1" smtClean="0"/>
              <a:t>let</a:t>
            </a:r>
            <a:r>
              <a:rPr lang="pl-PL" dirty="0" smtClean="0"/>
              <a:t> </a:t>
            </a:r>
            <a:r>
              <a:rPr lang="pl-PL" dirty="0" err="1" smtClean="0"/>
              <a:t>us</a:t>
            </a:r>
            <a:r>
              <a:rPr lang="pl-PL" dirty="0" smtClean="0"/>
              <a:t> </a:t>
            </a:r>
            <a:r>
              <a:rPr lang="pl-PL" dirty="0" err="1" smtClean="0"/>
              <a:t>focus</a:t>
            </a:r>
            <a:r>
              <a:rPr lang="pl-PL" dirty="0" smtClean="0"/>
              <a:t> on the pole</a:t>
            </a:r>
            <a:r>
              <a:rPr lang="pl-PL" baseline="0" dirty="0" smtClean="0"/>
              <a:t> </a:t>
            </a:r>
            <a:r>
              <a:rPr lang="pl-PL" baseline="0" dirty="0" err="1" smtClean="0"/>
              <a:t>coordinates</a:t>
            </a:r>
            <a:r>
              <a:rPr lang="pl-PL" baseline="0" dirty="0" smtClean="0"/>
              <a:t> </a:t>
            </a:r>
            <a:r>
              <a:rPr lang="pl-PL" baseline="0" dirty="0" err="1" smtClean="0"/>
              <a:t>estimated</a:t>
            </a:r>
            <a:r>
              <a:rPr lang="pl-PL" baseline="0" dirty="0" smtClean="0"/>
              <a:t> with </a:t>
            </a:r>
            <a:r>
              <a:rPr lang="pl-PL" baseline="0" dirty="0" err="1" smtClean="0"/>
              <a:t>daily</a:t>
            </a:r>
            <a:r>
              <a:rPr lang="pl-PL" baseline="0" dirty="0" smtClean="0"/>
              <a:t> </a:t>
            </a:r>
            <a:r>
              <a:rPr lang="pl-PL" baseline="0" dirty="0" err="1" smtClean="0"/>
              <a:t>sampling</a:t>
            </a:r>
            <a:r>
              <a:rPr lang="pl-PL" baseline="0" dirty="0" smtClean="0"/>
              <a:t>, </a:t>
            </a:r>
            <a:r>
              <a:rPr lang="pl-PL" baseline="0" dirty="0" err="1" smtClean="0"/>
              <a:t>delivered</a:t>
            </a:r>
            <a:r>
              <a:rPr lang="pl-PL" baseline="0" dirty="0" smtClean="0"/>
              <a:t> from single-system </a:t>
            </a:r>
            <a:r>
              <a:rPr lang="pl-PL" baseline="0" dirty="0" err="1" smtClean="0"/>
              <a:t>solutions</a:t>
            </a:r>
            <a:r>
              <a:rPr lang="pl-PL" baseline="0" dirty="0" smtClean="0"/>
              <a:t>, </a:t>
            </a:r>
            <a:r>
              <a:rPr lang="pl-PL" baseline="0" dirty="0" err="1" smtClean="0"/>
              <a:t>combined</a:t>
            </a:r>
            <a:r>
              <a:rPr lang="pl-PL" baseline="0" dirty="0" smtClean="0"/>
              <a:t> </a:t>
            </a:r>
            <a:r>
              <a:rPr lang="pl-PL" baseline="0" dirty="0" err="1" smtClean="0"/>
              <a:t>multi</a:t>
            </a:r>
            <a:r>
              <a:rPr lang="pl-PL" baseline="0" dirty="0" smtClean="0"/>
              <a:t>-GNSS </a:t>
            </a:r>
            <a:r>
              <a:rPr lang="pl-PL" baseline="0" dirty="0" err="1" smtClean="0"/>
              <a:t>solution</a:t>
            </a:r>
            <a:r>
              <a:rPr lang="pl-PL" baseline="0" dirty="0" smtClean="0"/>
              <a:t> and Galileo </a:t>
            </a:r>
            <a:r>
              <a:rPr lang="pl-PL" baseline="0" dirty="0" err="1" smtClean="0"/>
              <a:t>solution</a:t>
            </a:r>
            <a:r>
              <a:rPr lang="pl-PL" baseline="0" dirty="0" smtClean="0"/>
              <a:t> with </a:t>
            </a:r>
            <a:r>
              <a:rPr lang="pl-PL" baseline="0" dirty="0" err="1" smtClean="0"/>
              <a:t>improved</a:t>
            </a:r>
            <a:r>
              <a:rPr lang="pl-PL" baseline="0" dirty="0" smtClean="0"/>
              <a:t> </a:t>
            </a:r>
            <a:r>
              <a:rPr lang="pl-PL" baseline="0" dirty="0" err="1" smtClean="0"/>
              <a:t>approach</a:t>
            </a:r>
            <a:r>
              <a:rPr lang="pl-PL" baseline="0" dirty="0" smtClean="0"/>
              <a:t> for the orbit modeling </a:t>
            </a:r>
            <a:r>
              <a:rPr lang="pl-PL" baseline="0" dirty="0" err="1" smtClean="0"/>
              <a:t>using</a:t>
            </a:r>
            <a:r>
              <a:rPr lang="pl-PL" baseline="0" dirty="0" smtClean="0"/>
              <a:t> </a:t>
            </a:r>
            <a:r>
              <a:rPr lang="pl-PL" baseline="0" dirty="0" err="1" smtClean="0"/>
              <a:t>satellite</a:t>
            </a:r>
            <a:r>
              <a:rPr lang="pl-PL" baseline="0" dirty="0" smtClean="0"/>
              <a:t> </a:t>
            </a:r>
            <a:r>
              <a:rPr lang="pl-PL" baseline="0" dirty="0" err="1" smtClean="0"/>
              <a:t>metadata</a:t>
            </a:r>
            <a:r>
              <a:rPr lang="pl-PL" baseline="0" dirty="0" smtClean="0"/>
              <a:t>. </a:t>
            </a:r>
          </a:p>
          <a:p>
            <a:r>
              <a:rPr lang="pl-PL" baseline="0" dirty="0" smtClean="0"/>
              <a:t> </a:t>
            </a:r>
            <a:br>
              <a:rPr lang="pl-PL" baseline="0" dirty="0" smtClean="0"/>
            </a:br>
            <a:r>
              <a:rPr lang="pl-PL" baseline="0" dirty="0" smtClean="0"/>
              <a:t>The spectra </a:t>
            </a:r>
            <a:r>
              <a:rPr lang="pl-PL" baseline="0" dirty="0" err="1" smtClean="0"/>
              <a:t>analysis</a:t>
            </a:r>
            <a:r>
              <a:rPr lang="pl-PL" baseline="0" dirty="0" smtClean="0"/>
              <a:t> </a:t>
            </a:r>
            <a:r>
              <a:rPr lang="pl-PL" baseline="0" dirty="0" err="1" smtClean="0"/>
              <a:t>reveals</a:t>
            </a:r>
            <a:r>
              <a:rPr lang="pl-PL" baseline="0" dirty="0" smtClean="0"/>
              <a:t> </a:t>
            </a:r>
            <a:r>
              <a:rPr lang="pl-PL" baseline="0" dirty="0" err="1" smtClean="0"/>
              <a:t>two</a:t>
            </a:r>
            <a:r>
              <a:rPr lang="pl-PL" baseline="0" dirty="0" smtClean="0"/>
              <a:t> </a:t>
            </a:r>
            <a:r>
              <a:rPr lang="pl-PL" baseline="0" dirty="0" err="1" smtClean="0"/>
              <a:t>groups</a:t>
            </a:r>
            <a:r>
              <a:rPr lang="pl-PL" baseline="0" dirty="0" smtClean="0"/>
              <a:t> of </a:t>
            </a:r>
            <a:r>
              <a:rPr lang="pl-PL" baseline="0" dirty="0" err="1" smtClean="0"/>
              <a:t>artificial</a:t>
            </a:r>
            <a:r>
              <a:rPr lang="pl-PL" baseline="0" dirty="0" smtClean="0"/>
              <a:t> </a:t>
            </a:r>
            <a:r>
              <a:rPr lang="pl-PL" baseline="0" dirty="0" err="1" smtClean="0"/>
              <a:t>signals</a:t>
            </a:r>
            <a:r>
              <a:rPr lang="pl-PL" baseline="0" dirty="0" smtClean="0"/>
              <a:t>: </a:t>
            </a:r>
          </a:p>
          <a:p>
            <a:r>
              <a:rPr lang="pl-PL" baseline="0" dirty="0" err="1" smtClean="0"/>
              <a:t>Signals</a:t>
            </a:r>
            <a:r>
              <a:rPr lang="pl-PL" baseline="0" dirty="0" smtClean="0"/>
              <a:t> with </a:t>
            </a:r>
            <a:r>
              <a:rPr lang="pl-PL" baseline="0" dirty="0" err="1" smtClean="0"/>
              <a:t>periods</a:t>
            </a:r>
            <a:r>
              <a:rPr lang="pl-PL" baseline="0" dirty="0" smtClean="0"/>
              <a:t> </a:t>
            </a:r>
            <a:r>
              <a:rPr lang="pl-PL" baseline="0" dirty="0" err="1" smtClean="0"/>
              <a:t>at</a:t>
            </a:r>
            <a:r>
              <a:rPr lang="pl-PL" baseline="0" dirty="0" smtClean="0"/>
              <a:t> the </a:t>
            </a:r>
            <a:r>
              <a:rPr lang="pl-PL" baseline="0" dirty="0" err="1" smtClean="0"/>
              <a:t>harmonics</a:t>
            </a:r>
            <a:r>
              <a:rPr lang="pl-PL" baseline="0" dirty="0" smtClean="0"/>
              <a:t> of the </a:t>
            </a:r>
            <a:r>
              <a:rPr lang="pl-PL" baseline="0" dirty="0" err="1" smtClean="0"/>
              <a:t>draconitic</a:t>
            </a:r>
            <a:r>
              <a:rPr lang="pl-PL" baseline="0" dirty="0" smtClean="0"/>
              <a:t> </a:t>
            </a:r>
            <a:r>
              <a:rPr lang="pl-PL" baseline="0" dirty="0" err="1" smtClean="0"/>
              <a:t>year</a:t>
            </a:r>
            <a:endParaRPr lang="pl-PL" baseline="0" dirty="0" smtClean="0"/>
          </a:p>
          <a:p>
            <a:r>
              <a:rPr lang="pl-PL" baseline="0" dirty="0" err="1" smtClean="0"/>
              <a:t>Signals</a:t>
            </a:r>
            <a:r>
              <a:rPr lang="pl-PL" baseline="0" dirty="0" smtClean="0"/>
              <a:t> </a:t>
            </a:r>
            <a:r>
              <a:rPr lang="pl-PL" baseline="0" dirty="0" err="1" smtClean="0"/>
              <a:t>at</a:t>
            </a:r>
            <a:r>
              <a:rPr lang="pl-PL" baseline="0" dirty="0" smtClean="0"/>
              <a:t> the </a:t>
            </a:r>
            <a:r>
              <a:rPr lang="pl-PL" baseline="0" dirty="0" err="1" smtClean="0"/>
              <a:t>resonant</a:t>
            </a:r>
            <a:r>
              <a:rPr lang="pl-PL" baseline="0" dirty="0" smtClean="0"/>
              <a:t> </a:t>
            </a:r>
            <a:r>
              <a:rPr lang="pl-PL" baseline="0" dirty="0" err="1" smtClean="0"/>
              <a:t>periods</a:t>
            </a:r>
            <a:r>
              <a:rPr lang="pl-PL" baseline="0" dirty="0" smtClean="0"/>
              <a:t> </a:t>
            </a:r>
            <a:r>
              <a:rPr lang="pl-PL" baseline="0" dirty="0" err="1" smtClean="0"/>
              <a:t>between</a:t>
            </a:r>
            <a:r>
              <a:rPr lang="pl-PL" baseline="0" dirty="0" smtClean="0"/>
              <a:t> Earth </a:t>
            </a:r>
            <a:r>
              <a:rPr lang="pl-PL" baseline="0" dirty="0" err="1" smtClean="0"/>
              <a:t>rotation</a:t>
            </a:r>
            <a:r>
              <a:rPr lang="pl-PL" baseline="0" dirty="0" smtClean="0"/>
              <a:t> and </a:t>
            </a:r>
            <a:r>
              <a:rPr lang="pl-PL" baseline="0" dirty="0" err="1" smtClean="0"/>
              <a:t>satellite</a:t>
            </a:r>
            <a:r>
              <a:rPr lang="pl-PL" baseline="0" dirty="0" smtClean="0"/>
              <a:t> </a:t>
            </a:r>
            <a:r>
              <a:rPr lang="pl-PL" baseline="0" dirty="0" err="1" smtClean="0"/>
              <a:t>revolution</a:t>
            </a:r>
            <a:r>
              <a:rPr lang="pl-PL" baseline="0" dirty="0" smtClean="0"/>
              <a:t> period. </a:t>
            </a:r>
          </a:p>
          <a:p>
            <a:r>
              <a:rPr lang="pl-PL" baseline="0" dirty="0" err="1" smtClean="0"/>
              <a:t>Giving</a:t>
            </a:r>
            <a:r>
              <a:rPr lang="pl-PL" baseline="0" dirty="0" smtClean="0"/>
              <a:t> </a:t>
            </a:r>
            <a:r>
              <a:rPr lang="pl-PL" baseline="0" dirty="0" err="1" smtClean="0"/>
              <a:t>both</a:t>
            </a:r>
            <a:r>
              <a:rPr lang="pl-PL" baseline="0" dirty="0" smtClean="0"/>
              <a:t> </a:t>
            </a:r>
            <a:r>
              <a:rPr lang="pl-PL" baseline="0" dirty="0" err="1" smtClean="0"/>
              <a:t>frequencies</a:t>
            </a:r>
            <a:r>
              <a:rPr lang="pl-PL" baseline="0" dirty="0" smtClean="0"/>
              <a:t> we </a:t>
            </a:r>
            <a:r>
              <a:rPr lang="pl-PL" baseline="0" dirty="0" err="1" smtClean="0"/>
              <a:t>can</a:t>
            </a:r>
            <a:r>
              <a:rPr lang="pl-PL" baseline="0" dirty="0" smtClean="0"/>
              <a:t> </a:t>
            </a:r>
            <a:r>
              <a:rPr lang="pl-PL" baseline="0" dirty="0" err="1" smtClean="0"/>
              <a:t>calcuate</a:t>
            </a:r>
            <a:r>
              <a:rPr lang="pl-PL" baseline="0" dirty="0" smtClean="0"/>
              <a:t> the set of </a:t>
            </a:r>
            <a:r>
              <a:rPr lang="pl-PL" baseline="0" dirty="0" err="1" smtClean="0"/>
              <a:t>theoretical</a:t>
            </a:r>
            <a:r>
              <a:rPr lang="pl-PL" baseline="0" dirty="0" smtClean="0"/>
              <a:t> </a:t>
            </a:r>
            <a:r>
              <a:rPr lang="pl-PL" baseline="0" dirty="0" err="1" smtClean="0"/>
              <a:t>periods</a:t>
            </a:r>
            <a:r>
              <a:rPr lang="pl-PL" baseline="0" dirty="0" smtClean="0"/>
              <a:t>, </a:t>
            </a:r>
            <a:r>
              <a:rPr lang="pl-PL" baseline="0" dirty="0" err="1" smtClean="0"/>
              <a:t>which</a:t>
            </a:r>
            <a:r>
              <a:rPr lang="pl-PL" baseline="0" dirty="0" smtClean="0"/>
              <a:t> </a:t>
            </a:r>
            <a:r>
              <a:rPr lang="pl-PL" baseline="0" dirty="0" err="1" smtClean="0"/>
              <a:t>match</a:t>
            </a:r>
            <a:r>
              <a:rPr lang="pl-PL" baseline="0" dirty="0" smtClean="0"/>
              <a:t> </a:t>
            </a:r>
            <a:r>
              <a:rPr lang="pl-PL" baseline="0" dirty="0" err="1" smtClean="0"/>
              <a:t>well</a:t>
            </a:r>
            <a:r>
              <a:rPr lang="pl-PL" baseline="0" dirty="0" smtClean="0"/>
              <a:t> with the </a:t>
            </a:r>
            <a:r>
              <a:rPr lang="pl-PL" baseline="0" dirty="0" err="1" smtClean="0"/>
              <a:t>observations</a:t>
            </a:r>
            <a:r>
              <a:rPr lang="pl-PL" baseline="0" dirty="0" smtClean="0"/>
              <a:t>. </a:t>
            </a:r>
          </a:p>
          <a:p>
            <a:endParaRPr lang="pl-PL" baseline="0" dirty="0" smtClean="0"/>
          </a:p>
          <a:p>
            <a:r>
              <a:rPr lang="pl-PL" baseline="0" dirty="0" smtClean="0"/>
              <a:t>We </a:t>
            </a:r>
            <a:r>
              <a:rPr lang="pl-PL" baseline="0" dirty="0" err="1" smtClean="0"/>
              <a:t>may</a:t>
            </a:r>
            <a:r>
              <a:rPr lang="pl-PL" baseline="0" dirty="0" smtClean="0"/>
              <a:t> </a:t>
            </a:r>
            <a:r>
              <a:rPr lang="pl-PL" baseline="0" dirty="0" err="1" smtClean="0"/>
              <a:t>distinguish</a:t>
            </a:r>
            <a:r>
              <a:rPr lang="pl-PL" baseline="0" dirty="0" smtClean="0"/>
              <a:t> </a:t>
            </a:r>
            <a:r>
              <a:rPr lang="pl-PL" baseline="0" dirty="0" err="1" smtClean="0"/>
              <a:t>even</a:t>
            </a:r>
            <a:r>
              <a:rPr lang="pl-PL" baseline="0" dirty="0" smtClean="0"/>
              <a:t> </a:t>
            </a:r>
            <a:r>
              <a:rPr lang="pl-PL" baseline="0" dirty="0" err="1" smtClean="0"/>
              <a:t>more</a:t>
            </a:r>
            <a:r>
              <a:rPr lang="pl-PL" baseline="0" dirty="0" smtClean="0"/>
              <a:t> </a:t>
            </a:r>
            <a:r>
              <a:rPr lang="pl-PL" baseline="0" dirty="0" err="1" smtClean="0"/>
              <a:t>resonant</a:t>
            </a:r>
            <a:r>
              <a:rPr lang="pl-PL" baseline="0" dirty="0" smtClean="0"/>
              <a:t> </a:t>
            </a:r>
            <a:r>
              <a:rPr lang="pl-PL" baseline="0" dirty="0" err="1" smtClean="0"/>
              <a:t>signals</a:t>
            </a:r>
            <a:r>
              <a:rPr lang="pl-PL" baseline="0" dirty="0" smtClean="0"/>
              <a:t> in the </a:t>
            </a:r>
            <a:r>
              <a:rPr lang="pl-PL" baseline="0" dirty="0" err="1" smtClean="0"/>
              <a:t>sub-daily</a:t>
            </a:r>
            <a:r>
              <a:rPr lang="pl-PL" baseline="0" dirty="0" smtClean="0"/>
              <a:t> </a:t>
            </a:r>
            <a:r>
              <a:rPr lang="pl-PL" baseline="0" dirty="0" err="1" smtClean="0"/>
              <a:t>domain</a:t>
            </a:r>
            <a:r>
              <a:rPr lang="pl-PL" baseline="0" dirty="0" smtClean="0"/>
              <a:t>.</a:t>
            </a:r>
            <a:r>
              <a:rPr lang="pl-PL" dirty="0" smtClean="0"/>
              <a:t> </a:t>
            </a:r>
            <a:r>
              <a:rPr lang="pl-PL" dirty="0" err="1" smtClean="0"/>
              <a:t>So</a:t>
            </a:r>
            <a:r>
              <a:rPr lang="pl-PL" dirty="0" smtClean="0"/>
              <a:t> </a:t>
            </a:r>
            <a:r>
              <a:rPr lang="pl-PL" dirty="0" err="1" smtClean="0"/>
              <a:t>let’s</a:t>
            </a:r>
            <a:r>
              <a:rPr lang="pl-PL" dirty="0" smtClean="0"/>
              <a:t> </a:t>
            </a:r>
            <a:r>
              <a:rPr lang="pl-PL" dirty="0" err="1" smtClean="0"/>
              <a:t>have</a:t>
            </a:r>
            <a:r>
              <a:rPr lang="pl-PL" dirty="0" smtClean="0"/>
              <a:t> a </a:t>
            </a:r>
            <a:r>
              <a:rPr lang="pl-PL" dirty="0" err="1" smtClean="0"/>
              <a:t>look</a:t>
            </a:r>
            <a:r>
              <a:rPr lang="pl-PL" dirty="0" smtClean="0"/>
              <a:t> </a:t>
            </a:r>
            <a:r>
              <a:rPr lang="pl-PL" dirty="0" err="1" smtClean="0"/>
              <a:t>at</a:t>
            </a:r>
            <a:r>
              <a:rPr lang="pl-PL" dirty="0" smtClean="0"/>
              <a:t> the </a:t>
            </a:r>
            <a:r>
              <a:rPr lang="pl-PL" baseline="0" dirty="0" err="1" smtClean="0"/>
              <a:t>analysis</a:t>
            </a:r>
            <a:r>
              <a:rPr lang="pl-PL" baseline="0" dirty="0" smtClean="0"/>
              <a:t> of the pole </a:t>
            </a:r>
            <a:r>
              <a:rPr lang="pl-PL" baseline="0" dirty="0" err="1" smtClean="0"/>
              <a:t>coordinates</a:t>
            </a:r>
            <a:r>
              <a:rPr lang="pl-PL" baseline="0" dirty="0" smtClean="0"/>
              <a:t> </a:t>
            </a:r>
            <a:r>
              <a:rPr lang="pl-PL" baseline="0" dirty="0" err="1" smtClean="0"/>
              <a:t>estimated</a:t>
            </a:r>
            <a:r>
              <a:rPr lang="pl-PL" baseline="0" dirty="0" smtClean="0"/>
              <a:t> with the </a:t>
            </a:r>
            <a:r>
              <a:rPr lang="pl-PL" baseline="0" dirty="0" err="1" smtClean="0"/>
              <a:t>sampling</a:t>
            </a:r>
            <a:r>
              <a:rPr lang="pl-PL" baseline="0" dirty="0" smtClean="0"/>
              <a:t> of 2h.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5C2A85BF-189D-41E4-97B1-BB4D9AD7AAB8}" type="datetime1">
              <a:rPr lang="pl-PL" smtClean="0"/>
              <a:t>28.09.2022</a:t>
            </a:fld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6B449D8-38CA-428E-9027-A112CF47A57C}" type="slidenum">
              <a:rPr lang="pl-PL" smtClean="0"/>
              <a:pPr>
                <a:defRPr/>
              </a:pPr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416510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5C2A85BF-189D-41E4-97B1-BB4D9AD7AAB8}" type="datetime1">
              <a:rPr lang="pl-PL" smtClean="0"/>
              <a:t>28.09.2022</a:t>
            </a:fld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6B449D8-38CA-428E-9027-A112CF47A57C}" type="slidenum">
              <a:rPr lang="pl-PL" smtClean="0"/>
              <a:pPr>
                <a:defRPr/>
              </a:pPr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363487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err="1" smtClean="0"/>
              <a:t>Firstly</a:t>
            </a:r>
            <a:r>
              <a:rPr lang="pl-PL" dirty="0" smtClean="0"/>
              <a:t>, </a:t>
            </a:r>
            <a:r>
              <a:rPr lang="pl-PL" dirty="0" err="1" smtClean="0"/>
              <a:t>let</a:t>
            </a:r>
            <a:r>
              <a:rPr lang="pl-PL" dirty="0" smtClean="0"/>
              <a:t> </a:t>
            </a:r>
            <a:r>
              <a:rPr lang="pl-PL" dirty="0" err="1" smtClean="0"/>
              <a:t>us</a:t>
            </a:r>
            <a:r>
              <a:rPr lang="pl-PL" dirty="0" smtClean="0"/>
              <a:t> </a:t>
            </a:r>
            <a:r>
              <a:rPr lang="pl-PL" dirty="0" err="1" smtClean="0"/>
              <a:t>focus</a:t>
            </a:r>
            <a:r>
              <a:rPr lang="pl-PL" dirty="0" smtClean="0"/>
              <a:t> on the pole</a:t>
            </a:r>
            <a:r>
              <a:rPr lang="pl-PL" baseline="0" dirty="0" smtClean="0"/>
              <a:t> </a:t>
            </a:r>
            <a:r>
              <a:rPr lang="pl-PL" baseline="0" dirty="0" err="1" smtClean="0"/>
              <a:t>coordinates</a:t>
            </a:r>
            <a:r>
              <a:rPr lang="pl-PL" baseline="0" dirty="0" smtClean="0"/>
              <a:t> </a:t>
            </a:r>
            <a:r>
              <a:rPr lang="pl-PL" baseline="0" dirty="0" err="1" smtClean="0"/>
              <a:t>estimated</a:t>
            </a:r>
            <a:r>
              <a:rPr lang="pl-PL" baseline="0" dirty="0" smtClean="0"/>
              <a:t> with </a:t>
            </a:r>
            <a:r>
              <a:rPr lang="pl-PL" baseline="0" dirty="0" err="1" smtClean="0"/>
              <a:t>daily</a:t>
            </a:r>
            <a:r>
              <a:rPr lang="pl-PL" baseline="0" dirty="0" smtClean="0"/>
              <a:t> </a:t>
            </a:r>
            <a:r>
              <a:rPr lang="pl-PL" baseline="0" dirty="0" err="1" smtClean="0"/>
              <a:t>sampling</a:t>
            </a:r>
            <a:r>
              <a:rPr lang="pl-PL" baseline="0" dirty="0" smtClean="0"/>
              <a:t>, </a:t>
            </a:r>
            <a:r>
              <a:rPr lang="pl-PL" baseline="0" dirty="0" err="1" smtClean="0"/>
              <a:t>delivered</a:t>
            </a:r>
            <a:r>
              <a:rPr lang="pl-PL" baseline="0" dirty="0" smtClean="0"/>
              <a:t> from single-system </a:t>
            </a:r>
            <a:r>
              <a:rPr lang="pl-PL" baseline="0" dirty="0" err="1" smtClean="0"/>
              <a:t>solutions</a:t>
            </a:r>
            <a:r>
              <a:rPr lang="pl-PL" baseline="0" dirty="0" smtClean="0"/>
              <a:t>, </a:t>
            </a:r>
            <a:r>
              <a:rPr lang="pl-PL" baseline="0" dirty="0" err="1" smtClean="0"/>
              <a:t>combined</a:t>
            </a:r>
            <a:r>
              <a:rPr lang="pl-PL" baseline="0" dirty="0" smtClean="0"/>
              <a:t> </a:t>
            </a:r>
            <a:r>
              <a:rPr lang="pl-PL" baseline="0" dirty="0" err="1" smtClean="0"/>
              <a:t>multi</a:t>
            </a:r>
            <a:r>
              <a:rPr lang="pl-PL" baseline="0" dirty="0" smtClean="0"/>
              <a:t>-GNSS </a:t>
            </a:r>
            <a:r>
              <a:rPr lang="pl-PL" baseline="0" dirty="0" err="1" smtClean="0"/>
              <a:t>solution</a:t>
            </a:r>
            <a:r>
              <a:rPr lang="pl-PL" baseline="0" dirty="0" smtClean="0"/>
              <a:t> and Galileo </a:t>
            </a:r>
            <a:r>
              <a:rPr lang="pl-PL" baseline="0" dirty="0" err="1" smtClean="0"/>
              <a:t>solution</a:t>
            </a:r>
            <a:r>
              <a:rPr lang="pl-PL" baseline="0" dirty="0" smtClean="0"/>
              <a:t> with </a:t>
            </a:r>
            <a:r>
              <a:rPr lang="pl-PL" baseline="0" dirty="0" err="1" smtClean="0"/>
              <a:t>improved</a:t>
            </a:r>
            <a:r>
              <a:rPr lang="pl-PL" baseline="0" dirty="0" smtClean="0"/>
              <a:t> </a:t>
            </a:r>
            <a:r>
              <a:rPr lang="pl-PL" baseline="0" dirty="0" err="1" smtClean="0"/>
              <a:t>approach</a:t>
            </a:r>
            <a:r>
              <a:rPr lang="pl-PL" baseline="0" dirty="0" smtClean="0"/>
              <a:t> for the orbit modeling </a:t>
            </a:r>
            <a:r>
              <a:rPr lang="pl-PL" baseline="0" dirty="0" err="1" smtClean="0"/>
              <a:t>using</a:t>
            </a:r>
            <a:r>
              <a:rPr lang="pl-PL" baseline="0" dirty="0" smtClean="0"/>
              <a:t> </a:t>
            </a:r>
            <a:r>
              <a:rPr lang="pl-PL" baseline="0" dirty="0" err="1" smtClean="0"/>
              <a:t>satellite</a:t>
            </a:r>
            <a:r>
              <a:rPr lang="pl-PL" baseline="0" dirty="0" smtClean="0"/>
              <a:t> </a:t>
            </a:r>
            <a:r>
              <a:rPr lang="pl-PL" baseline="0" dirty="0" err="1" smtClean="0"/>
              <a:t>metadata</a:t>
            </a:r>
            <a:r>
              <a:rPr lang="pl-PL" baseline="0" dirty="0" smtClean="0"/>
              <a:t>. </a:t>
            </a:r>
          </a:p>
          <a:p>
            <a:r>
              <a:rPr lang="pl-PL" baseline="0" dirty="0" smtClean="0"/>
              <a:t> </a:t>
            </a:r>
            <a:br>
              <a:rPr lang="pl-PL" baseline="0" dirty="0" smtClean="0"/>
            </a:br>
            <a:r>
              <a:rPr lang="pl-PL" baseline="0" dirty="0" smtClean="0"/>
              <a:t>The spectra </a:t>
            </a:r>
            <a:r>
              <a:rPr lang="pl-PL" baseline="0" dirty="0" err="1" smtClean="0"/>
              <a:t>analysis</a:t>
            </a:r>
            <a:r>
              <a:rPr lang="pl-PL" baseline="0" dirty="0" smtClean="0"/>
              <a:t> </a:t>
            </a:r>
            <a:r>
              <a:rPr lang="pl-PL" baseline="0" dirty="0" err="1" smtClean="0"/>
              <a:t>reveals</a:t>
            </a:r>
            <a:r>
              <a:rPr lang="pl-PL" baseline="0" dirty="0" smtClean="0"/>
              <a:t> </a:t>
            </a:r>
            <a:r>
              <a:rPr lang="pl-PL" baseline="0" dirty="0" err="1" smtClean="0"/>
              <a:t>two</a:t>
            </a:r>
            <a:r>
              <a:rPr lang="pl-PL" baseline="0" dirty="0" smtClean="0"/>
              <a:t> </a:t>
            </a:r>
            <a:r>
              <a:rPr lang="pl-PL" baseline="0" dirty="0" err="1" smtClean="0"/>
              <a:t>groups</a:t>
            </a:r>
            <a:r>
              <a:rPr lang="pl-PL" baseline="0" dirty="0" smtClean="0"/>
              <a:t> of </a:t>
            </a:r>
            <a:r>
              <a:rPr lang="pl-PL" baseline="0" dirty="0" err="1" smtClean="0"/>
              <a:t>artificial</a:t>
            </a:r>
            <a:r>
              <a:rPr lang="pl-PL" baseline="0" dirty="0" smtClean="0"/>
              <a:t> </a:t>
            </a:r>
            <a:r>
              <a:rPr lang="pl-PL" baseline="0" dirty="0" err="1" smtClean="0"/>
              <a:t>signals</a:t>
            </a:r>
            <a:r>
              <a:rPr lang="pl-PL" baseline="0" dirty="0" smtClean="0"/>
              <a:t>: </a:t>
            </a:r>
          </a:p>
          <a:p>
            <a:r>
              <a:rPr lang="pl-PL" baseline="0" dirty="0" err="1" smtClean="0"/>
              <a:t>Signals</a:t>
            </a:r>
            <a:r>
              <a:rPr lang="pl-PL" baseline="0" dirty="0" smtClean="0"/>
              <a:t> with </a:t>
            </a:r>
            <a:r>
              <a:rPr lang="pl-PL" baseline="0" dirty="0" err="1" smtClean="0"/>
              <a:t>periods</a:t>
            </a:r>
            <a:r>
              <a:rPr lang="pl-PL" baseline="0" dirty="0" smtClean="0"/>
              <a:t> </a:t>
            </a:r>
            <a:r>
              <a:rPr lang="pl-PL" baseline="0" dirty="0" err="1" smtClean="0"/>
              <a:t>at</a:t>
            </a:r>
            <a:r>
              <a:rPr lang="pl-PL" baseline="0" dirty="0" smtClean="0"/>
              <a:t> the </a:t>
            </a:r>
            <a:r>
              <a:rPr lang="pl-PL" baseline="0" dirty="0" err="1" smtClean="0"/>
              <a:t>harmonics</a:t>
            </a:r>
            <a:r>
              <a:rPr lang="pl-PL" baseline="0" dirty="0" smtClean="0"/>
              <a:t> of the </a:t>
            </a:r>
            <a:r>
              <a:rPr lang="pl-PL" baseline="0" dirty="0" err="1" smtClean="0"/>
              <a:t>draconitic</a:t>
            </a:r>
            <a:r>
              <a:rPr lang="pl-PL" baseline="0" dirty="0" smtClean="0"/>
              <a:t> </a:t>
            </a:r>
            <a:r>
              <a:rPr lang="pl-PL" baseline="0" dirty="0" err="1" smtClean="0"/>
              <a:t>year</a:t>
            </a:r>
            <a:endParaRPr lang="pl-PL" baseline="0" dirty="0" smtClean="0"/>
          </a:p>
          <a:p>
            <a:r>
              <a:rPr lang="pl-PL" baseline="0" dirty="0" err="1" smtClean="0"/>
              <a:t>Signals</a:t>
            </a:r>
            <a:r>
              <a:rPr lang="pl-PL" baseline="0" dirty="0" smtClean="0"/>
              <a:t> </a:t>
            </a:r>
            <a:r>
              <a:rPr lang="pl-PL" baseline="0" dirty="0" err="1" smtClean="0"/>
              <a:t>at</a:t>
            </a:r>
            <a:r>
              <a:rPr lang="pl-PL" baseline="0" dirty="0" smtClean="0"/>
              <a:t> the </a:t>
            </a:r>
            <a:r>
              <a:rPr lang="pl-PL" baseline="0" dirty="0" err="1" smtClean="0"/>
              <a:t>resonant</a:t>
            </a:r>
            <a:r>
              <a:rPr lang="pl-PL" baseline="0" dirty="0" smtClean="0"/>
              <a:t> </a:t>
            </a:r>
            <a:r>
              <a:rPr lang="pl-PL" baseline="0" dirty="0" err="1" smtClean="0"/>
              <a:t>periods</a:t>
            </a:r>
            <a:r>
              <a:rPr lang="pl-PL" baseline="0" dirty="0" smtClean="0"/>
              <a:t> </a:t>
            </a:r>
            <a:r>
              <a:rPr lang="pl-PL" baseline="0" dirty="0" err="1" smtClean="0"/>
              <a:t>between</a:t>
            </a:r>
            <a:r>
              <a:rPr lang="pl-PL" baseline="0" dirty="0" smtClean="0"/>
              <a:t> Earth </a:t>
            </a:r>
            <a:r>
              <a:rPr lang="pl-PL" baseline="0" dirty="0" err="1" smtClean="0"/>
              <a:t>rotation</a:t>
            </a:r>
            <a:r>
              <a:rPr lang="pl-PL" baseline="0" dirty="0" smtClean="0"/>
              <a:t> and </a:t>
            </a:r>
            <a:r>
              <a:rPr lang="pl-PL" baseline="0" dirty="0" err="1" smtClean="0"/>
              <a:t>satellite</a:t>
            </a:r>
            <a:r>
              <a:rPr lang="pl-PL" baseline="0" dirty="0" smtClean="0"/>
              <a:t> </a:t>
            </a:r>
            <a:r>
              <a:rPr lang="pl-PL" baseline="0" dirty="0" err="1" smtClean="0"/>
              <a:t>revolution</a:t>
            </a:r>
            <a:r>
              <a:rPr lang="pl-PL" baseline="0" dirty="0" smtClean="0"/>
              <a:t> period. </a:t>
            </a:r>
          </a:p>
          <a:p>
            <a:r>
              <a:rPr lang="pl-PL" baseline="0" dirty="0" err="1" smtClean="0"/>
              <a:t>Giving</a:t>
            </a:r>
            <a:r>
              <a:rPr lang="pl-PL" baseline="0" dirty="0" smtClean="0"/>
              <a:t> </a:t>
            </a:r>
            <a:r>
              <a:rPr lang="pl-PL" baseline="0" dirty="0" err="1" smtClean="0"/>
              <a:t>both</a:t>
            </a:r>
            <a:r>
              <a:rPr lang="pl-PL" baseline="0" dirty="0" smtClean="0"/>
              <a:t> </a:t>
            </a:r>
            <a:r>
              <a:rPr lang="pl-PL" baseline="0" dirty="0" err="1" smtClean="0"/>
              <a:t>frequencies</a:t>
            </a:r>
            <a:r>
              <a:rPr lang="pl-PL" baseline="0" dirty="0" smtClean="0"/>
              <a:t> we </a:t>
            </a:r>
            <a:r>
              <a:rPr lang="pl-PL" baseline="0" dirty="0" err="1" smtClean="0"/>
              <a:t>can</a:t>
            </a:r>
            <a:r>
              <a:rPr lang="pl-PL" baseline="0" dirty="0" smtClean="0"/>
              <a:t> </a:t>
            </a:r>
            <a:r>
              <a:rPr lang="pl-PL" baseline="0" dirty="0" err="1" smtClean="0"/>
              <a:t>calcuate</a:t>
            </a:r>
            <a:r>
              <a:rPr lang="pl-PL" baseline="0" dirty="0" smtClean="0"/>
              <a:t> the set of </a:t>
            </a:r>
            <a:r>
              <a:rPr lang="pl-PL" baseline="0" dirty="0" err="1" smtClean="0"/>
              <a:t>theoretical</a:t>
            </a:r>
            <a:r>
              <a:rPr lang="pl-PL" baseline="0" dirty="0" smtClean="0"/>
              <a:t> </a:t>
            </a:r>
            <a:r>
              <a:rPr lang="pl-PL" baseline="0" dirty="0" err="1" smtClean="0"/>
              <a:t>periods</a:t>
            </a:r>
            <a:r>
              <a:rPr lang="pl-PL" baseline="0" dirty="0" smtClean="0"/>
              <a:t>, </a:t>
            </a:r>
            <a:r>
              <a:rPr lang="pl-PL" baseline="0" dirty="0" err="1" smtClean="0"/>
              <a:t>which</a:t>
            </a:r>
            <a:r>
              <a:rPr lang="pl-PL" baseline="0" dirty="0" smtClean="0"/>
              <a:t> </a:t>
            </a:r>
            <a:r>
              <a:rPr lang="pl-PL" baseline="0" dirty="0" err="1" smtClean="0"/>
              <a:t>match</a:t>
            </a:r>
            <a:r>
              <a:rPr lang="pl-PL" baseline="0" dirty="0" smtClean="0"/>
              <a:t> </a:t>
            </a:r>
            <a:r>
              <a:rPr lang="pl-PL" baseline="0" dirty="0" err="1" smtClean="0"/>
              <a:t>well</a:t>
            </a:r>
            <a:r>
              <a:rPr lang="pl-PL" baseline="0" dirty="0" smtClean="0"/>
              <a:t> with the </a:t>
            </a:r>
            <a:r>
              <a:rPr lang="pl-PL" baseline="0" dirty="0" err="1" smtClean="0"/>
              <a:t>observations</a:t>
            </a:r>
            <a:r>
              <a:rPr lang="pl-PL" baseline="0" dirty="0" smtClean="0"/>
              <a:t>. </a:t>
            </a:r>
          </a:p>
          <a:p>
            <a:endParaRPr lang="pl-PL" baseline="0" dirty="0" smtClean="0"/>
          </a:p>
          <a:p>
            <a:r>
              <a:rPr lang="pl-PL" baseline="0" dirty="0" smtClean="0"/>
              <a:t>We </a:t>
            </a:r>
            <a:r>
              <a:rPr lang="pl-PL" baseline="0" dirty="0" err="1" smtClean="0"/>
              <a:t>may</a:t>
            </a:r>
            <a:r>
              <a:rPr lang="pl-PL" baseline="0" dirty="0" smtClean="0"/>
              <a:t> </a:t>
            </a:r>
            <a:r>
              <a:rPr lang="pl-PL" baseline="0" dirty="0" err="1" smtClean="0"/>
              <a:t>distinguish</a:t>
            </a:r>
            <a:r>
              <a:rPr lang="pl-PL" baseline="0" dirty="0" smtClean="0"/>
              <a:t> </a:t>
            </a:r>
            <a:r>
              <a:rPr lang="pl-PL" baseline="0" dirty="0" err="1" smtClean="0"/>
              <a:t>even</a:t>
            </a:r>
            <a:r>
              <a:rPr lang="pl-PL" baseline="0" dirty="0" smtClean="0"/>
              <a:t> </a:t>
            </a:r>
            <a:r>
              <a:rPr lang="pl-PL" baseline="0" dirty="0" err="1" smtClean="0"/>
              <a:t>more</a:t>
            </a:r>
            <a:r>
              <a:rPr lang="pl-PL" baseline="0" dirty="0" smtClean="0"/>
              <a:t> </a:t>
            </a:r>
            <a:r>
              <a:rPr lang="pl-PL" baseline="0" dirty="0" err="1" smtClean="0"/>
              <a:t>resonant</a:t>
            </a:r>
            <a:r>
              <a:rPr lang="pl-PL" baseline="0" dirty="0" smtClean="0"/>
              <a:t> </a:t>
            </a:r>
            <a:r>
              <a:rPr lang="pl-PL" baseline="0" dirty="0" err="1" smtClean="0"/>
              <a:t>signals</a:t>
            </a:r>
            <a:r>
              <a:rPr lang="pl-PL" baseline="0" dirty="0" smtClean="0"/>
              <a:t> in the </a:t>
            </a:r>
            <a:r>
              <a:rPr lang="pl-PL" baseline="0" dirty="0" err="1" smtClean="0"/>
              <a:t>sub-daily</a:t>
            </a:r>
            <a:r>
              <a:rPr lang="pl-PL" baseline="0" dirty="0" smtClean="0"/>
              <a:t> </a:t>
            </a:r>
            <a:r>
              <a:rPr lang="pl-PL" baseline="0" dirty="0" err="1" smtClean="0"/>
              <a:t>domain</a:t>
            </a:r>
            <a:r>
              <a:rPr lang="pl-PL" baseline="0" dirty="0" smtClean="0"/>
              <a:t>.</a:t>
            </a:r>
            <a:r>
              <a:rPr lang="pl-PL" dirty="0" smtClean="0"/>
              <a:t> </a:t>
            </a:r>
            <a:r>
              <a:rPr lang="pl-PL" dirty="0" err="1" smtClean="0"/>
              <a:t>So</a:t>
            </a:r>
            <a:r>
              <a:rPr lang="pl-PL" dirty="0" smtClean="0"/>
              <a:t> </a:t>
            </a:r>
            <a:r>
              <a:rPr lang="pl-PL" dirty="0" err="1" smtClean="0"/>
              <a:t>let’s</a:t>
            </a:r>
            <a:r>
              <a:rPr lang="pl-PL" dirty="0" smtClean="0"/>
              <a:t> </a:t>
            </a:r>
            <a:r>
              <a:rPr lang="pl-PL" dirty="0" err="1" smtClean="0"/>
              <a:t>have</a:t>
            </a:r>
            <a:r>
              <a:rPr lang="pl-PL" dirty="0" smtClean="0"/>
              <a:t> a </a:t>
            </a:r>
            <a:r>
              <a:rPr lang="pl-PL" dirty="0" err="1" smtClean="0"/>
              <a:t>look</a:t>
            </a:r>
            <a:r>
              <a:rPr lang="pl-PL" dirty="0" smtClean="0"/>
              <a:t> </a:t>
            </a:r>
            <a:r>
              <a:rPr lang="pl-PL" dirty="0" err="1" smtClean="0"/>
              <a:t>at</a:t>
            </a:r>
            <a:r>
              <a:rPr lang="pl-PL" dirty="0" smtClean="0"/>
              <a:t> the </a:t>
            </a:r>
            <a:r>
              <a:rPr lang="pl-PL" baseline="0" dirty="0" err="1" smtClean="0"/>
              <a:t>analysis</a:t>
            </a:r>
            <a:r>
              <a:rPr lang="pl-PL" baseline="0" dirty="0" smtClean="0"/>
              <a:t> of the pole </a:t>
            </a:r>
            <a:r>
              <a:rPr lang="pl-PL" baseline="0" dirty="0" err="1" smtClean="0"/>
              <a:t>coordinates</a:t>
            </a:r>
            <a:r>
              <a:rPr lang="pl-PL" baseline="0" dirty="0" smtClean="0"/>
              <a:t> </a:t>
            </a:r>
            <a:r>
              <a:rPr lang="pl-PL" baseline="0" dirty="0" err="1" smtClean="0"/>
              <a:t>estimated</a:t>
            </a:r>
            <a:r>
              <a:rPr lang="pl-PL" baseline="0" dirty="0" smtClean="0"/>
              <a:t> with the </a:t>
            </a:r>
            <a:r>
              <a:rPr lang="pl-PL" baseline="0" dirty="0" err="1" smtClean="0"/>
              <a:t>sampling</a:t>
            </a:r>
            <a:r>
              <a:rPr lang="pl-PL" baseline="0" dirty="0" smtClean="0"/>
              <a:t> of 2h.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5C2A85BF-189D-41E4-97B1-BB4D9AD7AAB8}" type="datetime1">
              <a:rPr lang="pl-PL" smtClean="0"/>
              <a:t>28.09.2022</a:t>
            </a:fld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6B449D8-38CA-428E-9027-A112CF47A57C}" type="slidenum">
              <a:rPr lang="pl-PL" smtClean="0"/>
              <a:pPr>
                <a:defRPr/>
              </a:pPr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703102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err="1" smtClean="0"/>
              <a:t>Finally</a:t>
            </a:r>
            <a:r>
              <a:rPr lang="pl-PL" baseline="0" dirty="0" smtClean="0"/>
              <a:t> we </a:t>
            </a:r>
            <a:r>
              <a:rPr lang="pl-PL" baseline="0" dirty="0" err="1" smtClean="0"/>
              <a:t>characterized</a:t>
            </a:r>
            <a:r>
              <a:rPr lang="pl-PL" baseline="0" dirty="0" smtClean="0"/>
              <a:t> the </a:t>
            </a:r>
            <a:r>
              <a:rPr lang="pl-PL" baseline="0" dirty="0" err="1" smtClean="0"/>
              <a:t>daily</a:t>
            </a:r>
            <a:r>
              <a:rPr lang="pl-PL" baseline="0" dirty="0" smtClean="0"/>
              <a:t> </a:t>
            </a:r>
            <a:r>
              <a:rPr lang="pl-PL" baseline="0" dirty="0" err="1" smtClean="0"/>
              <a:t>Length</a:t>
            </a:r>
            <a:r>
              <a:rPr lang="pl-PL" baseline="0" dirty="0" smtClean="0"/>
              <a:t>-of-Day </a:t>
            </a:r>
            <a:r>
              <a:rPr lang="pl-PL" baseline="0" dirty="0" err="1" smtClean="0"/>
              <a:t>estimates</a:t>
            </a:r>
            <a:r>
              <a:rPr lang="pl-PL" baseline="0" dirty="0" smtClean="0"/>
              <a:t> with </a:t>
            </a:r>
            <a:r>
              <a:rPr lang="pl-PL" baseline="0" dirty="0" err="1" smtClean="0"/>
              <a:t>respect</a:t>
            </a:r>
            <a:r>
              <a:rPr lang="pl-PL" baseline="0" dirty="0" smtClean="0"/>
              <a:t> to the IERS C04 </a:t>
            </a:r>
            <a:r>
              <a:rPr lang="pl-PL" baseline="0" dirty="0" err="1" smtClean="0"/>
              <a:t>product</a:t>
            </a:r>
            <a:r>
              <a:rPr lang="pl-PL" baseline="0" dirty="0" smtClean="0"/>
              <a:t>.</a:t>
            </a:r>
          </a:p>
          <a:p>
            <a:endParaRPr lang="pl-PL" baseline="0" dirty="0" smtClean="0"/>
          </a:p>
          <a:p>
            <a:r>
              <a:rPr lang="pl-PL" baseline="0" dirty="0" smtClean="0"/>
              <a:t>Three </a:t>
            </a:r>
            <a:r>
              <a:rPr lang="pl-PL" baseline="0" dirty="0" err="1" smtClean="0"/>
              <a:t>types</a:t>
            </a:r>
            <a:r>
              <a:rPr lang="pl-PL" baseline="0" dirty="0" smtClean="0"/>
              <a:t> of </a:t>
            </a:r>
            <a:r>
              <a:rPr lang="pl-PL" baseline="0" dirty="0" err="1" smtClean="0"/>
              <a:t>errors</a:t>
            </a:r>
            <a:r>
              <a:rPr lang="pl-PL" baseline="0" dirty="0" smtClean="0"/>
              <a:t> </a:t>
            </a:r>
            <a:r>
              <a:rPr lang="pl-PL" baseline="0" dirty="0" err="1" smtClean="0"/>
              <a:t>can</a:t>
            </a:r>
            <a:r>
              <a:rPr lang="pl-PL" baseline="0" dirty="0" smtClean="0"/>
              <a:t> be </a:t>
            </a:r>
            <a:r>
              <a:rPr lang="pl-PL" baseline="0" dirty="0" err="1" smtClean="0"/>
              <a:t>distinguished</a:t>
            </a:r>
            <a:r>
              <a:rPr lang="pl-PL" baseline="0" dirty="0" smtClean="0"/>
              <a:t> from the </a:t>
            </a:r>
            <a:r>
              <a:rPr lang="pl-PL" baseline="0" dirty="0" err="1" smtClean="0"/>
              <a:t>spectral</a:t>
            </a:r>
            <a:r>
              <a:rPr lang="pl-PL" baseline="0" dirty="0" smtClean="0"/>
              <a:t> </a:t>
            </a:r>
            <a:r>
              <a:rPr lang="pl-PL" baseline="0" dirty="0" err="1" smtClean="0"/>
              <a:t>analysis</a:t>
            </a:r>
            <a:r>
              <a:rPr lang="pl-PL" baseline="0" dirty="0" smtClean="0"/>
              <a:t>.</a:t>
            </a:r>
          </a:p>
          <a:p>
            <a:endParaRPr lang="pl-PL" baseline="0" dirty="0" smtClean="0"/>
          </a:p>
          <a:p>
            <a:r>
              <a:rPr lang="pl-PL" baseline="0" dirty="0" err="1" smtClean="0"/>
              <a:t>Draconitic</a:t>
            </a:r>
            <a:r>
              <a:rPr lang="pl-PL" baseline="0" dirty="0" smtClean="0"/>
              <a:t> </a:t>
            </a:r>
            <a:r>
              <a:rPr lang="pl-PL" baseline="0" dirty="0" err="1" smtClean="0"/>
              <a:t>errors</a:t>
            </a:r>
            <a:r>
              <a:rPr lang="pl-PL" baseline="0" dirty="0" smtClean="0"/>
              <a:t> and orbital </a:t>
            </a:r>
            <a:r>
              <a:rPr lang="pl-PL" baseline="0" dirty="0" err="1" smtClean="0"/>
              <a:t>resonances</a:t>
            </a:r>
            <a:r>
              <a:rPr lang="pl-PL" baseline="0" dirty="0" smtClean="0"/>
              <a:t>, </a:t>
            </a:r>
            <a:r>
              <a:rPr lang="pl-PL" baseline="0" dirty="0" err="1" smtClean="0"/>
              <a:t>similarly</a:t>
            </a:r>
            <a:r>
              <a:rPr lang="pl-PL" baseline="0" dirty="0" smtClean="0"/>
              <a:t> to the polar </a:t>
            </a:r>
            <a:r>
              <a:rPr lang="pl-PL" baseline="0" dirty="0" err="1" smtClean="0"/>
              <a:t>motion</a:t>
            </a:r>
            <a:r>
              <a:rPr lang="pl-PL" baseline="0" dirty="0" smtClean="0"/>
              <a:t>. </a:t>
            </a:r>
          </a:p>
          <a:p>
            <a:endParaRPr lang="pl-PL" baseline="0" dirty="0" smtClean="0"/>
          </a:p>
          <a:p>
            <a:r>
              <a:rPr lang="pl-PL" baseline="0" dirty="0" smtClean="0"/>
              <a:t>The </a:t>
            </a:r>
            <a:r>
              <a:rPr lang="pl-PL" baseline="0" dirty="0" err="1" smtClean="0"/>
              <a:t>aliasing</a:t>
            </a:r>
            <a:r>
              <a:rPr lang="pl-PL" baseline="0" dirty="0" smtClean="0"/>
              <a:t> </a:t>
            </a:r>
            <a:r>
              <a:rPr lang="pl-PL" baseline="0" dirty="0" err="1" smtClean="0"/>
              <a:t>periods</a:t>
            </a:r>
            <a:r>
              <a:rPr lang="pl-PL" baseline="0" dirty="0" smtClean="0"/>
              <a:t> </a:t>
            </a:r>
            <a:r>
              <a:rPr lang="pl-PL" baseline="0" dirty="0" err="1" smtClean="0"/>
              <a:t>arising</a:t>
            </a:r>
            <a:r>
              <a:rPr lang="pl-PL" baseline="0" dirty="0" smtClean="0"/>
              <a:t> from the </a:t>
            </a:r>
            <a:r>
              <a:rPr lang="pl-PL" baseline="0" dirty="0" err="1" smtClean="0"/>
              <a:t>errors</a:t>
            </a:r>
            <a:r>
              <a:rPr lang="pl-PL" baseline="0" dirty="0" smtClean="0"/>
              <a:t> in </a:t>
            </a:r>
            <a:r>
              <a:rPr lang="pl-PL" baseline="0" dirty="0" err="1" smtClean="0"/>
              <a:t>sub-daily</a:t>
            </a:r>
            <a:r>
              <a:rPr lang="pl-PL" baseline="0" dirty="0" smtClean="0"/>
              <a:t> ERP </a:t>
            </a:r>
            <a:r>
              <a:rPr lang="pl-PL" baseline="0" dirty="0" err="1" smtClean="0"/>
              <a:t>tidal</a:t>
            </a:r>
            <a:r>
              <a:rPr lang="pl-PL" baseline="0" dirty="0" smtClean="0"/>
              <a:t> model. </a:t>
            </a:r>
            <a:r>
              <a:rPr lang="pl-PL" baseline="0" dirty="0" err="1" smtClean="0"/>
              <a:t>This</a:t>
            </a:r>
            <a:r>
              <a:rPr lang="pl-PL" baseline="0" dirty="0" smtClean="0"/>
              <a:t> </a:t>
            </a:r>
            <a:r>
              <a:rPr lang="pl-PL" baseline="0" dirty="0" err="1" smtClean="0"/>
              <a:t>group</a:t>
            </a:r>
            <a:r>
              <a:rPr lang="pl-PL" baseline="0" dirty="0" smtClean="0"/>
              <a:t> </a:t>
            </a:r>
            <a:r>
              <a:rPr lang="pl-PL" baseline="0" dirty="0" err="1" smtClean="0"/>
              <a:t>appears</a:t>
            </a:r>
            <a:r>
              <a:rPr lang="pl-PL" baseline="0" dirty="0" smtClean="0"/>
              <a:t> </a:t>
            </a:r>
            <a:r>
              <a:rPr lang="pl-PL" baseline="0" dirty="0" err="1" smtClean="0"/>
              <a:t>independetly</a:t>
            </a:r>
            <a:r>
              <a:rPr lang="pl-PL" baseline="0" dirty="0" smtClean="0"/>
              <a:t> of the </a:t>
            </a:r>
            <a:r>
              <a:rPr lang="pl-PL" baseline="0" dirty="0" err="1" smtClean="0"/>
              <a:t>constelation</a:t>
            </a:r>
            <a:r>
              <a:rPr lang="pl-PL" baseline="0" dirty="0" smtClean="0"/>
              <a:t> </a:t>
            </a:r>
            <a:r>
              <a:rPr lang="pl-PL" baseline="0" dirty="0" err="1" smtClean="0"/>
              <a:t>used</a:t>
            </a:r>
            <a:r>
              <a:rPr lang="pl-PL" baseline="0" dirty="0" smtClean="0"/>
              <a:t>.</a:t>
            </a:r>
          </a:p>
          <a:p>
            <a:endParaRPr lang="pl-PL" baseline="0" dirty="0" smtClean="0"/>
          </a:p>
          <a:p>
            <a:r>
              <a:rPr lang="pl-PL" baseline="0" dirty="0" smtClean="0"/>
              <a:t>The </a:t>
            </a:r>
            <a:r>
              <a:rPr lang="pl-PL" baseline="0" dirty="0" err="1" smtClean="0"/>
              <a:t>LoD</a:t>
            </a:r>
            <a:r>
              <a:rPr lang="pl-PL" baseline="0" dirty="0" smtClean="0"/>
              <a:t> </a:t>
            </a:r>
            <a:r>
              <a:rPr lang="pl-PL" baseline="0" dirty="0" err="1" smtClean="0"/>
              <a:t>estimates</a:t>
            </a:r>
            <a:r>
              <a:rPr lang="pl-PL" baseline="0" dirty="0" smtClean="0"/>
              <a:t> </a:t>
            </a:r>
            <a:r>
              <a:rPr lang="pl-PL" baseline="0" dirty="0" err="1" smtClean="0"/>
              <a:t>delivered</a:t>
            </a:r>
            <a:r>
              <a:rPr lang="pl-PL" baseline="0" dirty="0" smtClean="0"/>
              <a:t> from GPS </a:t>
            </a:r>
            <a:r>
              <a:rPr lang="pl-PL" baseline="0" dirty="0" err="1" smtClean="0"/>
              <a:t>has</a:t>
            </a:r>
            <a:r>
              <a:rPr lang="pl-PL" baseline="0" dirty="0" smtClean="0"/>
              <a:t> </a:t>
            </a:r>
            <a:r>
              <a:rPr lang="pl-PL" baseline="0" dirty="0" err="1" smtClean="0"/>
              <a:t>also</a:t>
            </a:r>
            <a:r>
              <a:rPr lang="pl-PL" baseline="0" dirty="0" smtClean="0"/>
              <a:t> a </a:t>
            </a:r>
            <a:r>
              <a:rPr lang="pl-PL" baseline="0" dirty="0" err="1" smtClean="0"/>
              <a:t>large</a:t>
            </a:r>
            <a:r>
              <a:rPr lang="pl-PL" baseline="0" dirty="0" smtClean="0"/>
              <a:t> </a:t>
            </a:r>
            <a:r>
              <a:rPr lang="pl-PL" baseline="0" dirty="0" err="1" smtClean="0"/>
              <a:t>secular</a:t>
            </a:r>
            <a:r>
              <a:rPr lang="pl-PL" baseline="0" dirty="0" smtClean="0"/>
              <a:t> </a:t>
            </a:r>
            <a:r>
              <a:rPr lang="pl-PL" baseline="0" dirty="0" err="1" smtClean="0"/>
              <a:t>drift</a:t>
            </a:r>
            <a:r>
              <a:rPr lang="pl-PL" baseline="0" dirty="0" smtClean="0"/>
              <a:t> of the </a:t>
            </a:r>
            <a:r>
              <a:rPr lang="pl-PL" baseline="0" dirty="0" err="1" smtClean="0"/>
              <a:t>accumulated</a:t>
            </a:r>
            <a:r>
              <a:rPr lang="pl-PL" baseline="0" dirty="0" smtClean="0"/>
              <a:t> LOD, </a:t>
            </a:r>
            <a:r>
              <a:rPr lang="pl-PL" baseline="0" dirty="0" err="1" smtClean="0"/>
              <a:t>which</a:t>
            </a:r>
            <a:r>
              <a:rPr lang="pl-PL" baseline="0" dirty="0" smtClean="0"/>
              <a:t> </a:t>
            </a:r>
            <a:r>
              <a:rPr lang="pl-PL" baseline="0" dirty="0" err="1" smtClean="0"/>
              <a:t>is</a:t>
            </a:r>
            <a:r>
              <a:rPr lang="pl-PL" baseline="0" dirty="0" smtClean="0"/>
              <a:t> not </a:t>
            </a:r>
            <a:r>
              <a:rPr lang="pl-PL" baseline="0" dirty="0" err="1" smtClean="0"/>
              <a:t>visible</a:t>
            </a:r>
            <a:r>
              <a:rPr lang="pl-PL" baseline="0" dirty="0" smtClean="0"/>
              <a:t> for the GLONASS and Galileo </a:t>
            </a:r>
            <a:r>
              <a:rPr lang="pl-PL" baseline="0" dirty="0" err="1" smtClean="0"/>
              <a:t>solutions</a:t>
            </a:r>
            <a:r>
              <a:rPr lang="pl-PL" baseline="0" dirty="0" smtClean="0"/>
              <a:t>.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5C2A85BF-189D-41E4-97B1-BB4D9AD7AAB8}" type="datetime1">
              <a:rPr lang="pl-PL" smtClean="0"/>
              <a:t>28.09.2022</a:t>
            </a:fld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6B449D8-38CA-428E-9027-A112CF47A57C}" type="slidenum">
              <a:rPr lang="pl-PL" smtClean="0"/>
              <a:pPr>
                <a:defRPr/>
              </a:pPr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885251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err="1" smtClean="0"/>
              <a:t>Finally</a:t>
            </a:r>
            <a:r>
              <a:rPr lang="pl-PL" baseline="0" dirty="0" smtClean="0"/>
              <a:t> we </a:t>
            </a:r>
            <a:r>
              <a:rPr lang="pl-PL" baseline="0" dirty="0" err="1" smtClean="0"/>
              <a:t>characterized</a:t>
            </a:r>
            <a:r>
              <a:rPr lang="pl-PL" baseline="0" dirty="0" smtClean="0"/>
              <a:t> the </a:t>
            </a:r>
            <a:r>
              <a:rPr lang="pl-PL" baseline="0" dirty="0" err="1" smtClean="0"/>
              <a:t>daily</a:t>
            </a:r>
            <a:r>
              <a:rPr lang="pl-PL" baseline="0" dirty="0" smtClean="0"/>
              <a:t> </a:t>
            </a:r>
            <a:r>
              <a:rPr lang="pl-PL" baseline="0" dirty="0" err="1" smtClean="0"/>
              <a:t>Length</a:t>
            </a:r>
            <a:r>
              <a:rPr lang="pl-PL" baseline="0" dirty="0" smtClean="0"/>
              <a:t>-of-Day </a:t>
            </a:r>
            <a:r>
              <a:rPr lang="pl-PL" baseline="0" dirty="0" err="1" smtClean="0"/>
              <a:t>estimates</a:t>
            </a:r>
            <a:r>
              <a:rPr lang="pl-PL" baseline="0" dirty="0" smtClean="0"/>
              <a:t> with </a:t>
            </a:r>
            <a:r>
              <a:rPr lang="pl-PL" baseline="0" dirty="0" err="1" smtClean="0"/>
              <a:t>respect</a:t>
            </a:r>
            <a:r>
              <a:rPr lang="pl-PL" baseline="0" dirty="0" smtClean="0"/>
              <a:t> to the IERS C04 </a:t>
            </a:r>
            <a:r>
              <a:rPr lang="pl-PL" baseline="0" dirty="0" err="1" smtClean="0"/>
              <a:t>product</a:t>
            </a:r>
            <a:r>
              <a:rPr lang="pl-PL" baseline="0" dirty="0" smtClean="0"/>
              <a:t>.</a:t>
            </a:r>
          </a:p>
          <a:p>
            <a:endParaRPr lang="pl-PL" baseline="0" dirty="0" smtClean="0"/>
          </a:p>
          <a:p>
            <a:r>
              <a:rPr lang="pl-PL" baseline="0" dirty="0" smtClean="0"/>
              <a:t>Three </a:t>
            </a:r>
            <a:r>
              <a:rPr lang="pl-PL" baseline="0" dirty="0" err="1" smtClean="0"/>
              <a:t>types</a:t>
            </a:r>
            <a:r>
              <a:rPr lang="pl-PL" baseline="0" dirty="0" smtClean="0"/>
              <a:t> of </a:t>
            </a:r>
            <a:r>
              <a:rPr lang="pl-PL" baseline="0" dirty="0" err="1" smtClean="0"/>
              <a:t>errors</a:t>
            </a:r>
            <a:r>
              <a:rPr lang="pl-PL" baseline="0" dirty="0" smtClean="0"/>
              <a:t> </a:t>
            </a:r>
            <a:r>
              <a:rPr lang="pl-PL" baseline="0" dirty="0" err="1" smtClean="0"/>
              <a:t>can</a:t>
            </a:r>
            <a:r>
              <a:rPr lang="pl-PL" baseline="0" dirty="0" smtClean="0"/>
              <a:t> be </a:t>
            </a:r>
            <a:r>
              <a:rPr lang="pl-PL" baseline="0" dirty="0" err="1" smtClean="0"/>
              <a:t>distinguished</a:t>
            </a:r>
            <a:r>
              <a:rPr lang="pl-PL" baseline="0" dirty="0" smtClean="0"/>
              <a:t> from the </a:t>
            </a:r>
            <a:r>
              <a:rPr lang="pl-PL" baseline="0" dirty="0" err="1" smtClean="0"/>
              <a:t>spectral</a:t>
            </a:r>
            <a:r>
              <a:rPr lang="pl-PL" baseline="0" dirty="0" smtClean="0"/>
              <a:t> </a:t>
            </a:r>
            <a:r>
              <a:rPr lang="pl-PL" baseline="0" dirty="0" err="1" smtClean="0"/>
              <a:t>analysis</a:t>
            </a:r>
            <a:r>
              <a:rPr lang="pl-PL" baseline="0" dirty="0" smtClean="0"/>
              <a:t>.</a:t>
            </a:r>
          </a:p>
          <a:p>
            <a:endParaRPr lang="pl-PL" baseline="0" dirty="0" smtClean="0"/>
          </a:p>
          <a:p>
            <a:r>
              <a:rPr lang="pl-PL" baseline="0" dirty="0" err="1" smtClean="0"/>
              <a:t>Draconitic</a:t>
            </a:r>
            <a:r>
              <a:rPr lang="pl-PL" baseline="0" dirty="0" smtClean="0"/>
              <a:t> </a:t>
            </a:r>
            <a:r>
              <a:rPr lang="pl-PL" baseline="0" dirty="0" err="1" smtClean="0"/>
              <a:t>errors</a:t>
            </a:r>
            <a:r>
              <a:rPr lang="pl-PL" baseline="0" dirty="0" smtClean="0"/>
              <a:t> and orbital </a:t>
            </a:r>
            <a:r>
              <a:rPr lang="pl-PL" baseline="0" dirty="0" err="1" smtClean="0"/>
              <a:t>resonances</a:t>
            </a:r>
            <a:r>
              <a:rPr lang="pl-PL" baseline="0" dirty="0" smtClean="0"/>
              <a:t>, </a:t>
            </a:r>
            <a:r>
              <a:rPr lang="pl-PL" baseline="0" dirty="0" err="1" smtClean="0"/>
              <a:t>similarly</a:t>
            </a:r>
            <a:r>
              <a:rPr lang="pl-PL" baseline="0" dirty="0" smtClean="0"/>
              <a:t> to the polar </a:t>
            </a:r>
            <a:r>
              <a:rPr lang="pl-PL" baseline="0" dirty="0" err="1" smtClean="0"/>
              <a:t>motion</a:t>
            </a:r>
            <a:r>
              <a:rPr lang="pl-PL" baseline="0" dirty="0" smtClean="0"/>
              <a:t>. </a:t>
            </a:r>
          </a:p>
          <a:p>
            <a:endParaRPr lang="pl-PL" baseline="0" dirty="0" smtClean="0"/>
          </a:p>
          <a:p>
            <a:r>
              <a:rPr lang="pl-PL" baseline="0" dirty="0" smtClean="0"/>
              <a:t>The </a:t>
            </a:r>
            <a:r>
              <a:rPr lang="pl-PL" baseline="0" dirty="0" err="1" smtClean="0"/>
              <a:t>aliasing</a:t>
            </a:r>
            <a:r>
              <a:rPr lang="pl-PL" baseline="0" dirty="0" smtClean="0"/>
              <a:t> </a:t>
            </a:r>
            <a:r>
              <a:rPr lang="pl-PL" baseline="0" dirty="0" err="1" smtClean="0"/>
              <a:t>periods</a:t>
            </a:r>
            <a:r>
              <a:rPr lang="pl-PL" baseline="0" dirty="0" smtClean="0"/>
              <a:t> </a:t>
            </a:r>
            <a:r>
              <a:rPr lang="pl-PL" baseline="0" dirty="0" err="1" smtClean="0"/>
              <a:t>arising</a:t>
            </a:r>
            <a:r>
              <a:rPr lang="pl-PL" baseline="0" dirty="0" smtClean="0"/>
              <a:t> from the </a:t>
            </a:r>
            <a:r>
              <a:rPr lang="pl-PL" baseline="0" dirty="0" err="1" smtClean="0"/>
              <a:t>errors</a:t>
            </a:r>
            <a:r>
              <a:rPr lang="pl-PL" baseline="0" dirty="0" smtClean="0"/>
              <a:t> in </a:t>
            </a:r>
            <a:r>
              <a:rPr lang="pl-PL" baseline="0" dirty="0" err="1" smtClean="0"/>
              <a:t>sub-daily</a:t>
            </a:r>
            <a:r>
              <a:rPr lang="pl-PL" baseline="0" dirty="0" smtClean="0"/>
              <a:t> ERP </a:t>
            </a:r>
            <a:r>
              <a:rPr lang="pl-PL" baseline="0" dirty="0" err="1" smtClean="0"/>
              <a:t>tidal</a:t>
            </a:r>
            <a:r>
              <a:rPr lang="pl-PL" baseline="0" dirty="0" smtClean="0"/>
              <a:t> model. </a:t>
            </a:r>
            <a:r>
              <a:rPr lang="pl-PL" baseline="0" dirty="0" err="1" smtClean="0"/>
              <a:t>This</a:t>
            </a:r>
            <a:r>
              <a:rPr lang="pl-PL" baseline="0" dirty="0" smtClean="0"/>
              <a:t> </a:t>
            </a:r>
            <a:r>
              <a:rPr lang="pl-PL" baseline="0" dirty="0" err="1" smtClean="0"/>
              <a:t>group</a:t>
            </a:r>
            <a:r>
              <a:rPr lang="pl-PL" baseline="0" dirty="0" smtClean="0"/>
              <a:t> </a:t>
            </a:r>
            <a:r>
              <a:rPr lang="pl-PL" baseline="0" dirty="0" err="1" smtClean="0"/>
              <a:t>appears</a:t>
            </a:r>
            <a:r>
              <a:rPr lang="pl-PL" baseline="0" dirty="0" smtClean="0"/>
              <a:t> </a:t>
            </a:r>
            <a:r>
              <a:rPr lang="pl-PL" baseline="0" dirty="0" err="1" smtClean="0"/>
              <a:t>independetly</a:t>
            </a:r>
            <a:r>
              <a:rPr lang="pl-PL" baseline="0" dirty="0" smtClean="0"/>
              <a:t> of the </a:t>
            </a:r>
            <a:r>
              <a:rPr lang="pl-PL" baseline="0" dirty="0" err="1" smtClean="0"/>
              <a:t>constelation</a:t>
            </a:r>
            <a:r>
              <a:rPr lang="pl-PL" baseline="0" dirty="0" smtClean="0"/>
              <a:t> </a:t>
            </a:r>
            <a:r>
              <a:rPr lang="pl-PL" baseline="0" dirty="0" err="1" smtClean="0"/>
              <a:t>used</a:t>
            </a:r>
            <a:r>
              <a:rPr lang="pl-PL" baseline="0" dirty="0" smtClean="0"/>
              <a:t>.</a:t>
            </a:r>
          </a:p>
          <a:p>
            <a:endParaRPr lang="pl-PL" baseline="0" dirty="0" smtClean="0"/>
          </a:p>
          <a:p>
            <a:r>
              <a:rPr lang="pl-PL" baseline="0" dirty="0" smtClean="0"/>
              <a:t>The </a:t>
            </a:r>
            <a:r>
              <a:rPr lang="pl-PL" baseline="0" dirty="0" err="1" smtClean="0"/>
              <a:t>LoD</a:t>
            </a:r>
            <a:r>
              <a:rPr lang="pl-PL" baseline="0" dirty="0" smtClean="0"/>
              <a:t> </a:t>
            </a:r>
            <a:r>
              <a:rPr lang="pl-PL" baseline="0" dirty="0" err="1" smtClean="0"/>
              <a:t>estimates</a:t>
            </a:r>
            <a:r>
              <a:rPr lang="pl-PL" baseline="0" dirty="0" smtClean="0"/>
              <a:t> </a:t>
            </a:r>
            <a:r>
              <a:rPr lang="pl-PL" baseline="0" dirty="0" err="1" smtClean="0"/>
              <a:t>delivered</a:t>
            </a:r>
            <a:r>
              <a:rPr lang="pl-PL" baseline="0" dirty="0" smtClean="0"/>
              <a:t> from GPS </a:t>
            </a:r>
            <a:r>
              <a:rPr lang="pl-PL" baseline="0" dirty="0" err="1" smtClean="0"/>
              <a:t>has</a:t>
            </a:r>
            <a:r>
              <a:rPr lang="pl-PL" baseline="0" dirty="0" smtClean="0"/>
              <a:t> </a:t>
            </a:r>
            <a:r>
              <a:rPr lang="pl-PL" baseline="0" dirty="0" err="1" smtClean="0"/>
              <a:t>also</a:t>
            </a:r>
            <a:r>
              <a:rPr lang="pl-PL" baseline="0" dirty="0" smtClean="0"/>
              <a:t> a </a:t>
            </a:r>
            <a:r>
              <a:rPr lang="pl-PL" baseline="0" dirty="0" err="1" smtClean="0"/>
              <a:t>large</a:t>
            </a:r>
            <a:r>
              <a:rPr lang="pl-PL" baseline="0" dirty="0" smtClean="0"/>
              <a:t> </a:t>
            </a:r>
            <a:r>
              <a:rPr lang="pl-PL" baseline="0" dirty="0" err="1" smtClean="0"/>
              <a:t>secular</a:t>
            </a:r>
            <a:r>
              <a:rPr lang="pl-PL" baseline="0" dirty="0" smtClean="0"/>
              <a:t> </a:t>
            </a:r>
            <a:r>
              <a:rPr lang="pl-PL" baseline="0" dirty="0" err="1" smtClean="0"/>
              <a:t>drift</a:t>
            </a:r>
            <a:r>
              <a:rPr lang="pl-PL" baseline="0" dirty="0" smtClean="0"/>
              <a:t> of the </a:t>
            </a:r>
            <a:r>
              <a:rPr lang="pl-PL" baseline="0" dirty="0" err="1" smtClean="0"/>
              <a:t>accumulated</a:t>
            </a:r>
            <a:r>
              <a:rPr lang="pl-PL" baseline="0" dirty="0" smtClean="0"/>
              <a:t> LOD, </a:t>
            </a:r>
            <a:r>
              <a:rPr lang="pl-PL" baseline="0" dirty="0" err="1" smtClean="0"/>
              <a:t>which</a:t>
            </a:r>
            <a:r>
              <a:rPr lang="pl-PL" baseline="0" dirty="0" smtClean="0"/>
              <a:t> </a:t>
            </a:r>
            <a:r>
              <a:rPr lang="pl-PL" baseline="0" dirty="0" err="1" smtClean="0"/>
              <a:t>is</a:t>
            </a:r>
            <a:r>
              <a:rPr lang="pl-PL" baseline="0" dirty="0" smtClean="0"/>
              <a:t> not </a:t>
            </a:r>
            <a:r>
              <a:rPr lang="pl-PL" baseline="0" dirty="0" err="1" smtClean="0"/>
              <a:t>visible</a:t>
            </a:r>
            <a:r>
              <a:rPr lang="pl-PL" baseline="0" dirty="0" smtClean="0"/>
              <a:t> for the GLONASS and Galileo </a:t>
            </a:r>
            <a:r>
              <a:rPr lang="pl-PL" baseline="0" dirty="0" err="1" smtClean="0"/>
              <a:t>solutions</a:t>
            </a:r>
            <a:r>
              <a:rPr lang="pl-PL" baseline="0" dirty="0" smtClean="0"/>
              <a:t>.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5C2A85BF-189D-41E4-97B1-BB4D9AD7AAB8}" type="datetime1">
              <a:rPr lang="pl-PL" smtClean="0"/>
              <a:t>28.09.2022</a:t>
            </a:fld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6B449D8-38CA-428E-9027-A112CF47A57C}" type="slidenum">
              <a:rPr lang="pl-PL" smtClean="0"/>
              <a:pPr>
                <a:defRPr/>
              </a:pPr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816951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Here we </a:t>
            </a:r>
            <a:r>
              <a:rPr lang="pl-PL" dirty="0" err="1" smtClean="0"/>
              <a:t>see</a:t>
            </a:r>
            <a:r>
              <a:rPr lang="pl-PL" dirty="0" smtClean="0"/>
              <a:t> the </a:t>
            </a:r>
            <a:r>
              <a:rPr lang="pl-PL" dirty="0" err="1" smtClean="0"/>
              <a:t>spectral</a:t>
            </a:r>
            <a:r>
              <a:rPr lang="pl-PL" dirty="0" smtClean="0"/>
              <a:t> </a:t>
            </a:r>
            <a:r>
              <a:rPr lang="pl-PL" dirty="0" err="1" smtClean="0"/>
              <a:t>analysis</a:t>
            </a:r>
            <a:r>
              <a:rPr lang="pl-PL" dirty="0" smtClean="0"/>
              <a:t> of the polar </a:t>
            </a:r>
            <a:r>
              <a:rPr lang="pl-PL" dirty="0" err="1" smtClean="0"/>
              <a:t>motion</a:t>
            </a:r>
            <a:r>
              <a:rPr lang="pl-PL" dirty="0" smtClean="0"/>
              <a:t> in the </a:t>
            </a:r>
            <a:r>
              <a:rPr lang="pl-PL" dirty="0" err="1" smtClean="0"/>
              <a:t>prograde</a:t>
            </a:r>
            <a:r>
              <a:rPr lang="pl-PL" dirty="0" smtClean="0"/>
              <a:t> </a:t>
            </a:r>
            <a:r>
              <a:rPr lang="pl-PL" dirty="0" err="1" smtClean="0"/>
              <a:t>direction</a:t>
            </a:r>
            <a:r>
              <a:rPr lang="pl-PL" dirty="0" smtClean="0"/>
              <a:t> for the same set of </a:t>
            </a:r>
            <a:r>
              <a:rPr lang="pl-PL" dirty="0" err="1" smtClean="0"/>
              <a:t>solutions</a:t>
            </a:r>
            <a:r>
              <a:rPr lang="pl-PL" dirty="0" smtClean="0"/>
              <a:t>. </a:t>
            </a:r>
          </a:p>
          <a:p>
            <a:endParaRPr lang="pl-PL" baseline="0" dirty="0" smtClean="0"/>
          </a:p>
          <a:p>
            <a:r>
              <a:rPr lang="pl-PL" baseline="0" dirty="0" err="1" smtClean="0"/>
              <a:t>All</a:t>
            </a:r>
            <a:r>
              <a:rPr lang="pl-PL" baseline="0" dirty="0" smtClean="0"/>
              <a:t> the single-system </a:t>
            </a:r>
            <a:r>
              <a:rPr lang="pl-PL" baseline="0" dirty="0" err="1" smtClean="0"/>
              <a:t>solutions</a:t>
            </a:r>
            <a:r>
              <a:rPr lang="pl-PL" baseline="0" dirty="0" smtClean="0"/>
              <a:t> </a:t>
            </a:r>
            <a:r>
              <a:rPr lang="pl-PL" baseline="0" dirty="0" err="1" smtClean="0"/>
              <a:t>are</a:t>
            </a:r>
            <a:r>
              <a:rPr lang="pl-PL" baseline="0" dirty="0" smtClean="0"/>
              <a:t> </a:t>
            </a:r>
            <a:r>
              <a:rPr lang="pl-PL" baseline="0" dirty="0" err="1" smtClean="0"/>
              <a:t>affected</a:t>
            </a:r>
            <a:r>
              <a:rPr lang="pl-PL" baseline="0" dirty="0" smtClean="0"/>
              <a:t> by the non-</a:t>
            </a:r>
            <a:r>
              <a:rPr lang="pl-PL" baseline="0" dirty="0" err="1" smtClean="0"/>
              <a:t>tidal</a:t>
            </a:r>
            <a:r>
              <a:rPr lang="pl-PL" baseline="0" dirty="0" smtClean="0"/>
              <a:t> </a:t>
            </a:r>
            <a:r>
              <a:rPr lang="pl-PL" baseline="0" dirty="0" err="1" smtClean="0"/>
              <a:t>signals</a:t>
            </a:r>
            <a:r>
              <a:rPr lang="pl-PL" baseline="0" dirty="0" smtClean="0"/>
              <a:t> with orbital </a:t>
            </a:r>
            <a:r>
              <a:rPr lang="pl-PL" baseline="0" dirty="0" err="1" smtClean="0"/>
              <a:t>periods</a:t>
            </a:r>
            <a:r>
              <a:rPr lang="pl-PL" baseline="0" dirty="0" smtClean="0"/>
              <a:t> dependent on the </a:t>
            </a:r>
            <a:r>
              <a:rPr lang="pl-PL" baseline="0" dirty="0" err="1" smtClean="0"/>
              <a:t>satellite</a:t>
            </a:r>
            <a:r>
              <a:rPr lang="pl-PL" baseline="0" dirty="0" smtClean="0"/>
              <a:t> </a:t>
            </a:r>
            <a:r>
              <a:rPr lang="pl-PL" baseline="0" dirty="0" err="1" smtClean="0"/>
              <a:t>revolution</a:t>
            </a:r>
            <a:r>
              <a:rPr lang="pl-PL" baseline="0" dirty="0" smtClean="0"/>
              <a:t> period. </a:t>
            </a:r>
          </a:p>
          <a:p>
            <a:endParaRPr lang="pl-PL" baseline="0" dirty="0" smtClean="0"/>
          </a:p>
          <a:p>
            <a:r>
              <a:rPr lang="pl-PL" baseline="0" dirty="0" smtClean="0"/>
              <a:t>The most dominant </a:t>
            </a:r>
            <a:r>
              <a:rPr lang="pl-PL" baseline="0" dirty="0" err="1" smtClean="0"/>
              <a:t>are</a:t>
            </a:r>
            <a:r>
              <a:rPr lang="pl-PL" baseline="0" dirty="0" smtClean="0"/>
              <a:t> 34h for Galileo and 21h for GLONASS. </a:t>
            </a:r>
          </a:p>
          <a:p>
            <a:endParaRPr lang="pl-PL" baseline="0" dirty="0" smtClean="0"/>
          </a:p>
          <a:p>
            <a:r>
              <a:rPr lang="pl-PL" baseline="0" dirty="0" smtClean="0"/>
              <a:t>We </a:t>
            </a:r>
            <a:r>
              <a:rPr lang="pl-PL" baseline="0" dirty="0" err="1" smtClean="0"/>
              <a:t>see</a:t>
            </a:r>
            <a:r>
              <a:rPr lang="pl-PL" baseline="0" dirty="0" smtClean="0"/>
              <a:t> </a:t>
            </a:r>
            <a:r>
              <a:rPr lang="pl-PL" baseline="0" dirty="0" err="1" smtClean="0"/>
              <a:t>also</a:t>
            </a:r>
            <a:r>
              <a:rPr lang="pl-PL" baseline="0" dirty="0" smtClean="0"/>
              <a:t> the </a:t>
            </a:r>
            <a:r>
              <a:rPr lang="pl-PL" baseline="0" dirty="0" err="1" smtClean="0"/>
              <a:t>differences</a:t>
            </a:r>
            <a:r>
              <a:rPr lang="pl-PL" baseline="0" dirty="0" smtClean="0"/>
              <a:t> </a:t>
            </a:r>
            <a:r>
              <a:rPr lang="pl-PL" baseline="0" dirty="0" err="1" smtClean="0"/>
              <a:t>at</a:t>
            </a:r>
            <a:r>
              <a:rPr lang="pl-PL" baseline="0" dirty="0" smtClean="0"/>
              <a:t> the </a:t>
            </a:r>
            <a:r>
              <a:rPr lang="pl-PL" baseline="0" dirty="0" err="1" smtClean="0"/>
              <a:t>tidal</a:t>
            </a:r>
            <a:r>
              <a:rPr lang="pl-PL" baseline="0" dirty="0" smtClean="0"/>
              <a:t> </a:t>
            </a:r>
            <a:r>
              <a:rPr lang="pl-PL" baseline="0" dirty="0" err="1" smtClean="0"/>
              <a:t>periods</a:t>
            </a:r>
            <a:r>
              <a:rPr lang="pl-PL" baseline="0" dirty="0" smtClean="0"/>
              <a:t>, </a:t>
            </a:r>
            <a:r>
              <a:rPr lang="pl-PL" baseline="0" dirty="0" err="1" smtClean="0"/>
              <a:t>so</a:t>
            </a:r>
            <a:r>
              <a:rPr lang="pl-PL" baseline="0" dirty="0" smtClean="0"/>
              <a:t> we </a:t>
            </a:r>
            <a:r>
              <a:rPr lang="pl-PL" baseline="0" dirty="0" err="1" smtClean="0"/>
              <a:t>fit</a:t>
            </a:r>
            <a:r>
              <a:rPr lang="pl-PL" baseline="0" dirty="0" smtClean="0"/>
              <a:t> 38 </a:t>
            </a:r>
            <a:r>
              <a:rPr lang="pl-PL" baseline="0" dirty="0" err="1" smtClean="0"/>
              <a:t>tidal</a:t>
            </a:r>
            <a:r>
              <a:rPr lang="pl-PL" baseline="0" dirty="0" smtClean="0"/>
              <a:t> </a:t>
            </a:r>
            <a:r>
              <a:rPr lang="pl-PL" baseline="0" dirty="0" err="1" smtClean="0"/>
              <a:t>terms</a:t>
            </a:r>
            <a:r>
              <a:rPr lang="pl-PL" baseline="0" dirty="0" smtClean="0"/>
              <a:t> and </a:t>
            </a:r>
            <a:r>
              <a:rPr lang="pl-PL" baseline="0" dirty="0" err="1" smtClean="0"/>
              <a:t>compared</a:t>
            </a:r>
            <a:r>
              <a:rPr lang="pl-PL" baseline="0" dirty="0" smtClean="0"/>
              <a:t> the </a:t>
            </a:r>
            <a:r>
              <a:rPr lang="pl-PL" baseline="0" dirty="0" err="1" smtClean="0"/>
              <a:t>results</a:t>
            </a:r>
            <a:r>
              <a:rPr lang="pl-PL" baseline="0" dirty="0" smtClean="0"/>
              <a:t> with </a:t>
            </a:r>
            <a:r>
              <a:rPr lang="pl-PL" baseline="0" dirty="0" err="1" smtClean="0"/>
              <a:t>three</a:t>
            </a:r>
            <a:r>
              <a:rPr lang="pl-PL" baseline="0" dirty="0" smtClean="0"/>
              <a:t> independent </a:t>
            </a:r>
            <a:r>
              <a:rPr lang="pl-PL" baseline="0" dirty="0" err="1" smtClean="0"/>
              <a:t>models</a:t>
            </a:r>
            <a:r>
              <a:rPr lang="pl-PL" baseline="0" dirty="0" smtClean="0"/>
              <a:t>. </a:t>
            </a:r>
          </a:p>
          <a:p>
            <a:r>
              <a:rPr lang="pl-PL" baseline="0" dirty="0" smtClean="0"/>
              <a:t>The </a:t>
            </a:r>
            <a:r>
              <a:rPr lang="pl-PL" baseline="0" dirty="0" err="1" smtClean="0"/>
              <a:t>best</a:t>
            </a:r>
            <a:r>
              <a:rPr lang="pl-PL" baseline="0" dirty="0" smtClean="0"/>
              <a:t> </a:t>
            </a:r>
            <a:r>
              <a:rPr lang="pl-PL" baseline="0" dirty="0" err="1" smtClean="0"/>
              <a:t>agreement</a:t>
            </a:r>
            <a:r>
              <a:rPr lang="pl-PL" baseline="0" dirty="0" smtClean="0"/>
              <a:t> we </a:t>
            </a:r>
            <a:r>
              <a:rPr lang="pl-PL" baseline="0" dirty="0" err="1" smtClean="0"/>
              <a:t>obtained</a:t>
            </a:r>
            <a:r>
              <a:rPr lang="pl-PL" baseline="0" dirty="0" smtClean="0"/>
              <a:t> for the </a:t>
            </a:r>
            <a:r>
              <a:rPr lang="pl-PL" baseline="0" dirty="0" err="1" smtClean="0"/>
              <a:t>multi</a:t>
            </a:r>
            <a:r>
              <a:rPr lang="pl-PL" baseline="0" dirty="0" smtClean="0"/>
              <a:t>-GNSS </a:t>
            </a:r>
            <a:r>
              <a:rPr lang="pl-PL" baseline="0" dirty="0" err="1" smtClean="0"/>
              <a:t>solution</a:t>
            </a:r>
            <a:r>
              <a:rPr lang="pl-PL" baseline="0" dirty="0" smtClean="0"/>
              <a:t>, </a:t>
            </a:r>
            <a:r>
              <a:rPr lang="pl-PL" baseline="0" dirty="0" err="1" smtClean="0"/>
              <a:t>while</a:t>
            </a:r>
            <a:r>
              <a:rPr lang="pl-PL" baseline="0" dirty="0" smtClean="0"/>
              <a:t> the Galileo </a:t>
            </a:r>
            <a:r>
              <a:rPr lang="pl-PL" baseline="0" dirty="0" err="1" smtClean="0"/>
              <a:t>gives</a:t>
            </a:r>
            <a:r>
              <a:rPr lang="pl-PL" baseline="0" dirty="0" smtClean="0"/>
              <a:t> the </a:t>
            </a:r>
            <a:r>
              <a:rPr lang="pl-PL" baseline="0" dirty="0" err="1" smtClean="0"/>
              <a:t>best</a:t>
            </a:r>
            <a:r>
              <a:rPr lang="pl-PL" baseline="0" dirty="0" smtClean="0"/>
              <a:t> </a:t>
            </a:r>
            <a:r>
              <a:rPr lang="pl-PL" baseline="0" dirty="0" err="1" smtClean="0"/>
              <a:t>results</a:t>
            </a:r>
            <a:r>
              <a:rPr lang="pl-PL" baseline="0" dirty="0" smtClean="0"/>
              <a:t> </a:t>
            </a:r>
            <a:r>
              <a:rPr lang="pl-PL" baseline="0" dirty="0" err="1" smtClean="0"/>
              <a:t>among</a:t>
            </a:r>
            <a:r>
              <a:rPr lang="pl-PL" baseline="0" dirty="0" smtClean="0"/>
              <a:t> the </a:t>
            </a:r>
            <a:r>
              <a:rPr lang="pl-PL" baseline="0" dirty="0" err="1" smtClean="0"/>
              <a:t>other</a:t>
            </a:r>
            <a:r>
              <a:rPr lang="pl-PL" baseline="0" dirty="0" smtClean="0"/>
              <a:t> single-</a:t>
            </a:r>
            <a:r>
              <a:rPr lang="pl-PL" baseline="0" dirty="0" err="1" smtClean="0"/>
              <a:t>systems</a:t>
            </a:r>
            <a:r>
              <a:rPr lang="pl-PL" baseline="0" dirty="0" smtClean="0"/>
              <a:t>.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5C2A85BF-189D-41E4-97B1-BB4D9AD7AAB8}" type="datetime1">
              <a:rPr lang="pl-PL" smtClean="0"/>
              <a:t>28.09.2022</a:t>
            </a:fld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6B449D8-38CA-428E-9027-A112CF47A57C}" type="slidenum">
              <a:rPr lang="pl-PL" smtClean="0"/>
              <a:pPr>
                <a:defRPr/>
              </a:pPr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440909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Problem</a:t>
            </a:r>
            <a:r>
              <a:rPr lang="pl-PL" baseline="0" dirty="0" smtClean="0"/>
              <a:t> tworzenia jednorodnych orbit multi-GNSS oparty jest m.in. na różnorodności konstelacji satelitów nawigacyjnych (slajd)</a:t>
            </a:r>
          </a:p>
          <a:p>
            <a:r>
              <a:rPr lang="pl-PL" baseline="0" dirty="0" smtClean="0"/>
              <a:t>Skupie się więc na przykładach dwóch konstelacji GLONASS i Galileo</a:t>
            </a:r>
            <a:endParaRPr lang="pl-PL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5C2A85BF-189D-41E4-97B1-BB4D9AD7AAB8}" type="datetime1">
              <a:rPr lang="pl-PL" smtClean="0"/>
              <a:t>28.09.2022</a:t>
            </a:fld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6B449D8-38CA-428E-9027-A112CF47A57C}" type="slidenum">
              <a:rPr lang="pl-PL" smtClean="0"/>
              <a:pPr>
                <a:defRPr/>
              </a:pPr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157601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Here we </a:t>
            </a:r>
            <a:r>
              <a:rPr lang="pl-PL" dirty="0" err="1" smtClean="0"/>
              <a:t>see</a:t>
            </a:r>
            <a:r>
              <a:rPr lang="pl-PL" dirty="0" smtClean="0"/>
              <a:t> the </a:t>
            </a:r>
            <a:r>
              <a:rPr lang="pl-PL" dirty="0" err="1" smtClean="0"/>
              <a:t>spectral</a:t>
            </a:r>
            <a:r>
              <a:rPr lang="pl-PL" dirty="0" smtClean="0"/>
              <a:t> </a:t>
            </a:r>
            <a:r>
              <a:rPr lang="pl-PL" dirty="0" err="1" smtClean="0"/>
              <a:t>analysis</a:t>
            </a:r>
            <a:r>
              <a:rPr lang="pl-PL" dirty="0" smtClean="0"/>
              <a:t> of the polar </a:t>
            </a:r>
            <a:r>
              <a:rPr lang="pl-PL" dirty="0" err="1" smtClean="0"/>
              <a:t>motion</a:t>
            </a:r>
            <a:r>
              <a:rPr lang="pl-PL" dirty="0" smtClean="0"/>
              <a:t> in the </a:t>
            </a:r>
            <a:r>
              <a:rPr lang="pl-PL" dirty="0" err="1" smtClean="0"/>
              <a:t>prograde</a:t>
            </a:r>
            <a:r>
              <a:rPr lang="pl-PL" dirty="0" smtClean="0"/>
              <a:t> </a:t>
            </a:r>
            <a:r>
              <a:rPr lang="pl-PL" dirty="0" err="1" smtClean="0"/>
              <a:t>direction</a:t>
            </a:r>
            <a:r>
              <a:rPr lang="pl-PL" dirty="0" smtClean="0"/>
              <a:t> for the same set of </a:t>
            </a:r>
            <a:r>
              <a:rPr lang="pl-PL" dirty="0" err="1" smtClean="0"/>
              <a:t>solutions</a:t>
            </a:r>
            <a:r>
              <a:rPr lang="pl-PL" dirty="0" smtClean="0"/>
              <a:t>. </a:t>
            </a:r>
          </a:p>
          <a:p>
            <a:endParaRPr lang="pl-PL" baseline="0" dirty="0" smtClean="0"/>
          </a:p>
          <a:p>
            <a:r>
              <a:rPr lang="pl-PL" baseline="0" dirty="0" err="1" smtClean="0"/>
              <a:t>All</a:t>
            </a:r>
            <a:r>
              <a:rPr lang="pl-PL" baseline="0" dirty="0" smtClean="0"/>
              <a:t> the single-system </a:t>
            </a:r>
            <a:r>
              <a:rPr lang="pl-PL" baseline="0" dirty="0" err="1" smtClean="0"/>
              <a:t>solutions</a:t>
            </a:r>
            <a:r>
              <a:rPr lang="pl-PL" baseline="0" dirty="0" smtClean="0"/>
              <a:t> </a:t>
            </a:r>
            <a:r>
              <a:rPr lang="pl-PL" baseline="0" dirty="0" err="1" smtClean="0"/>
              <a:t>are</a:t>
            </a:r>
            <a:r>
              <a:rPr lang="pl-PL" baseline="0" dirty="0" smtClean="0"/>
              <a:t> </a:t>
            </a:r>
            <a:r>
              <a:rPr lang="pl-PL" baseline="0" dirty="0" err="1" smtClean="0"/>
              <a:t>affected</a:t>
            </a:r>
            <a:r>
              <a:rPr lang="pl-PL" baseline="0" dirty="0" smtClean="0"/>
              <a:t> by the non-</a:t>
            </a:r>
            <a:r>
              <a:rPr lang="pl-PL" baseline="0" dirty="0" err="1" smtClean="0"/>
              <a:t>tidal</a:t>
            </a:r>
            <a:r>
              <a:rPr lang="pl-PL" baseline="0" dirty="0" smtClean="0"/>
              <a:t> </a:t>
            </a:r>
            <a:r>
              <a:rPr lang="pl-PL" baseline="0" dirty="0" err="1" smtClean="0"/>
              <a:t>signals</a:t>
            </a:r>
            <a:r>
              <a:rPr lang="pl-PL" baseline="0" dirty="0" smtClean="0"/>
              <a:t> with orbital </a:t>
            </a:r>
            <a:r>
              <a:rPr lang="pl-PL" baseline="0" dirty="0" err="1" smtClean="0"/>
              <a:t>periods</a:t>
            </a:r>
            <a:r>
              <a:rPr lang="pl-PL" baseline="0" dirty="0" smtClean="0"/>
              <a:t> dependent on the </a:t>
            </a:r>
            <a:r>
              <a:rPr lang="pl-PL" baseline="0" dirty="0" err="1" smtClean="0"/>
              <a:t>satellite</a:t>
            </a:r>
            <a:r>
              <a:rPr lang="pl-PL" baseline="0" dirty="0" smtClean="0"/>
              <a:t> </a:t>
            </a:r>
            <a:r>
              <a:rPr lang="pl-PL" baseline="0" dirty="0" err="1" smtClean="0"/>
              <a:t>revolution</a:t>
            </a:r>
            <a:r>
              <a:rPr lang="pl-PL" baseline="0" dirty="0" smtClean="0"/>
              <a:t> period. </a:t>
            </a:r>
          </a:p>
          <a:p>
            <a:endParaRPr lang="pl-PL" baseline="0" dirty="0" smtClean="0"/>
          </a:p>
          <a:p>
            <a:r>
              <a:rPr lang="pl-PL" baseline="0" dirty="0" smtClean="0"/>
              <a:t>The most dominant </a:t>
            </a:r>
            <a:r>
              <a:rPr lang="pl-PL" baseline="0" dirty="0" err="1" smtClean="0"/>
              <a:t>are</a:t>
            </a:r>
            <a:r>
              <a:rPr lang="pl-PL" baseline="0" dirty="0" smtClean="0"/>
              <a:t> 34h for Galileo and 21h for GLONASS. </a:t>
            </a:r>
          </a:p>
          <a:p>
            <a:endParaRPr lang="pl-PL" baseline="0" dirty="0" smtClean="0"/>
          </a:p>
          <a:p>
            <a:r>
              <a:rPr lang="pl-PL" baseline="0" dirty="0" smtClean="0"/>
              <a:t>We </a:t>
            </a:r>
            <a:r>
              <a:rPr lang="pl-PL" baseline="0" dirty="0" err="1" smtClean="0"/>
              <a:t>see</a:t>
            </a:r>
            <a:r>
              <a:rPr lang="pl-PL" baseline="0" dirty="0" smtClean="0"/>
              <a:t> </a:t>
            </a:r>
            <a:r>
              <a:rPr lang="pl-PL" baseline="0" dirty="0" err="1" smtClean="0"/>
              <a:t>also</a:t>
            </a:r>
            <a:r>
              <a:rPr lang="pl-PL" baseline="0" dirty="0" smtClean="0"/>
              <a:t> the </a:t>
            </a:r>
            <a:r>
              <a:rPr lang="pl-PL" baseline="0" dirty="0" err="1" smtClean="0"/>
              <a:t>differences</a:t>
            </a:r>
            <a:r>
              <a:rPr lang="pl-PL" baseline="0" dirty="0" smtClean="0"/>
              <a:t> </a:t>
            </a:r>
            <a:r>
              <a:rPr lang="pl-PL" baseline="0" dirty="0" err="1" smtClean="0"/>
              <a:t>at</a:t>
            </a:r>
            <a:r>
              <a:rPr lang="pl-PL" baseline="0" dirty="0" smtClean="0"/>
              <a:t> the </a:t>
            </a:r>
            <a:r>
              <a:rPr lang="pl-PL" baseline="0" dirty="0" err="1" smtClean="0"/>
              <a:t>tidal</a:t>
            </a:r>
            <a:r>
              <a:rPr lang="pl-PL" baseline="0" dirty="0" smtClean="0"/>
              <a:t> </a:t>
            </a:r>
            <a:r>
              <a:rPr lang="pl-PL" baseline="0" dirty="0" err="1" smtClean="0"/>
              <a:t>periods</a:t>
            </a:r>
            <a:r>
              <a:rPr lang="pl-PL" baseline="0" dirty="0" smtClean="0"/>
              <a:t>, </a:t>
            </a:r>
            <a:r>
              <a:rPr lang="pl-PL" baseline="0" dirty="0" err="1" smtClean="0"/>
              <a:t>so</a:t>
            </a:r>
            <a:r>
              <a:rPr lang="pl-PL" baseline="0" dirty="0" smtClean="0"/>
              <a:t> we </a:t>
            </a:r>
            <a:r>
              <a:rPr lang="pl-PL" baseline="0" dirty="0" err="1" smtClean="0"/>
              <a:t>fit</a:t>
            </a:r>
            <a:r>
              <a:rPr lang="pl-PL" baseline="0" dirty="0" smtClean="0"/>
              <a:t> 38 </a:t>
            </a:r>
            <a:r>
              <a:rPr lang="pl-PL" baseline="0" dirty="0" err="1" smtClean="0"/>
              <a:t>tidal</a:t>
            </a:r>
            <a:r>
              <a:rPr lang="pl-PL" baseline="0" dirty="0" smtClean="0"/>
              <a:t> </a:t>
            </a:r>
            <a:r>
              <a:rPr lang="pl-PL" baseline="0" dirty="0" err="1" smtClean="0"/>
              <a:t>terms</a:t>
            </a:r>
            <a:r>
              <a:rPr lang="pl-PL" baseline="0" dirty="0" smtClean="0"/>
              <a:t> and </a:t>
            </a:r>
            <a:r>
              <a:rPr lang="pl-PL" baseline="0" dirty="0" err="1" smtClean="0"/>
              <a:t>compared</a:t>
            </a:r>
            <a:r>
              <a:rPr lang="pl-PL" baseline="0" dirty="0" smtClean="0"/>
              <a:t> the </a:t>
            </a:r>
            <a:r>
              <a:rPr lang="pl-PL" baseline="0" dirty="0" err="1" smtClean="0"/>
              <a:t>results</a:t>
            </a:r>
            <a:r>
              <a:rPr lang="pl-PL" baseline="0" dirty="0" smtClean="0"/>
              <a:t> with </a:t>
            </a:r>
            <a:r>
              <a:rPr lang="pl-PL" baseline="0" dirty="0" err="1" smtClean="0"/>
              <a:t>three</a:t>
            </a:r>
            <a:r>
              <a:rPr lang="pl-PL" baseline="0" dirty="0" smtClean="0"/>
              <a:t> independent </a:t>
            </a:r>
            <a:r>
              <a:rPr lang="pl-PL" baseline="0" dirty="0" err="1" smtClean="0"/>
              <a:t>models</a:t>
            </a:r>
            <a:r>
              <a:rPr lang="pl-PL" baseline="0" dirty="0" smtClean="0"/>
              <a:t>. </a:t>
            </a:r>
          </a:p>
          <a:p>
            <a:r>
              <a:rPr lang="pl-PL" baseline="0" dirty="0" smtClean="0"/>
              <a:t>The </a:t>
            </a:r>
            <a:r>
              <a:rPr lang="pl-PL" baseline="0" dirty="0" err="1" smtClean="0"/>
              <a:t>best</a:t>
            </a:r>
            <a:r>
              <a:rPr lang="pl-PL" baseline="0" dirty="0" smtClean="0"/>
              <a:t> </a:t>
            </a:r>
            <a:r>
              <a:rPr lang="pl-PL" baseline="0" dirty="0" err="1" smtClean="0"/>
              <a:t>agreement</a:t>
            </a:r>
            <a:r>
              <a:rPr lang="pl-PL" baseline="0" dirty="0" smtClean="0"/>
              <a:t> we </a:t>
            </a:r>
            <a:r>
              <a:rPr lang="pl-PL" baseline="0" dirty="0" err="1" smtClean="0"/>
              <a:t>obtained</a:t>
            </a:r>
            <a:r>
              <a:rPr lang="pl-PL" baseline="0" dirty="0" smtClean="0"/>
              <a:t> for the </a:t>
            </a:r>
            <a:r>
              <a:rPr lang="pl-PL" baseline="0" dirty="0" err="1" smtClean="0"/>
              <a:t>multi</a:t>
            </a:r>
            <a:r>
              <a:rPr lang="pl-PL" baseline="0" dirty="0" smtClean="0"/>
              <a:t>-GNSS </a:t>
            </a:r>
            <a:r>
              <a:rPr lang="pl-PL" baseline="0" dirty="0" err="1" smtClean="0"/>
              <a:t>solution</a:t>
            </a:r>
            <a:r>
              <a:rPr lang="pl-PL" baseline="0" dirty="0" smtClean="0"/>
              <a:t>, </a:t>
            </a:r>
            <a:r>
              <a:rPr lang="pl-PL" baseline="0" dirty="0" err="1" smtClean="0"/>
              <a:t>while</a:t>
            </a:r>
            <a:r>
              <a:rPr lang="pl-PL" baseline="0" dirty="0" smtClean="0"/>
              <a:t> the Galileo </a:t>
            </a:r>
            <a:r>
              <a:rPr lang="pl-PL" baseline="0" dirty="0" err="1" smtClean="0"/>
              <a:t>gives</a:t>
            </a:r>
            <a:r>
              <a:rPr lang="pl-PL" baseline="0" dirty="0" smtClean="0"/>
              <a:t> the </a:t>
            </a:r>
            <a:r>
              <a:rPr lang="pl-PL" baseline="0" dirty="0" err="1" smtClean="0"/>
              <a:t>best</a:t>
            </a:r>
            <a:r>
              <a:rPr lang="pl-PL" baseline="0" dirty="0" smtClean="0"/>
              <a:t> </a:t>
            </a:r>
            <a:r>
              <a:rPr lang="pl-PL" baseline="0" dirty="0" err="1" smtClean="0"/>
              <a:t>results</a:t>
            </a:r>
            <a:r>
              <a:rPr lang="pl-PL" baseline="0" dirty="0" smtClean="0"/>
              <a:t> </a:t>
            </a:r>
            <a:r>
              <a:rPr lang="pl-PL" baseline="0" dirty="0" err="1" smtClean="0"/>
              <a:t>among</a:t>
            </a:r>
            <a:r>
              <a:rPr lang="pl-PL" baseline="0" dirty="0" smtClean="0"/>
              <a:t> the </a:t>
            </a:r>
            <a:r>
              <a:rPr lang="pl-PL" baseline="0" dirty="0" err="1" smtClean="0"/>
              <a:t>other</a:t>
            </a:r>
            <a:r>
              <a:rPr lang="pl-PL" baseline="0" dirty="0" smtClean="0"/>
              <a:t> single-</a:t>
            </a:r>
            <a:r>
              <a:rPr lang="pl-PL" baseline="0" dirty="0" err="1" smtClean="0"/>
              <a:t>systems</a:t>
            </a:r>
            <a:r>
              <a:rPr lang="pl-PL" baseline="0" dirty="0" smtClean="0"/>
              <a:t>.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5C2A85BF-189D-41E4-97B1-BB4D9AD7AAB8}" type="datetime1">
              <a:rPr lang="pl-PL" smtClean="0"/>
              <a:t>28.09.2022</a:t>
            </a:fld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6B449D8-38CA-428E-9027-A112CF47A57C}" type="slidenum">
              <a:rPr lang="pl-PL" smtClean="0"/>
              <a:pPr>
                <a:defRPr/>
              </a:pPr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82154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rona tytułow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-1"/>
            <a:ext cx="3675183" cy="6858001"/>
          </a:xfrm>
          <a:prstGeom prst="rect">
            <a:avLst/>
          </a:prstGeom>
        </p:spPr>
      </p:pic>
      <p:sp>
        <p:nvSpPr>
          <p:cNvPr id="13" name="Prostokąt 12"/>
          <p:cNvSpPr/>
          <p:nvPr userDrawn="1"/>
        </p:nvSpPr>
        <p:spPr>
          <a:xfrm>
            <a:off x="1" y="4868863"/>
            <a:ext cx="12191999" cy="118872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Symbol zastępczy tekstu 11"/>
          <p:cNvSpPr>
            <a:spLocks noGrp="1"/>
          </p:cNvSpPr>
          <p:nvPr>
            <p:ph type="body" sz="quarter" idx="13"/>
          </p:nvPr>
        </p:nvSpPr>
        <p:spPr>
          <a:xfrm>
            <a:off x="3043269" y="4868864"/>
            <a:ext cx="9148732" cy="1188725"/>
          </a:xfrm>
          <a:prstGeom prst="rect">
            <a:avLst/>
          </a:prstGeom>
          <a:noFill/>
        </p:spPr>
        <p:txBody>
          <a:bodyPr wrap="square" lIns="180000" tIns="0" rIns="360000" bIns="0" anchor="ctr">
            <a:normAutofit/>
          </a:bodyPr>
          <a:lstStyle>
            <a:lvl1pPr algn="r">
              <a:buNone/>
              <a:defRPr sz="2000" b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  <a:lvl2pPr algn="r">
              <a:buNone/>
              <a:defRPr sz="2400">
                <a:latin typeface="Arial" pitchFamily="34" charset="0"/>
                <a:cs typeface="Arial" pitchFamily="34" charset="0"/>
              </a:defRPr>
            </a:lvl2pPr>
            <a:lvl3pPr algn="r">
              <a:buNone/>
              <a:defRPr sz="2400">
                <a:latin typeface="Arial" pitchFamily="34" charset="0"/>
                <a:cs typeface="Arial" pitchFamily="34" charset="0"/>
              </a:defRPr>
            </a:lvl3pPr>
            <a:lvl4pPr algn="r">
              <a:buNone/>
              <a:defRPr sz="2400">
                <a:latin typeface="Arial" pitchFamily="34" charset="0"/>
                <a:cs typeface="Arial" pitchFamily="34" charset="0"/>
              </a:defRPr>
            </a:lvl4pPr>
            <a:lvl5pPr algn="r">
              <a:buNone/>
              <a:defRPr sz="2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Symbol zastępczy obrazu 8"/>
          <p:cNvSpPr>
            <a:spLocks noGrp="1"/>
          </p:cNvSpPr>
          <p:nvPr>
            <p:ph type="pic" sz="quarter" idx="16" hasCustomPrompt="1"/>
          </p:nvPr>
        </p:nvSpPr>
        <p:spPr>
          <a:xfrm>
            <a:off x="-1" y="1412777"/>
            <a:ext cx="12192000" cy="3497263"/>
          </a:xfrm>
        </p:spPr>
        <p:txBody>
          <a:bodyPr/>
          <a:lstStyle>
            <a:lvl1pPr>
              <a:defRPr/>
            </a:lvl1pPr>
          </a:lstStyle>
          <a:p>
            <a:r>
              <a:rPr lang="pl-PL" dirty="0" smtClean="0"/>
              <a:t>          </a:t>
            </a:r>
            <a:endParaRPr lang="pl-PL" dirty="0"/>
          </a:p>
        </p:txBody>
      </p:sp>
      <p:pic>
        <p:nvPicPr>
          <p:cNvPr id="10" name="Obraz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290" y="224644"/>
            <a:ext cx="3909147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02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 mod="1">
    <p:ext uri="{DCECCB84-F9BA-43D5-87BE-67443E8EF086}">
      <p15:sldGuideLst xmlns:p15="http://schemas.microsoft.com/office/powerpoint/2012/main">
        <p15:guide id="1" pos="6955" userDrawn="1">
          <p15:clr>
            <a:srgbClr val="FBAE40"/>
          </p15:clr>
        </p15:guide>
        <p15:guide id="2" orient="horz" pos="1911" userDrawn="1">
          <p15:clr>
            <a:srgbClr val="FBAE40"/>
          </p15:clr>
        </p15:guide>
        <p15:guide id="3" orient="horz" pos="3430" userDrawn="1">
          <p15:clr>
            <a:srgbClr val="FBAE40"/>
          </p15:clr>
        </p15:guide>
        <p15:guide id="4" pos="363" userDrawn="1">
          <p15:clr>
            <a:srgbClr val="FBAE40"/>
          </p15:clr>
        </p15:guide>
        <p15:guide id="5" orient="horz" pos="3067" userDrawn="1">
          <p15:clr>
            <a:srgbClr val="FBAE40"/>
          </p15:clr>
        </p15:guide>
        <p15:guide id="6" orient="horz" pos="2931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djęcia po lewe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ymbol zastępczy tekstu 15"/>
          <p:cNvSpPr>
            <a:spLocks noGrp="1"/>
          </p:cNvSpPr>
          <p:nvPr>
            <p:ph type="body" sz="quarter" idx="13"/>
          </p:nvPr>
        </p:nvSpPr>
        <p:spPr>
          <a:xfrm>
            <a:off x="4176185" y="1557339"/>
            <a:ext cx="7681383" cy="4572000"/>
          </a:xfrm>
        </p:spPr>
        <p:txBody>
          <a:bodyPr/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14" name="Symbol zastępczy obrazu 2"/>
          <p:cNvSpPr>
            <a:spLocks noGrp="1"/>
          </p:cNvSpPr>
          <p:nvPr>
            <p:ph type="pic" sz="quarter" idx="10"/>
          </p:nvPr>
        </p:nvSpPr>
        <p:spPr>
          <a:xfrm>
            <a:off x="334434" y="1557338"/>
            <a:ext cx="3505199" cy="1457762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dirty="0"/>
          </a:p>
        </p:txBody>
      </p:sp>
      <p:sp>
        <p:nvSpPr>
          <p:cNvPr id="21" name="Symbol zastępczy obrazu 2"/>
          <p:cNvSpPr>
            <a:spLocks noGrp="1"/>
          </p:cNvSpPr>
          <p:nvPr>
            <p:ph type="pic" sz="quarter" idx="15"/>
          </p:nvPr>
        </p:nvSpPr>
        <p:spPr>
          <a:xfrm>
            <a:off x="334434" y="3109049"/>
            <a:ext cx="3505199" cy="1457762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dirty="0"/>
          </a:p>
        </p:txBody>
      </p:sp>
      <p:sp>
        <p:nvSpPr>
          <p:cNvPr id="22" name="Symbol zastępczy obrazu 2"/>
          <p:cNvSpPr>
            <a:spLocks noGrp="1"/>
          </p:cNvSpPr>
          <p:nvPr>
            <p:ph type="pic" sz="quarter" idx="16"/>
          </p:nvPr>
        </p:nvSpPr>
        <p:spPr>
          <a:xfrm>
            <a:off x="334434" y="4660760"/>
            <a:ext cx="3505199" cy="1457762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93700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 mod="1">
    <p:ext uri="{DCECCB84-F9BA-43D5-87BE-67443E8EF086}">
      <p15:sldGuideLst xmlns:p15="http://schemas.microsoft.com/office/powerpoint/2012/main">
        <p15:guide id="1" pos="211" userDrawn="1">
          <p15:clr>
            <a:srgbClr val="FBAE40"/>
          </p15:clr>
        </p15:guide>
        <p15:guide id="2" pos="7469" userDrawn="1">
          <p15:clr>
            <a:srgbClr val="FBAE40"/>
          </p15:clr>
        </p15:guide>
        <p15:guide id="3" orient="horz" pos="2160" userDrawn="1">
          <p15:clr>
            <a:srgbClr val="FBAE40"/>
          </p15:clr>
        </p15:guide>
        <p15:guide id="4" orient="horz" pos="754" userDrawn="1">
          <p15:clr>
            <a:srgbClr val="FBAE40"/>
          </p15:clr>
        </p15:guide>
        <p15:guide id="5" orient="horz" pos="1139" userDrawn="1">
          <p15:clr>
            <a:srgbClr val="FBAE40"/>
          </p15:clr>
        </p15:guide>
        <p15:guide id="6" orient="horz" pos="1366" userDrawn="1">
          <p15:clr>
            <a:srgbClr val="FBAE40"/>
          </p15:clr>
        </p15:guide>
        <p15:guide id="7" pos="6955" userDrawn="1">
          <p15:clr>
            <a:srgbClr val="FBAE40"/>
          </p15:clr>
        </p15:guide>
        <p15:guide id="8" orient="horz" pos="4042" userDrawn="1">
          <p15:clr>
            <a:srgbClr val="FBAE40"/>
          </p15:clr>
        </p15:guide>
        <p15:guide id="0" pos="2419" userDrawn="1">
          <p15:clr>
            <a:srgbClr val="FBAE40"/>
          </p15:clr>
        </p15:guide>
        <p15:guide id="9" pos="2631" userDrawn="1">
          <p15:clr>
            <a:srgbClr val="FBAE40"/>
          </p15:clr>
        </p15:guide>
        <p15:guide id="10" orient="horz" pos="981" userDrawn="1">
          <p15:clr>
            <a:srgbClr val="FBAE40"/>
          </p15:clr>
        </p15:guide>
        <p15:guide id="11" orient="horz" pos="368" userDrawn="1">
          <p15:clr>
            <a:srgbClr val="FBAE40"/>
          </p15:clr>
        </p15:guide>
        <p15:guide id="12" orient="horz" pos="799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djęcia na górz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obrazu 2"/>
          <p:cNvSpPr>
            <a:spLocks noGrp="1"/>
          </p:cNvSpPr>
          <p:nvPr>
            <p:ph type="pic" sz="quarter" idx="10"/>
          </p:nvPr>
        </p:nvSpPr>
        <p:spPr>
          <a:xfrm>
            <a:off x="334433" y="1574265"/>
            <a:ext cx="3753987" cy="1979611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11"/>
          </p:nvPr>
        </p:nvSpPr>
        <p:spPr>
          <a:xfrm>
            <a:off x="334434" y="3681414"/>
            <a:ext cx="11523133" cy="2447925"/>
          </a:xfrm>
        </p:spPr>
        <p:txBody>
          <a:bodyPr/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20" name="Symbol zastępczy obrazu 2"/>
          <p:cNvSpPr>
            <a:spLocks noGrp="1"/>
          </p:cNvSpPr>
          <p:nvPr>
            <p:ph type="pic" sz="quarter" idx="12"/>
          </p:nvPr>
        </p:nvSpPr>
        <p:spPr>
          <a:xfrm>
            <a:off x="4213609" y="1574264"/>
            <a:ext cx="3753987" cy="1979611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dirty="0"/>
          </a:p>
        </p:txBody>
      </p:sp>
      <p:sp>
        <p:nvSpPr>
          <p:cNvPr id="21" name="Symbol zastępczy obrazu 2"/>
          <p:cNvSpPr>
            <a:spLocks noGrp="1"/>
          </p:cNvSpPr>
          <p:nvPr>
            <p:ph type="pic" sz="quarter" idx="13"/>
          </p:nvPr>
        </p:nvSpPr>
        <p:spPr>
          <a:xfrm>
            <a:off x="8092787" y="1574265"/>
            <a:ext cx="3753987" cy="1979611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dirty="0"/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6063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 mod="1">
    <p:ext uri="{DCECCB84-F9BA-43D5-87BE-67443E8EF086}">
      <p15:sldGuideLst xmlns:p15="http://schemas.microsoft.com/office/powerpoint/2012/main">
        <p15:guide id="1" pos="211" userDrawn="1">
          <p15:clr>
            <a:srgbClr val="FBAE40"/>
          </p15:clr>
        </p15:guide>
        <p15:guide id="2" pos="7469" userDrawn="1">
          <p15:clr>
            <a:srgbClr val="FBAE40"/>
          </p15:clr>
        </p15:guide>
        <p15:guide id="3" orient="horz" pos="2160" userDrawn="1">
          <p15:clr>
            <a:srgbClr val="FBAE40"/>
          </p15:clr>
        </p15:guide>
        <p15:guide id="4" orient="horz" pos="754" userDrawn="1">
          <p15:clr>
            <a:srgbClr val="FBAE40"/>
          </p15:clr>
        </p15:guide>
        <p15:guide id="5" orient="horz" pos="1139" userDrawn="1">
          <p15:clr>
            <a:srgbClr val="FBAE40"/>
          </p15:clr>
        </p15:guide>
        <p15:guide id="6" orient="horz" pos="1366" userDrawn="1">
          <p15:clr>
            <a:srgbClr val="FBAE40"/>
          </p15:clr>
        </p15:guide>
        <p15:guide id="7" pos="6955" userDrawn="1">
          <p15:clr>
            <a:srgbClr val="FBAE40"/>
          </p15:clr>
        </p15:guide>
        <p15:guide id="8" orient="horz" pos="4042" userDrawn="1">
          <p15:clr>
            <a:srgbClr val="FBAE40"/>
          </p15:clr>
        </p15:guide>
        <p15:guide id="9" pos="5049" userDrawn="1">
          <p15:clr>
            <a:srgbClr val="FBAE40"/>
          </p15:clr>
        </p15:guide>
        <p15:guide id="10" orient="horz" pos="981" userDrawn="1">
          <p15:clr>
            <a:srgbClr val="FBAE40"/>
          </p15:clr>
        </p15:guide>
        <p15:guide id="11" orient="horz" pos="368" userDrawn="1">
          <p15:clr>
            <a:srgbClr val="FBAE40"/>
          </p15:clr>
        </p15:guide>
        <p15:guide id="0" pos="5261" userDrawn="1">
          <p15:clr>
            <a:srgbClr val="FBAE40"/>
          </p15:clr>
        </p15:guide>
        <p15:guide id="12" orient="horz" pos="2319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djęcia na do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/>
          <p:cNvSpPr>
            <a:spLocks noGrp="1"/>
          </p:cNvSpPr>
          <p:nvPr>
            <p:ph type="body" sz="quarter" idx="11"/>
          </p:nvPr>
        </p:nvSpPr>
        <p:spPr>
          <a:xfrm>
            <a:off x="334434" y="1557338"/>
            <a:ext cx="11523133" cy="2627746"/>
          </a:xfrm>
        </p:spPr>
        <p:txBody>
          <a:bodyPr/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14" name="Symbol zastępczy obrazu 2"/>
          <p:cNvSpPr>
            <a:spLocks noGrp="1"/>
          </p:cNvSpPr>
          <p:nvPr>
            <p:ph type="pic" sz="quarter" idx="10"/>
          </p:nvPr>
        </p:nvSpPr>
        <p:spPr>
          <a:xfrm>
            <a:off x="334433" y="4324573"/>
            <a:ext cx="3753987" cy="1804767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dirty="0"/>
          </a:p>
        </p:txBody>
      </p:sp>
      <p:sp>
        <p:nvSpPr>
          <p:cNvPr id="15" name="Symbol zastępczy obrazu 2"/>
          <p:cNvSpPr>
            <a:spLocks noGrp="1"/>
          </p:cNvSpPr>
          <p:nvPr>
            <p:ph type="pic" sz="quarter" idx="12"/>
          </p:nvPr>
        </p:nvSpPr>
        <p:spPr>
          <a:xfrm>
            <a:off x="4213609" y="4324572"/>
            <a:ext cx="3753987" cy="1804767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dirty="0"/>
          </a:p>
        </p:txBody>
      </p:sp>
      <p:sp>
        <p:nvSpPr>
          <p:cNvPr id="16" name="Symbol zastępczy obrazu 2"/>
          <p:cNvSpPr>
            <a:spLocks noGrp="1"/>
          </p:cNvSpPr>
          <p:nvPr>
            <p:ph type="pic" sz="quarter" idx="13"/>
          </p:nvPr>
        </p:nvSpPr>
        <p:spPr>
          <a:xfrm>
            <a:off x="8092787" y="4324573"/>
            <a:ext cx="3753987" cy="1804767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56811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 mod="1">
    <p:ext uri="{DCECCB84-F9BA-43D5-87BE-67443E8EF086}">
      <p15:sldGuideLst xmlns:p15="http://schemas.microsoft.com/office/powerpoint/2012/main">
        <p15:guide id="1" pos="211" userDrawn="1">
          <p15:clr>
            <a:srgbClr val="FBAE40"/>
          </p15:clr>
        </p15:guide>
        <p15:guide id="2" pos="7469" userDrawn="1">
          <p15:clr>
            <a:srgbClr val="FBAE40"/>
          </p15:clr>
        </p15:guide>
        <p15:guide id="3" orient="horz" pos="2160" userDrawn="1">
          <p15:clr>
            <a:srgbClr val="FBAE40"/>
          </p15:clr>
        </p15:guide>
        <p15:guide id="4" orient="horz" pos="754" userDrawn="1">
          <p15:clr>
            <a:srgbClr val="FBAE40"/>
          </p15:clr>
        </p15:guide>
        <p15:guide id="5" orient="horz" pos="1139" userDrawn="1">
          <p15:clr>
            <a:srgbClr val="FBAE40"/>
          </p15:clr>
        </p15:guide>
        <p15:guide id="6" orient="horz" pos="1366" userDrawn="1">
          <p15:clr>
            <a:srgbClr val="FBAE40"/>
          </p15:clr>
        </p15:guide>
        <p15:guide id="7" pos="6955" userDrawn="1">
          <p15:clr>
            <a:srgbClr val="FBAE40"/>
          </p15:clr>
        </p15:guide>
        <p15:guide id="8" orient="horz" pos="4042" userDrawn="1">
          <p15:clr>
            <a:srgbClr val="FBAE40"/>
          </p15:clr>
        </p15:guide>
        <p15:guide id="9" pos="5049" userDrawn="1">
          <p15:clr>
            <a:srgbClr val="FBAE40"/>
          </p15:clr>
        </p15:guide>
        <p15:guide id="10" orient="horz" pos="981" userDrawn="1">
          <p15:clr>
            <a:srgbClr val="FBAE40"/>
          </p15:clr>
        </p15:guide>
        <p15:guide id="11" orient="horz" pos="368" userDrawn="1">
          <p15:clr>
            <a:srgbClr val="FBAE40"/>
          </p15:clr>
        </p15:guide>
        <p15:guide id="12" pos="5261" userDrawn="1">
          <p15:clr>
            <a:srgbClr val="FBAE40"/>
          </p15:clr>
        </p15:guide>
        <p15:guide id="13" orient="horz" pos="2319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ymbol zastępczy tekstu 2"/>
          <p:cNvSpPr>
            <a:spLocks noGrp="1"/>
          </p:cNvSpPr>
          <p:nvPr>
            <p:ph type="body" sz="quarter" idx="21" hasCustomPrompt="1"/>
          </p:nvPr>
        </p:nvSpPr>
        <p:spPr>
          <a:xfrm>
            <a:off x="239349" y="5410408"/>
            <a:ext cx="3720016" cy="790901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defRPr sz="105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 smtClean="0"/>
              <a:t>50-375 Wrocław</a:t>
            </a:r>
          </a:p>
          <a:p>
            <a:pPr lvl="0"/>
            <a:r>
              <a:rPr lang="pl-PL" dirty="0" smtClean="0"/>
              <a:t>ul. C. K. Norwida 25 </a:t>
            </a:r>
          </a:p>
        </p:txBody>
      </p:sp>
      <p:sp>
        <p:nvSpPr>
          <p:cNvPr id="16" name="Symbol zastępczy tekstu 2"/>
          <p:cNvSpPr>
            <a:spLocks noGrp="1"/>
          </p:cNvSpPr>
          <p:nvPr>
            <p:ph type="body" sz="quarter" idx="24" hasCustomPrompt="1"/>
          </p:nvPr>
        </p:nvSpPr>
        <p:spPr>
          <a:xfrm>
            <a:off x="4186733" y="5410407"/>
            <a:ext cx="3746128" cy="790901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defRPr sz="105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 smtClean="0"/>
              <a:t>Centrala: tel. 71 320 5020</a:t>
            </a:r>
          </a:p>
          <a:p>
            <a:pPr lvl="0"/>
            <a:r>
              <a:rPr lang="pl-PL" dirty="0" smtClean="0"/>
              <a:t>Kancelaria Ogólna: tel. 71 320 5130 </a:t>
            </a:r>
          </a:p>
        </p:txBody>
      </p:sp>
      <p:sp>
        <p:nvSpPr>
          <p:cNvPr id="18" name="Symbol zastępczy tekstu 2"/>
          <p:cNvSpPr>
            <a:spLocks noGrp="1"/>
          </p:cNvSpPr>
          <p:nvPr>
            <p:ph type="body" sz="quarter" idx="26" hasCustomPrompt="1"/>
          </p:nvPr>
        </p:nvSpPr>
        <p:spPr>
          <a:xfrm>
            <a:off x="8160229" y="5410407"/>
            <a:ext cx="3671803" cy="790901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marR="0" indent="0" algn="l" defTabSz="1800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itchFamily="34" charset="0"/>
              <a:buNone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</a:tabLst>
              <a:defRPr sz="2400" b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 smtClean="0"/>
              <a:t>www.up.wroc.pl</a:t>
            </a:r>
          </a:p>
        </p:txBody>
      </p:sp>
      <p:sp>
        <p:nvSpPr>
          <p:cNvPr id="19" name="Symbol zastępczy obrazu 8"/>
          <p:cNvSpPr>
            <a:spLocks noGrp="1"/>
          </p:cNvSpPr>
          <p:nvPr>
            <p:ph type="pic" sz="quarter" idx="16"/>
          </p:nvPr>
        </p:nvSpPr>
        <p:spPr>
          <a:xfrm>
            <a:off x="0" y="1371601"/>
            <a:ext cx="12192000" cy="3497263"/>
          </a:xfrm>
        </p:spPr>
        <p:txBody>
          <a:bodyPr/>
          <a:lstStyle/>
          <a:p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rostokąt 2"/>
          <p:cNvSpPr/>
          <p:nvPr userDrawn="1"/>
        </p:nvSpPr>
        <p:spPr>
          <a:xfrm>
            <a:off x="5615947" y="6561348"/>
            <a:ext cx="6576053" cy="2966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0" name="Obraz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290" y="224644"/>
            <a:ext cx="3909147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694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rona rozdziałow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-1"/>
            <a:ext cx="3675183" cy="6858001"/>
          </a:xfrm>
          <a:prstGeom prst="rect">
            <a:avLst/>
          </a:prstGeom>
        </p:spPr>
      </p:pic>
      <p:sp>
        <p:nvSpPr>
          <p:cNvPr id="13" name="Prostokąt 12"/>
          <p:cNvSpPr/>
          <p:nvPr userDrawn="1"/>
        </p:nvSpPr>
        <p:spPr>
          <a:xfrm>
            <a:off x="1" y="4868863"/>
            <a:ext cx="12191999" cy="118872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Symbol zastępczy tekstu 11"/>
          <p:cNvSpPr>
            <a:spLocks noGrp="1"/>
          </p:cNvSpPr>
          <p:nvPr>
            <p:ph type="body" sz="quarter" idx="13"/>
          </p:nvPr>
        </p:nvSpPr>
        <p:spPr>
          <a:xfrm>
            <a:off x="3043269" y="4868864"/>
            <a:ext cx="9148732" cy="1188725"/>
          </a:xfrm>
          <a:prstGeom prst="rect">
            <a:avLst/>
          </a:prstGeom>
          <a:noFill/>
        </p:spPr>
        <p:txBody>
          <a:bodyPr wrap="square" lIns="180000" tIns="0" rIns="360000" bIns="0" anchor="ctr">
            <a:normAutofit/>
          </a:bodyPr>
          <a:lstStyle>
            <a:lvl1pPr algn="r">
              <a:buNone/>
              <a:defRPr sz="2000" b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  <a:lvl2pPr algn="r">
              <a:buNone/>
              <a:defRPr sz="2400">
                <a:latin typeface="Arial" pitchFamily="34" charset="0"/>
                <a:cs typeface="Arial" pitchFamily="34" charset="0"/>
              </a:defRPr>
            </a:lvl2pPr>
            <a:lvl3pPr algn="r">
              <a:buNone/>
              <a:defRPr sz="2400">
                <a:latin typeface="Arial" pitchFamily="34" charset="0"/>
                <a:cs typeface="Arial" pitchFamily="34" charset="0"/>
              </a:defRPr>
            </a:lvl3pPr>
            <a:lvl4pPr algn="r">
              <a:buNone/>
              <a:defRPr sz="2400">
                <a:latin typeface="Arial" pitchFamily="34" charset="0"/>
                <a:cs typeface="Arial" pitchFamily="34" charset="0"/>
              </a:defRPr>
            </a:lvl4pPr>
            <a:lvl5pPr algn="r">
              <a:buNone/>
              <a:defRPr sz="2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Symbol zastępczy obrazu 8"/>
          <p:cNvSpPr>
            <a:spLocks noGrp="1"/>
          </p:cNvSpPr>
          <p:nvPr>
            <p:ph type="pic" sz="quarter" idx="16"/>
          </p:nvPr>
        </p:nvSpPr>
        <p:spPr>
          <a:xfrm>
            <a:off x="0" y="1371601"/>
            <a:ext cx="12192000" cy="3497263"/>
          </a:xfrm>
        </p:spPr>
        <p:txBody>
          <a:bodyPr/>
          <a:lstStyle/>
          <a:p>
            <a:endParaRPr lang="pl-PL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290" y="224644"/>
            <a:ext cx="3909147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529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 mod="1">
    <p:ext uri="{DCECCB84-F9BA-43D5-87BE-67443E8EF086}">
      <p15:sldGuideLst xmlns:p15="http://schemas.microsoft.com/office/powerpoint/2012/main">
        <p15:guide id="1" pos="6955" userDrawn="1">
          <p15:clr>
            <a:srgbClr val="FBAE40"/>
          </p15:clr>
        </p15:guide>
        <p15:guide id="2" orient="horz" pos="1911" userDrawn="1">
          <p15:clr>
            <a:srgbClr val="FBAE40"/>
          </p15:clr>
        </p15:guide>
        <p15:guide id="3" orient="horz" pos="3430" userDrawn="1">
          <p15:clr>
            <a:srgbClr val="FBAE40"/>
          </p15:clr>
        </p15:guide>
        <p15:guide id="4" pos="363" userDrawn="1">
          <p15:clr>
            <a:srgbClr val="FBAE40"/>
          </p15:clr>
        </p15:guide>
        <p15:guide id="5" orient="horz" pos="3067" userDrawn="1">
          <p15:clr>
            <a:srgbClr val="FBAE40"/>
          </p15:clr>
        </p15:guide>
        <p15:guide id="6" orient="horz" pos="2931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zekładkow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rostokąt 12"/>
          <p:cNvSpPr/>
          <p:nvPr userDrawn="1"/>
        </p:nvSpPr>
        <p:spPr>
          <a:xfrm>
            <a:off x="1" y="5445125"/>
            <a:ext cx="12191999" cy="10795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ymbol zastępczy obrazu 8"/>
          <p:cNvSpPr>
            <a:spLocks noGrp="1"/>
          </p:cNvSpPr>
          <p:nvPr>
            <p:ph type="pic" sz="quarter" idx="16"/>
          </p:nvPr>
        </p:nvSpPr>
        <p:spPr>
          <a:xfrm>
            <a:off x="0" y="1172777"/>
            <a:ext cx="12192000" cy="4272348"/>
          </a:xfrm>
        </p:spPr>
        <p:txBody>
          <a:bodyPr/>
          <a:lstStyle/>
          <a:p>
            <a:endParaRPr lang="pl-PL"/>
          </a:p>
        </p:txBody>
      </p:sp>
      <p:sp>
        <p:nvSpPr>
          <p:cNvPr id="18" name="Prostokąt 17"/>
          <p:cNvSpPr/>
          <p:nvPr userDrawn="1"/>
        </p:nvSpPr>
        <p:spPr>
          <a:xfrm>
            <a:off x="0" y="6524626"/>
            <a:ext cx="12192000" cy="3333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7"/>
          </p:nvPr>
        </p:nvSpPr>
        <p:spPr>
          <a:xfrm>
            <a:off x="334434" y="5445125"/>
            <a:ext cx="11523133" cy="1079500"/>
          </a:xfrm>
        </p:spPr>
        <p:txBody>
          <a:bodyPr anchor="ctr"/>
          <a:lstStyle>
            <a:lvl1pPr algn="r">
              <a:defRPr/>
            </a:lvl1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14" name="Tytuł 3"/>
          <p:cNvSpPr>
            <a:spLocks noGrp="1"/>
          </p:cNvSpPr>
          <p:nvPr>
            <p:ph type="title"/>
          </p:nvPr>
        </p:nvSpPr>
        <p:spPr>
          <a:xfrm>
            <a:off x="334434" y="238089"/>
            <a:ext cx="11523133" cy="827946"/>
          </a:xfrm>
        </p:spPr>
        <p:txBody>
          <a:bodyPr/>
          <a:lstStyle/>
          <a:p>
            <a:r>
              <a:rPr lang="pl-PL" dirty="0" smtClean="0"/>
              <a:t>Kliknij, aby edytować styl</a:t>
            </a:r>
            <a:endParaRPr lang="pl-PL" dirty="0"/>
          </a:p>
        </p:txBody>
      </p:sp>
      <p:pic>
        <p:nvPicPr>
          <p:cNvPr id="10" name="Obraz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5618" y="6618972"/>
            <a:ext cx="4121949" cy="1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878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 mod="1">
    <p:ext uri="{DCECCB84-F9BA-43D5-87BE-67443E8EF086}">
      <p15:sldGuideLst xmlns:p15="http://schemas.microsoft.com/office/powerpoint/2012/main">
        <p15:guide id="1" pos="6955" userDrawn="1">
          <p15:clr>
            <a:srgbClr val="FBAE40"/>
          </p15:clr>
        </p15:guide>
        <p15:guide id="2" orient="horz" pos="1911" userDrawn="1">
          <p15:clr>
            <a:srgbClr val="FBAE40"/>
          </p15:clr>
        </p15:guide>
        <p15:guide id="3" orient="horz" pos="3430" userDrawn="1">
          <p15:clr>
            <a:srgbClr val="FBAE40"/>
          </p15:clr>
        </p15:guide>
        <p15:guide id="4" pos="363" userDrawn="1">
          <p15:clr>
            <a:srgbClr val="FBAE40"/>
          </p15:clr>
        </p15:guide>
        <p15:guide id="5" orient="horz" pos="3067" userDrawn="1">
          <p15:clr>
            <a:srgbClr val="FBAE40"/>
          </p15:clr>
        </p15:guide>
        <p15:guide id="6" orient="horz" pos="2931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zekładkow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ymbol zastępczy zawartości 2"/>
          <p:cNvSpPr>
            <a:spLocks noGrp="1"/>
          </p:cNvSpPr>
          <p:nvPr>
            <p:ph sz="quarter" idx="14"/>
          </p:nvPr>
        </p:nvSpPr>
        <p:spPr>
          <a:xfrm>
            <a:off x="334434" y="1557339"/>
            <a:ext cx="11523133" cy="3671862"/>
          </a:xfrm>
        </p:spPr>
        <p:txBody>
          <a:bodyPr/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56749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 mod="1">
    <p:ext uri="{DCECCB84-F9BA-43D5-87BE-67443E8EF086}">
      <p15:sldGuideLst xmlns:p15="http://schemas.microsoft.com/office/powerpoint/2012/main">
        <p15:guide id="1" pos="6955" userDrawn="1">
          <p15:clr>
            <a:srgbClr val="FBAE40"/>
          </p15:clr>
        </p15:guide>
        <p15:guide id="2" orient="horz" pos="1911" userDrawn="1">
          <p15:clr>
            <a:srgbClr val="FBAE40"/>
          </p15:clr>
        </p15:guide>
        <p15:guide id="3" orient="horz" pos="3430" userDrawn="1">
          <p15:clr>
            <a:srgbClr val="FBAE40"/>
          </p15:clr>
        </p15:guide>
        <p15:guide id="4" pos="363" userDrawn="1">
          <p15:clr>
            <a:srgbClr val="FBAE40"/>
          </p15:clr>
        </p15:guide>
        <p15:guide id="5" orient="horz" pos="3067" userDrawn="1">
          <p15:clr>
            <a:srgbClr val="FBAE40"/>
          </p15:clr>
        </p15:guide>
        <p15:guide id="6" orient="horz" pos="2931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lko tytuł i pod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Kliknij, aby edytować styl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85284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 mod="1">
    <p:ext uri="{DCECCB84-F9BA-43D5-87BE-67443E8EF086}">
      <p15:sldGuideLst xmlns:p15="http://schemas.microsoft.com/office/powerpoint/2012/main">
        <p15:guide id="1" pos="211" userDrawn="1">
          <p15:clr>
            <a:srgbClr val="FBAE40"/>
          </p15:clr>
        </p15:guide>
        <p15:guide id="2" pos="7469" userDrawn="1">
          <p15:clr>
            <a:srgbClr val="FBAE40"/>
          </p15:clr>
        </p15:guide>
        <p15:guide id="3" orient="horz" pos="2160" userDrawn="1">
          <p15:clr>
            <a:srgbClr val="FBAE40"/>
          </p15:clr>
        </p15:guide>
        <p15:guide id="4" orient="horz" pos="754" userDrawn="1">
          <p15:clr>
            <a:srgbClr val="FBAE40"/>
          </p15:clr>
        </p15:guide>
        <p15:guide id="5" orient="horz" pos="1139" userDrawn="1">
          <p15:clr>
            <a:srgbClr val="FBAE40"/>
          </p15:clr>
        </p15:guide>
        <p15:guide id="6" orient="horz" pos="1366" userDrawn="1">
          <p15:clr>
            <a:srgbClr val="FBAE40"/>
          </p15:clr>
        </p15:guide>
        <p15:guide id="7" pos="6531" userDrawn="1">
          <p15:clr>
            <a:srgbClr val="FBAE40"/>
          </p15:clr>
        </p15:guide>
        <p15:guide id="8" orient="horz" pos="4042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 zawartości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334434" y="1557339"/>
            <a:ext cx="11523133" cy="4572000"/>
          </a:xfrm>
        </p:spPr>
        <p:txBody>
          <a:bodyPr/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97997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 mod="1">
    <p:ext uri="{DCECCB84-F9BA-43D5-87BE-67443E8EF086}">
      <p15:sldGuideLst xmlns:p15="http://schemas.microsoft.com/office/powerpoint/2012/main">
        <p15:guide id="1" pos="211" userDrawn="1">
          <p15:clr>
            <a:srgbClr val="FBAE40"/>
          </p15:clr>
        </p15:guide>
        <p15:guide id="2" pos="7469" userDrawn="1">
          <p15:clr>
            <a:srgbClr val="FBAE40"/>
          </p15:clr>
        </p15:guide>
        <p15:guide id="3" orient="horz" pos="2160" userDrawn="1">
          <p15:clr>
            <a:srgbClr val="FBAE40"/>
          </p15:clr>
        </p15:guide>
        <p15:guide id="4" orient="horz" pos="754" userDrawn="1">
          <p15:clr>
            <a:srgbClr val="FBAE40"/>
          </p15:clr>
        </p15:guide>
        <p15:guide id="5" orient="horz" pos="1139" userDrawn="1">
          <p15:clr>
            <a:srgbClr val="FBAE40"/>
          </p15:clr>
        </p15:guide>
        <p15:guide id="6" orient="horz" pos="1366" userDrawn="1">
          <p15:clr>
            <a:srgbClr val="FBAE40"/>
          </p15:clr>
        </p15:guide>
        <p15:guide id="7" pos="6955" userDrawn="1">
          <p15:clr>
            <a:srgbClr val="FBAE40"/>
          </p15:clr>
        </p15:guide>
        <p15:guide id="8" orient="horz" pos="4042" userDrawn="1">
          <p15:clr>
            <a:srgbClr val="FBAE40"/>
          </p15:clr>
        </p15:guide>
        <p15:guide id="9" orient="horz" pos="368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yk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wykresu 4"/>
          <p:cNvSpPr>
            <a:spLocks noGrp="1"/>
          </p:cNvSpPr>
          <p:nvPr>
            <p:ph type="chart" sz="quarter" idx="13"/>
          </p:nvPr>
        </p:nvSpPr>
        <p:spPr>
          <a:xfrm>
            <a:off x="336551" y="1557338"/>
            <a:ext cx="11521016" cy="4572000"/>
          </a:xfrm>
        </p:spPr>
        <p:txBody>
          <a:bodyPr/>
          <a:lstStyle/>
          <a:p>
            <a:endParaRPr lang="pl-PL"/>
          </a:p>
        </p:txBody>
      </p:sp>
      <p:cxnSp>
        <p:nvCxnSpPr>
          <p:cNvPr id="23" name="Łącznik prosty 22"/>
          <p:cNvCxnSpPr/>
          <p:nvPr userDrawn="1"/>
        </p:nvCxnSpPr>
        <p:spPr>
          <a:xfrm>
            <a:off x="0" y="1196975"/>
            <a:ext cx="11040533" cy="0"/>
          </a:xfrm>
          <a:prstGeom prst="line">
            <a:avLst/>
          </a:prstGeom>
          <a:ln w="12700">
            <a:solidFill>
              <a:schemeClr val="tx1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41314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 mod="1">
    <p:ext uri="{DCECCB84-F9BA-43D5-87BE-67443E8EF086}">
      <p15:sldGuideLst xmlns:p15="http://schemas.microsoft.com/office/powerpoint/2012/main">
        <p15:guide id="1" pos="211" userDrawn="1">
          <p15:clr>
            <a:srgbClr val="FBAE40"/>
          </p15:clr>
        </p15:guide>
        <p15:guide id="2" pos="7469" userDrawn="1">
          <p15:clr>
            <a:srgbClr val="FBAE40"/>
          </p15:clr>
        </p15:guide>
        <p15:guide id="3" orient="horz" pos="2160" userDrawn="1">
          <p15:clr>
            <a:srgbClr val="FBAE40"/>
          </p15:clr>
        </p15:guide>
        <p15:guide id="5" orient="horz" pos="1139" userDrawn="1">
          <p15:clr>
            <a:srgbClr val="FBAE40"/>
          </p15:clr>
        </p15:guide>
        <p15:guide id="6" orient="horz" pos="1366" userDrawn="1">
          <p15:clr>
            <a:srgbClr val="FBAE40"/>
          </p15:clr>
        </p15:guide>
        <p15:guide id="7" pos="6955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abeli 4"/>
          <p:cNvSpPr>
            <a:spLocks noGrp="1"/>
          </p:cNvSpPr>
          <p:nvPr>
            <p:ph type="tbl" sz="quarter" idx="15"/>
          </p:nvPr>
        </p:nvSpPr>
        <p:spPr>
          <a:xfrm>
            <a:off x="334434" y="1557339"/>
            <a:ext cx="11523133" cy="4572000"/>
          </a:xfrm>
        </p:spPr>
        <p:txBody>
          <a:bodyPr/>
          <a:lstStyle/>
          <a:p>
            <a:endParaRPr lang="pl-PL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Kliknij, aby edytować styl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12580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 mod="1">
    <p:ext uri="{DCECCB84-F9BA-43D5-87BE-67443E8EF086}">
      <p15:sldGuideLst xmlns:p15="http://schemas.microsoft.com/office/powerpoint/2012/main">
        <p15:guide id="1" pos="211" userDrawn="1">
          <p15:clr>
            <a:srgbClr val="FBAE40"/>
          </p15:clr>
        </p15:guide>
        <p15:guide id="2" pos="7469" userDrawn="1">
          <p15:clr>
            <a:srgbClr val="FBAE40"/>
          </p15:clr>
        </p15:guide>
        <p15:guide id="3" orient="horz" pos="2160" userDrawn="1">
          <p15:clr>
            <a:srgbClr val="FBAE40"/>
          </p15:clr>
        </p15:guide>
        <p15:guide id="5" orient="horz" pos="1139" userDrawn="1">
          <p15:clr>
            <a:srgbClr val="FBAE40"/>
          </p15:clr>
        </p15:guide>
        <p15:guide id="6" orient="horz" pos="1366" userDrawn="1">
          <p15:clr>
            <a:srgbClr val="FBAE40"/>
          </p15:clr>
        </p15:guide>
        <p15:guide id="7" pos="6955" userDrawn="1">
          <p15:clr>
            <a:srgbClr val="FBAE40"/>
          </p15:clr>
        </p15:guide>
        <p15:guide id="8" orient="horz" pos="4042" userDrawn="1">
          <p15:clr>
            <a:srgbClr val="FBAE40"/>
          </p15:clr>
        </p15:guide>
        <p15:guide id="9" pos="3840" userDrawn="1">
          <p15:clr>
            <a:srgbClr val="FBAE40"/>
          </p15:clr>
        </p15:guide>
        <p15:guide id="10" pos="3780" userDrawn="1">
          <p15:clr>
            <a:srgbClr val="FBAE40"/>
          </p15:clr>
        </p15:guide>
        <p15:guide id="11" pos="390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0"/>
          </p:nvPr>
        </p:nvSpPr>
        <p:spPr>
          <a:xfrm>
            <a:off x="334434" y="1557339"/>
            <a:ext cx="11523133" cy="4572000"/>
          </a:xfrm>
        </p:spPr>
        <p:txBody>
          <a:bodyPr/>
          <a:lstStyle>
            <a:lvl3pPr marL="357188" indent="-176213">
              <a:tabLst>
                <a:tab pos="179388" algn="l"/>
                <a:tab pos="357188" algn="l"/>
                <a:tab pos="358775" algn="l"/>
                <a:tab pos="538163" algn="l"/>
                <a:tab pos="719138" algn="l"/>
                <a:tab pos="898525" algn="l"/>
                <a:tab pos="1079500" algn="l"/>
              </a:tabLst>
              <a:defRPr/>
            </a:lvl3pPr>
            <a:lvl4pPr marL="538163" indent="-180975">
              <a:tabLst>
                <a:tab pos="179388" algn="l"/>
                <a:tab pos="358775" algn="l"/>
                <a:tab pos="538163" algn="l"/>
                <a:tab pos="539750" algn="l"/>
                <a:tab pos="898525" algn="l"/>
                <a:tab pos="1079500" algn="l"/>
              </a:tabLst>
              <a:defRPr/>
            </a:lvl4pPr>
            <a:lvl5pPr marL="714375" indent="-176213">
              <a:tabLst>
                <a:tab pos="179388" algn="l"/>
                <a:tab pos="358775" algn="l"/>
                <a:tab pos="539750" algn="l"/>
                <a:tab pos="714375" algn="l"/>
                <a:tab pos="719138" algn="l"/>
                <a:tab pos="1079500" algn="l"/>
              </a:tabLst>
              <a:defRPr/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05423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 mod="1">
    <p:ext uri="{DCECCB84-F9BA-43D5-87BE-67443E8EF086}">
      <p15:sldGuideLst xmlns:p15="http://schemas.microsoft.com/office/powerpoint/2012/main">
        <p15:guide id="1" pos="211" userDrawn="1">
          <p15:clr>
            <a:srgbClr val="FBAE40"/>
          </p15:clr>
        </p15:guide>
        <p15:guide id="2" pos="7469" userDrawn="1">
          <p15:clr>
            <a:srgbClr val="FBAE40"/>
          </p15:clr>
        </p15:guide>
        <p15:guide id="3" orient="horz" pos="2160" userDrawn="1">
          <p15:clr>
            <a:srgbClr val="FBAE40"/>
          </p15:clr>
        </p15:guide>
        <p15:guide id="4" orient="horz" pos="1139" userDrawn="1">
          <p15:clr>
            <a:srgbClr val="FBAE40"/>
          </p15:clr>
        </p15:guide>
        <p15:guide id="5" orient="horz" pos="1366" userDrawn="1">
          <p15:clr>
            <a:srgbClr val="FBAE40"/>
          </p15:clr>
        </p15:guide>
        <p15:guide id="6" pos="6955" userDrawn="1">
          <p15:clr>
            <a:srgbClr val="FBAE40"/>
          </p15:clr>
        </p15:guide>
        <p15:guide id="7" orient="horz" pos="4042" userDrawn="1">
          <p15:clr>
            <a:srgbClr val="FBAE40"/>
          </p15:clr>
        </p15:guide>
        <p15:guide id="8" pos="3840" userDrawn="1">
          <p15:clr>
            <a:srgbClr val="FBAE40"/>
          </p15:clr>
        </p15:guide>
        <p15:guide id="9" pos="3780" userDrawn="1">
          <p15:clr>
            <a:srgbClr val="FBAE40"/>
          </p15:clr>
        </p15:guide>
        <p15:guide id="10" pos="3900" userDrawn="1">
          <p15:clr>
            <a:srgbClr val="FBAE40"/>
          </p15:clr>
        </p15:guide>
        <p15:guide id="11" orient="horz" pos="3861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-1"/>
            <a:ext cx="3675183" cy="6858001"/>
          </a:xfrm>
          <a:prstGeom prst="rect">
            <a:avLst/>
          </a:prstGeom>
        </p:spPr>
      </p:pic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34434" y="1557339"/>
            <a:ext cx="11523133" cy="475138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5" name="Symbol zastępczy tytułu 4"/>
          <p:cNvSpPr>
            <a:spLocks noGrp="1"/>
          </p:cNvSpPr>
          <p:nvPr>
            <p:ph type="title"/>
          </p:nvPr>
        </p:nvSpPr>
        <p:spPr>
          <a:xfrm>
            <a:off x="334434" y="238089"/>
            <a:ext cx="8497871" cy="82794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13" name="Prostokąt 12"/>
          <p:cNvSpPr/>
          <p:nvPr userDrawn="1"/>
        </p:nvSpPr>
        <p:spPr>
          <a:xfrm>
            <a:off x="1" y="238089"/>
            <a:ext cx="191343" cy="8279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5618" y="6618972"/>
            <a:ext cx="4121949" cy="1584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83" r:id="rId2"/>
    <p:sldLayoutId id="2147483695" r:id="rId3"/>
    <p:sldLayoutId id="2147483696" r:id="rId4"/>
    <p:sldLayoutId id="2147483680" r:id="rId5"/>
    <p:sldLayoutId id="2147483692" r:id="rId6"/>
    <p:sldLayoutId id="2147483693" r:id="rId7"/>
    <p:sldLayoutId id="2147483688" r:id="rId8"/>
    <p:sldLayoutId id="2147483697" r:id="rId9"/>
    <p:sldLayoutId id="2147483689" r:id="rId10"/>
    <p:sldLayoutId id="2147483691" r:id="rId11"/>
    <p:sldLayoutId id="2147483694" r:id="rId12"/>
    <p:sldLayoutId id="2147483685" r:id="rId13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lang="pl-PL" sz="2400" b="0" kern="1200" dirty="0">
          <a:solidFill>
            <a:schemeClr val="accent1"/>
          </a:solidFill>
          <a:latin typeface="+mj-lt"/>
          <a:ea typeface="+mj-ea"/>
          <a:cs typeface="Arial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2000" b="1">
          <a:solidFill>
            <a:schemeClr val="accent1"/>
          </a:solidFill>
          <a:latin typeface="Arial" pitchFamily="34" charset="0"/>
          <a:cs typeface="Aria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000" b="1">
          <a:solidFill>
            <a:schemeClr val="accent1"/>
          </a:solidFill>
          <a:latin typeface="Arial" pitchFamily="34" charset="0"/>
          <a:cs typeface="Aria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000" b="1">
          <a:solidFill>
            <a:schemeClr val="accent1"/>
          </a:solidFill>
          <a:latin typeface="Arial" pitchFamily="34" charset="0"/>
          <a:cs typeface="Aria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000" b="1">
          <a:solidFill>
            <a:schemeClr val="accent1"/>
          </a:solidFill>
          <a:latin typeface="Arial" pitchFamily="34" charset="0"/>
          <a:cs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algn="l" defTabSz="180000" rtl="0" fontAlgn="base">
        <a:spcBef>
          <a:spcPts val="300"/>
        </a:spcBef>
        <a:spcAft>
          <a:spcPct val="0"/>
        </a:spcAft>
        <a:buClr>
          <a:schemeClr val="accent1"/>
        </a:buClr>
        <a:buFont typeface="Arial" pitchFamily="34" charset="0"/>
        <a:tabLst>
          <a:tab pos="180000" algn="l"/>
          <a:tab pos="360000" algn="l"/>
          <a:tab pos="540000" algn="l"/>
          <a:tab pos="720000" algn="l"/>
          <a:tab pos="900000" algn="l"/>
          <a:tab pos="1080000" algn="l"/>
        </a:tabLst>
        <a:defRPr sz="1400" kern="1200" spc="-20" baseline="0">
          <a:solidFill>
            <a:schemeClr val="tx2"/>
          </a:solidFill>
          <a:latin typeface="+mn-lt"/>
          <a:ea typeface="+mn-ea"/>
          <a:cs typeface="+mn-cs"/>
        </a:defRPr>
      </a:lvl1pPr>
      <a:lvl2pPr marL="180975" indent="-180975" algn="l" defTabSz="180000" rtl="0" fontAlgn="base">
        <a:spcBef>
          <a:spcPts val="300"/>
        </a:spcBef>
        <a:spcAft>
          <a:spcPct val="0"/>
        </a:spcAft>
        <a:buClr>
          <a:schemeClr val="accent1"/>
        </a:buClr>
        <a:buSzPct val="140000"/>
        <a:buFont typeface="Arial" panose="020B0604020202020204" pitchFamily="34" charset="0"/>
        <a:buChar char="•"/>
        <a:tabLst>
          <a:tab pos="180975" algn="l"/>
          <a:tab pos="357188" algn="l"/>
          <a:tab pos="538163" algn="l"/>
          <a:tab pos="714375" algn="l"/>
          <a:tab pos="896938" algn="l"/>
        </a:tabLst>
        <a:defRPr sz="1400" kern="1200" spc="-20" baseline="0">
          <a:solidFill>
            <a:schemeClr val="tx2"/>
          </a:solidFill>
          <a:latin typeface="+mn-lt"/>
          <a:ea typeface="+mn-ea"/>
          <a:cs typeface="+mn-cs"/>
        </a:defRPr>
      </a:lvl2pPr>
      <a:lvl3pPr marL="358775" indent="-177800" algn="l" defTabSz="180000" rtl="0" fontAlgn="base">
        <a:spcBef>
          <a:spcPts val="300"/>
        </a:spcBef>
        <a:spcAft>
          <a:spcPct val="0"/>
        </a:spcAft>
        <a:buClr>
          <a:schemeClr val="tx2"/>
        </a:buClr>
        <a:buSzPct val="140000"/>
        <a:buFont typeface="Arial" panose="020B0604020202020204" pitchFamily="34" charset="0"/>
        <a:buChar char="•"/>
        <a:tabLst>
          <a:tab pos="179388" algn="l"/>
          <a:tab pos="357188" algn="l"/>
          <a:tab pos="358775" algn="l"/>
          <a:tab pos="538163" algn="l"/>
          <a:tab pos="719138" algn="l"/>
          <a:tab pos="898525" algn="l"/>
          <a:tab pos="1079500" algn="l"/>
        </a:tabLst>
        <a:defRPr sz="1400" kern="1200" spc="-20" baseline="0">
          <a:solidFill>
            <a:schemeClr val="tx2"/>
          </a:solidFill>
          <a:latin typeface="+mn-lt"/>
          <a:ea typeface="+mn-ea"/>
          <a:cs typeface="+mn-cs"/>
        </a:defRPr>
      </a:lvl3pPr>
      <a:lvl4pPr marL="538163" indent="-180975" algn="l" defTabSz="180000" rtl="0" fontAlgn="base">
        <a:spcBef>
          <a:spcPts val="300"/>
        </a:spcBef>
        <a:spcAft>
          <a:spcPct val="0"/>
        </a:spcAft>
        <a:buClr>
          <a:schemeClr val="accent1"/>
        </a:buClr>
        <a:buSzPct val="140000"/>
        <a:buFont typeface="Arial" panose="020B0604020202020204" pitchFamily="34" charset="0"/>
        <a:buChar char="◦"/>
        <a:tabLst>
          <a:tab pos="180000" algn="l"/>
          <a:tab pos="360000" algn="l"/>
          <a:tab pos="540000" algn="l"/>
          <a:tab pos="720000" algn="l"/>
          <a:tab pos="900000" algn="l"/>
          <a:tab pos="1080000" algn="l"/>
        </a:tabLst>
        <a:defRPr sz="1400" kern="1200" spc="-20" baseline="0">
          <a:solidFill>
            <a:schemeClr val="tx2"/>
          </a:solidFill>
          <a:latin typeface="+mn-lt"/>
          <a:ea typeface="+mn-ea"/>
          <a:cs typeface="+mn-cs"/>
        </a:defRPr>
      </a:lvl4pPr>
      <a:lvl5pPr marL="714375" indent="-176213" algn="l" defTabSz="180000" rtl="0" fontAlgn="base">
        <a:spcBef>
          <a:spcPts val="300"/>
        </a:spcBef>
        <a:spcAft>
          <a:spcPct val="0"/>
        </a:spcAft>
        <a:buClr>
          <a:schemeClr val="tx2"/>
        </a:buClr>
        <a:buSzPct val="140000"/>
        <a:buFont typeface="Arial" panose="020B0604020202020204" pitchFamily="34" charset="0"/>
        <a:buChar char="◦"/>
        <a:tabLst>
          <a:tab pos="179388" algn="l"/>
          <a:tab pos="358775" algn="l"/>
          <a:tab pos="539750" algn="l"/>
          <a:tab pos="719138" algn="l"/>
          <a:tab pos="1079500" algn="l"/>
        </a:tabLst>
        <a:defRPr sz="1400" kern="1200" spc="-2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63" userDrawn="1">
          <p15:clr>
            <a:srgbClr val="F26B43"/>
          </p15:clr>
        </p15:guide>
        <p15:guide id="2" pos="6955" userDrawn="1">
          <p15:clr>
            <a:srgbClr val="F26B43"/>
          </p15:clr>
        </p15:guide>
        <p15:guide id="4" orient="horz" pos="981" userDrawn="1">
          <p15:clr>
            <a:srgbClr val="F26B43"/>
          </p15:clr>
        </p15:guide>
        <p15:guide id="6" pos="7469" userDrawn="1">
          <p15:clr>
            <a:srgbClr val="F26B43"/>
          </p15:clr>
        </p15:guide>
        <p15:guide id="7" orient="horz" pos="4110" userDrawn="1">
          <p15:clr>
            <a:srgbClr val="F26B43"/>
          </p15:clr>
        </p15:guide>
        <p15:guide id="8" orient="horz" pos="3974" userDrawn="1">
          <p15:clr>
            <a:srgbClr val="F26B43"/>
          </p15:clr>
        </p15:guide>
        <p15:guide id="9" orient="horz" pos="663" userDrawn="1">
          <p15:clr>
            <a:srgbClr val="F26B43"/>
          </p15:clr>
        </p15:guide>
        <p15:guide id="10" orient="horz" pos="142" userDrawn="1">
          <p15:clr>
            <a:srgbClr val="F26B43"/>
          </p15:clr>
        </p15:guide>
        <p15:guide id="11" pos="211" userDrawn="1">
          <p15:clr>
            <a:srgbClr val="F26B43"/>
          </p15:clr>
        </p15:guide>
        <p15:guide id="12" pos="4324" userDrawn="1">
          <p15:clr>
            <a:srgbClr val="F26B43"/>
          </p15:clr>
        </p15:guide>
        <p15:guide id="13" orient="horz" pos="2160" userDrawn="1">
          <p15:clr>
            <a:srgbClr val="F26B43"/>
          </p15:clr>
        </p15:guide>
        <p15:guide id="14" orient="horz" pos="386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agupubs.onlinelibrary.wiley.com/doi/10.1029/2021JB022994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dx.doi.org/10.1007/s10291-019-0900-9" TargetMode="External"/><Relationship Id="rId13" Type="http://schemas.openxmlformats.org/officeDocument/2006/relationships/hyperlink" Target="http://dx.doi.org/10.1007/s10569-021-10014-y" TargetMode="External"/><Relationship Id="rId3" Type="http://schemas.openxmlformats.org/officeDocument/2006/relationships/hyperlink" Target="http://dx.doi.org/10.1029/2021JB022211" TargetMode="External"/><Relationship Id="rId7" Type="http://schemas.openxmlformats.org/officeDocument/2006/relationships/hyperlink" Target="http://dx.doi.org/10.1029/2021JB022994" TargetMode="External"/><Relationship Id="rId12" Type="http://schemas.openxmlformats.org/officeDocument/2006/relationships/hyperlink" Target="http://dx.doi.org/10.1007/s10291-021-01192-1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Relationship Id="rId6" Type="http://schemas.openxmlformats.org/officeDocument/2006/relationships/hyperlink" Target="http://dx.doi.org/10.1007/s00190-018-1143-1" TargetMode="External"/><Relationship Id="rId11" Type="http://schemas.openxmlformats.org/officeDocument/2006/relationships/hyperlink" Target="http://dx.doi.org/10.1007/s10291-020-01037-3" TargetMode="External"/><Relationship Id="rId5" Type="http://schemas.openxmlformats.org/officeDocument/2006/relationships/hyperlink" Target="http://dx.doi.org/10.1186/s40623-021-01397-1" TargetMode="External"/><Relationship Id="rId10" Type="http://schemas.openxmlformats.org/officeDocument/2006/relationships/hyperlink" Target="http://dx.doi.org/10.1007/s00190-020-01453-w" TargetMode="External"/><Relationship Id="rId4" Type="http://schemas.openxmlformats.org/officeDocument/2006/relationships/hyperlink" Target="http://dx.doi.org/10.1007/s10291-020-01045-3" TargetMode="External"/><Relationship Id="rId9" Type="http://schemas.openxmlformats.org/officeDocument/2006/relationships/hyperlink" Target="http://dx.doi.org/10.1007/s10291-020-00989-w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link.springer.com/article/10.1007/s10291-020-00989-w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dx.doi.org/10.1007/s00190-020-01453-w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ymbol zastępczy tekstu 23"/>
          <p:cNvSpPr>
            <a:spLocks noGrp="1"/>
          </p:cNvSpPr>
          <p:nvPr>
            <p:ph type="body" sz="quarter" idx="13"/>
          </p:nvPr>
        </p:nvSpPr>
        <p:spPr>
          <a:xfrm>
            <a:off x="659396" y="4766642"/>
            <a:ext cx="11587065" cy="1188725"/>
          </a:xfrm>
        </p:spPr>
        <p:txBody>
          <a:bodyPr>
            <a:normAutofit/>
          </a:bodyPr>
          <a:lstStyle/>
          <a:p>
            <a:r>
              <a:rPr lang="pl-PL" dirty="0" smtClean="0"/>
              <a:t>Krzysztof </a:t>
            </a:r>
            <a:r>
              <a:rPr lang="pl-PL" dirty="0"/>
              <a:t>Sośnica, </a:t>
            </a:r>
            <a:r>
              <a:rPr lang="pl-PL" dirty="0" smtClean="0"/>
              <a:t>Radosław Zajdel, Grzegorz </a:t>
            </a:r>
            <a:r>
              <a:rPr lang="pl-PL" dirty="0"/>
              <a:t>Bury, and Kamil </a:t>
            </a:r>
            <a:r>
              <a:rPr lang="pl-PL" dirty="0" smtClean="0"/>
              <a:t>Kaźmierski</a:t>
            </a:r>
            <a:endParaRPr lang="pl-PL" dirty="0"/>
          </a:p>
        </p:txBody>
      </p:sp>
      <p:sp>
        <p:nvSpPr>
          <p:cNvPr id="2" name="Prostokąt 1"/>
          <p:cNvSpPr/>
          <p:nvPr/>
        </p:nvSpPr>
        <p:spPr>
          <a:xfrm>
            <a:off x="-21553" y="2373939"/>
            <a:ext cx="12192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Draconitic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, tidal, and orbital </a:t>
            </a:r>
            <a:r>
              <a:rPr lang="pl-PL" sz="40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/>
            </a:r>
            <a:br>
              <a:rPr lang="pl-PL" sz="40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</a:b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aliasing 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signals in multi-GNSS solutions </a:t>
            </a:r>
            <a:r>
              <a:rPr lang="pl-PL" sz="32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/>
            </a:r>
            <a:br>
              <a:rPr lang="pl-PL" sz="32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</a:br>
            <a:endParaRPr lang="en-US" sz="32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7392144" y="5711614"/>
            <a:ext cx="457250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l-PL" sz="1100" dirty="0" smtClean="0">
                <a:solidFill>
                  <a:schemeClr val="bg1"/>
                </a:solidFill>
              </a:rPr>
              <a:t>Institute </a:t>
            </a:r>
            <a:r>
              <a:rPr lang="pl-PL" sz="1100" dirty="0">
                <a:solidFill>
                  <a:schemeClr val="bg1"/>
                </a:solidFill>
              </a:rPr>
              <a:t>of Geodesy and Geoinformatics, </a:t>
            </a:r>
            <a:r>
              <a:rPr lang="pl-PL" sz="1100" dirty="0" err="1" smtClean="0">
                <a:solidFill>
                  <a:schemeClr val="bg1"/>
                </a:solidFill>
              </a:rPr>
              <a:t>UPWr</a:t>
            </a:r>
            <a:r>
              <a:rPr lang="pl-PL" sz="1100" dirty="0" smtClean="0">
                <a:solidFill>
                  <a:schemeClr val="bg1"/>
                </a:solidFill>
              </a:rPr>
              <a:t>, </a:t>
            </a:r>
            <a:r>
              <a:rPr lang="pl-PL" sz="1100" dirty="0" err="1">
                <a:solidFill>
                  <a:schemeClr val="bg1"/>
                </a:solidFill>
              </a:rPr>
              <a:t>Wroclaw</a:t>
            </a:r>
            <a:r>
              <a:rPr lang="pl-PL" sz="1100" dirty="0">
                <a:solidFill>
                  <a:schemeClr val="bg1"/>
                </a:solidFill>
              </a:rPr>
              <a:t>, </a:t>
            </a:r>
            <a:r>
              <a:rPr lang="pl-PL" sz="1100" dirty="0" smtClean="0">
                <a:solidFill>
                  <a:schemeClr val="bg1"/>
                </a:solidFill>
              </a:rPr>
              <a:t>Poland  </a:t>
            </a:r>
            <a:br>
              <a:rPr lang="pl-PL" sz="1100" dirty="0" smtClean="0">
                <a:solidFill>
                  <a:schemeClr val="bg1"/>
                </a:solidFill>
              </a:rPr>
            </a:br>
            <a:endParaRPr lang="pl-PL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114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 txBox="1">
            <a:spLocks/>
          </p:cNvSpPr>
          <p:nvPr/>
        </p:nvSpPr>
        <p:spPr>
          <a:xfrm>
            <a:off x="280658" y="238089"/>
            <a:ext cx="11215941" cy="82794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pl-PL" sz="2400" b="0" kern="1200" dirty="0">
                <a:solidFill>
                  <a:schemeClr val="accent1"/>
                </a:solidFill>
                <a:latin typeface="+mj-lt"/>
                <a:ea typeface="+mj-ea"/>
                <a:cs typeface="Arial" pitchFamily="34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l-PL" sz="2800" b="1" dirty="0" err="1" smtClean="0"/>
              <a:t>Precise</a:t>
            </a:r>
            <a:r>
              <a:rPr lang="pl-PL" sz="2800" b="1" dirty="0" smtClean="0"/>
              <a:t> Point </a:t>
            </a:r>
            <a:r>
              <a:rPr lang="pl-PL" sz="2800" b="1" dirty="0" err="1" smtClean="0"/>
              <a:t>Positioning</a:t>
            </a:r>
            <a:r>
              <a:rPr lang="pl-PL" sz="2800" b="1" dirty="0" smtClean="0"/>
              <a:t> (PPP) GNSS </a:t>
            </a:r>
            <a:r>
              <a:rPr lang="pl-PL" sz="2800" b="1" dirty="0" err="1" smtClean="0"/>
              <a:t>solutions</a:t>
            </a:r>
            <a:endParaRPr lang="en-US" sz="2800" b="1" dirty="0"/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972463" y="2627674"/>
            <a:ext cx="2738376" cy="3587646"/>
          </a:xfrm>
          <a:prstGeom prst="rect">
            <a:avLst/>
          </a:prstGeom>
        </p:spPr>
      </p:pic>
      <p:graphicFrame>
        <p:nvGraphicFramePr>
          <p:cNvPr id="14" name="Tabe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0960774"/>
              </p:ext>
            </p:extLst>
          </p:nvPr>
        </p:nvGraphicFramePr>
        <p:xfrm>
          <a:off x="139845" y="1145085"/>
          <a:ext cx="4241401" cy="5355374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93806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0333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29106">
                <a:tc>
                  <a:txBody>
                    <a:bodyPr/>
                    <a:lstStyle/>
                    <a:p>
                      <a:pPr algn="l"/>
                      <a:r>
                        <a:rPr lang="pl-PL" sz="1100" b="1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Software</a:t>
                      </a:r>
                      <a:endParaRPr lang="en-US" sz="1100" b="1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3769" marR="33769" marT="24120" marB="241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100" b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GNSS-WARP (</a:t>
                      </a:r>
                      <a:r>
                        <a:rPr lang="pl-PL" sz="1100" b="0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Hadas</a:t>
                      </a:r>
                      <a:r>
                        <a:rPr lang="pl-PL" sz="1100" b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, 2015)</a:t>
                      </a:r>
                      <a:endParaRPr lang="en-US" sz="1100" b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3769" marR="33769" marT="24120" marB="24120" anchor="ctr"/>
                </a:tc>
                <a:extLst>
                  <a:ext uri="{0D108BD9-81ED-4DB2-BD59-A6C34878D82A}">
                    <a16:rowId xmlns:a16="http://schemas.microsoft.com/office/drawing/2014/main" xmlns="" val="2730515492"/>
                  </a:ext>
                </a:extLst>
              </a:tr>
              <a:tr h="246070">
                <a:tc>
                  <a:txBody>
                    <a:bodyPr/>
                    <a:lstStyle/>
                    <a:p>
                      <a:pPr algn="l"/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Observables</a:t>
                      </a:r>
                    </a:p>
                  </a:txBody>
                  <a:tcPr marL="33769" marR="33769" marT="24120" marB="241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100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Undiferenced</a:t>
                      </a:r>
                      <a:r>
                        <a:rPr lang="pl-PL" sz="1100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pl-PL" sz="1100" baseline="0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uncombined</a:t>
                      </a:r>
                      <a:r>
                        <a:rPr lang="pl-PL" sz="1100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model with</a:t>
                      </a:r>
                      <a:r>
                        <a:rPr lang="en-US" sz="11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pl-PL" sz="11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/>
                      </a:r>
                      <a:br>
                        <a:rPr lang="pl-PL" sz="11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</a:br>
                      <a:r>
                        <a:rPr lang="en-US" sz="1100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pseudorange</a:t>
                      </a:r>
                      <a:r>
                        <a:rPr lang="en-US" sz="11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and carrier-phase</a:t>
                      </a:r>
                      <a:endParaRPr lang="en-US" sz="1100" b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3769" marR="33769" marT="24120" marB="2412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3629">
                <a:tc>
                  <a:txBody>
                    <a:bodyPr/>
                    <a:lstStyle/>
                    <a:p>
                      <a:pPr algn="l"/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Frequencies (RINEX 3.03 notation)</a:t>
                      </a:r>
                    </a:p>
                  </a:txBody>
                  <a:tcPr marL="33769" marR="33769" marT="24120" marB="241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1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GPS: L1/L2, GLONASS: G1/G2, Galileo: E1/E5a, </a:t>
                      </a:r>
                      <a:endParaRPr lang="pt-BR" sz="1100" b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3769" marR="33769" marT="24120" marB="2412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6070">
                <a:tc>
                  <a:txBody>
                    <a:bodyPr/>
                    <a:lstStyle/>
                    <a:p>
                      <a:pPr algn="l"/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Inter-system weighting</a:t>
                      </a:r>
                    </a:p>
                  </a:txBody>
                  <a:tcPr marL="33769" marR="33769" marT="24120" marB="241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elevation </a:t>
                      </a:r>
                      <a:r>
                        <a:rPr lang="en-US" sz="1100" i="1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dependent weighting: sin(</a:t>
                      </a:r>
                      <a:r>
                        <a:rPr lang="en-US" sz="1100" i="1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)</a:t>
                      </a:r>
                      <a:endParaRPr lang="en-US" sz="1100" b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3769" marR="33769" marT="24120" marB="2412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6070">
                <a:tc>
                  <a:txBody>
                    <a:bodyPr/>
                    <a:lstStyle/>
                    <a:p>
                      <a:pPr algn="l"/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Sampling </a:t>
                      </a:r>
                      <a:r>
                        <a:rPr lang="en-US" sz="1100" b="1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rate</a:t>
                      </a:r>
                      <a:r>
                        <a:rPr lang="pl-PL" sz="1100" b="1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and</a:t>
                      </a:r>
                      <a:r>
                        <a:rPr lang="pl-PL" sz="1100" b="1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test period</a:t>
                      </a:r>
                      <a:endParaRPr lang="en-US" sz="1100" b="1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3769" marR="33769" marT="24120" marB="241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100" b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60</a:t>
                      </a:r>
                      <a:r>
                        <a:rPr lang="en-US" sz="1100" b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s</a:t>
                      </a:r>
                      <a:r>
                        <a:rPr lang="pl-PL" sz="1100" b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pl-PL" sz="1100" b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sym typeface="Wingdings" panose="05000000000000000000" pitchFamily="2" charset="2"/>
                        </a:rPr>
                        <a:t> 01/2019</a:t>
                      </a:r>
                      <a:r>
                        <a:rPr lang="pl-PL" sz="1100" b="0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sym typeface="Wingdings" panose="05000000000000000000" pitchFamily="2" charset="2"/>
                        </a:rPr>
                        <a:t> | 12/2020 (2 </a:t>
                      </a:r>
                      <a:r>
                        <a:rPr lang="pl-PL" sz="1100" b="0" baseline="0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  <a:sym typeface="Wingdings" panose="05000000000000000000" pitchFamily="2" charset="2"/>
                        </a:rPr>
                        <a:t>years</a:t>
                      </a:r>
                      <a:r>
                        <a:rPr lang="pl-PL" sz="1100" b="0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sym typeface="Wingdings" panose="05000000000000000000" pitchFamily="2" charset="2"/>
                        </a:rPr>
                        <a:t>)</a:t>
                      </a:r>
                      <a:endParaRPr lang="en-US" sz="1100" b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3769" marR="33769" marT="24120" marB="2412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46070">
                <a:tc>
                  <a:txBody>
                    <a:bodyPr/>
                    <a:lstStyle/>
                    <a:p>
                      <a:pPr algn="l"/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Troposphere delay modeling</a:t>
                      </a:r>
                    </a:p>
                  </a:txBody>
                  <a:tcPr marL="33769" marR="33769" marT="24120" marB="241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1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GMF </a:t>
                      </a:r>
                      <a:r>
                        <a:rPr lang="en-US" sz="11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and 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 priori value for hydrostatic delay, </a:t>
                      </a:r>
                      <a:r>
                        <a:rPr lang="pl-PL" sz="11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/>
                      </a:r>
                      <a:br>
                        <a:rPr lang="pl-PL" sz="11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</a:br>
                      <a:r>
                        <a:rPr lang="en-US" sz="11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wet 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delay estimated </a:t>
                      </a:r>
                      <a:r>
                        <a:rPr lang="pl-PL" sz="11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Chen and </a:t>
                      </a:r>
                      <a:r>
                        <a:rPr lang="pl-PL" sz="1100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Herring</a:t>
                      </a:r>
                      <a:r>
                        <a:rPr lang="pl-PL" sz="11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(1997)</a:t>
                      </a:r>
                      <a:endParaRPr lang="en-US" sz="1100" b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3769" marR="33769" marT="24120" marB="2412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46070">
                <a:tc>
                  <a:txBody>
                    <a:bodyPr/>
                    <a:lstStyle/>
                    <a:p>
                      <a:pPr algn="l"/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Satellite orbits and clocks</a:t>
                      </a:r>
                    </a:p>
                  </a:txBody>
                  <a:tcPr marL="33769" marR="33769" marT="24120" marB="241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fixed from </a:t>
                      </a:r>
                      <a:r>
                        <a:rPr lang="pl-PL" sz="11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TUG R3 </a:t>
                      </a:r>
                      <a:r>
                        <a:rPr lang="pl-PL" sz="1100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mutli</a:t>
                      </a:r>
                      <a:r>
                        <a:rPr lang="pl-PL" sz="11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-GNSS</a:t>
                      </a:r>
                      <a:endParaRPr lang="en-US" sz="1100" b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3769" marR="33769" marT="24120" marB="2412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46070">
                <a:tc>
                  <a:txBody>
                    <a:bodyPr/>
                    <a:lstStyle/>
                    <a:p>
                      <a:pPr algn="l"/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Code and phase biases</a:t>
                      </a:r>
                    </a:p>
                  </a:txBody>
                  <a:tcPr marL="33769" marR="33769" marT="24120" marB="241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1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TUG R3 </a:t>
                      </a:r>
                      <a:r>
                        <a:rPr lang="pl-PL" sz="1100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multi</a:t>
                      </a:r>
                      <a:r>
                        <a:rPr lang="pl-PL" sz="11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-GNSS</a:t>
                      </a:r>
                      <a:endParaRPr lang="en-US" sz="1100" b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3769" marR="33769" marT="24120" marB="2412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53629">
                <a:tc>
                  <a:txBody>
                    <a:bodyPr/>
                    <a:lstStyle/>
                    <a:p>
                      <a:pPr algn="l"/>
                      <a:r>
                        <a:rPr lang="pl-PL" sz="1100" b="1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Anntenna</a:t>
                      </a:r>
                      <a:r>
                        <a:rPr lang="pl-PL" sz="1100" b="1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pl-PL" sz="1100" b="1" baseline="0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calibration</a:t>
                      </a:r>
                      <a:endParaRPr lang="en-US" sz="1100" b="1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3769" marR="33769" marT="24120" marB="241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igsR3_2077.atx</a:t>
                      </a:r>
                      <a:r>
                        <a:rPr lang="pl-PL" sz="1100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(</a:t>
                      </a:r>
                      <a:r>
                        <a:rPr lang="pl-PL" sz="1100" baseline="0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consistent</a:t>
                      </a:r>
                      <a:r>
                        <a:rPr lang="pl-PL" sz="1100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with TUG R3 products)</a:t>
                      </a:r>
                      <a:endParaRPr lang="en-US" sz="1100" b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3769" marR="33769" marT="24120" marB="2412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568748">
                <a:tc>
                  <a:txBody>
                    <a:bodyPr/>
                    <a:lstStyle/>
                    <a:p>
                      <a:pPr algn="l"/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Correction models</a:t>
                      </a:r>
                    </a:p>
                  </a:txBody>
                  <a:tcPr marL="33769" marR="33769" marT="24120" marB="241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phase wind-up, relativistic delays, solid earth </a:t>
                      </a:r>
                      <a:r>
                        <a:rPr lang="en-US" sz="11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tides</a:t>
                      </a:r>
                      <a:r>
                        <a:rPr lang="pl-PL" sz="11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br>
                        <a:rPr lang="pl-PL" sz="11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</a:br>
                      <a:r>
                        <a:rPr lang="pl-PL" sz="11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(IERS 2010)</a:t>
                      </a:r>
                      <a:r>
                        <a:rPr lang="en-US" sz="11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, 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receiver antenna phase center offset </a:t>
                      </a:r>
                      <a:r>
                        <a:rPr lang="pl-PL" sz="11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/>
                      </a:r>
                      <a:br>
                        <a:rPr lang="pl-PL" sz="11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</a:br>
                      <a:r>
                        <a:rPr lang="en-US" sz="11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and variation</a:t>
                      </a:r>
                      <a:r>
                        <a:rPr lang="pl-PL" sz="11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, ocean </a:t>
                      </a:r>
                      <a:r>
                        <a:rPr lang="pl-PL" sz="1100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tidal</a:t>
                      </a:r>
                      <a:r>
                        <a:rPr lang="pl-PL" sz="11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pl-PL" sz="1100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loading</a:t>
                      </a:r>
                      <a:r>
                        <a:rPr lang="pl-PL" sz="11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(FES2014), </a:t>
                      </a:r>
                      <a:r>
                        <a:rPr lang="pl-PL" sz="1100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sub-daily</a:t>
                      </a:r>
                      <a:r>
                        <a:rPr lang="pl-PL" sz="11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pl-PL" sz="1100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variations</a:t>
                      </a:r>
                      <a:r>
                        <a:rPr lang="pl-PL" sz="11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in Earth </a:t>
                      </a:r>
                      <a:r>
                        <a:rPr lang="pl-PL" sz="1100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rotation</a:t>
                      </a:r>
                      <a:r>
                        <a:rPr lang="pl-PL" sz="1100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(</a:t>
                      </a:r>
                      <a:r>
                        <a:rPr lang="pl-PL" sz="1100" baseline="0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Desai-Sibois</a:t>
                      </a:r>
                      <a:r>
                        <a:rPr lang="pl-PL" sz="1100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, 2016)</a:t>
                      </a:r>
                      <a:endParaRPr lang="en-US" sz="1100" b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3769" marR="33769" marT="24120" marB="2412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568748">
                <a:tc>
                  <a:txBody>
                    <a:bodyPr/>
                    <a:lstStyle/>
                    <a:p>
                      <a:pPr algn="l"/>
                      <a:r>
                        <a:rPr lang="pl-PL" sz="1100" b="1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Outputs</a:t>
                      </a:r>
                      <a:endParaRPr lang="en-US" sz="1100" b="1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3769" marR="33769" marT="24120" marB="241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100" b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Station </a:t>
                      </a:r>
                      <a:r>
                        <a:rPr lang="pl-PL" sz="1100" b="0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coordinates</a:t>
                      </a:r>
                      <a:r>
                        <a:rPr lang="pl-PL" sz="1100" b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: 24 h</a:t>
                      </a:r>
                      <a:br>
                        <a:rPr lang="pl-PL" sz="1100" b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</a:br>
                      <a:r>
                        <a:rPr lang="pl-PL" sz="1100" b="0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Receiver</a:t>
                      </a:r>
                      <a:r>
                        <a:rPr lang="pl-PL" sz="1100" b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pl-PL" sz="1100" b="0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Clocks</a:t>
                      </a:r>
                      <a:r>
                        <a:rPr lang="pl-PL" sz="1100" b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: 60 s as a White </a:t>
                      </a:r>
                      <a:r>
                        <a:rPr lang="pl-PL" sz="1100" b="0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Noise</a:t>
                      </a:r>
                      <a:endParaRPr lang="pl-PL" sz="1100" b="0" dirty="0" smtClean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  <a:p>
                      <a:pPr algn="l"/>
                      <a:r>
                        <a:rPr lang="pl-PL" sz="1100" b="0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Troposphere</a:t>
                      </a:r>
                      <a:r>
                        <a:rPr lang="pl-PL" sz="1100" b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Zenit</a:t>
                      </a:r>
                      <a:r>
                        <a:rPr lang="pl-PL" sz="1100" b="0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Total </a:t>
                      </a:r>
                      <a:r>
                        <a:rPr lang="pl-PL" sz="1100" b="0" baseline="0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Delay</a:t>
                      </a:r>
                      <a:r>
                        <a:rPr lang="pl-PL" sz="1100" b="0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: 24 h</a:t>
                      </a:r>
                    </a:p>
                  </a:txBody>
                  <a:tcPr marL="33769" marR="33769" marT="24120" marB="24120" anchor="ctr"/>
                </a:tc>
                <a:extLst>
                  <a:ext uri="{0D108BD9-81ED-4DB2-BD59-A6C34878D82A}">
                    <a16:rowId xmlns:a16="http://schemas.microsoft.com/office/drawing/2014/main" xmlns="" val="3982296439"/>
                  </a:ext>
                </a:extLst>
              </a:tr>
            </a:tbl>
          </a:graphicData>
        </a:graphic>
      </p:graphicFrame>
      <p:sp>
        <p:nvSpPr>
          <p:cNvPr id="15" name="pole tekstowe 14"/>
          <p:cNvSpPr txBox="1"/>
          <p:nvPr/>
        </p:nvSpPr>
        <p:spPr>
          <a:xfrm>
            <a:off x="8406142" y="3169929"/>
            <a:ext cx="3899756" cy="262829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357750" indent="-285750">
              <a:buFont typeface="Arial" panose="020B0604020202020204" pitchFamily="34" charset="0"/>
              <a:buChar char="•"/>
            </a:pPr>
            <a:r>
              <a:rPr lang="pl-PL" sz="1600" b="1" dirty="0" smtClean="0">
                <a:solidFill>
                  <a:srgbClr val="000000"/>
                </a:solidFill>
                <a:latin typeface="+mj-lt"/>
              </a:rPr>
              <a:t>13 </a:t>
            </a:r>
            <a:r>
              <a:rPr lang="pl-PL" sz="1600" b="1" dirty="0" err="1" smtClean="0">
                <a:solidFill>
                  <a:srgbClr val="000000"/>
                </a:solidFill>
                <a:latin typeface="+mj-lt"/>
              </a:rPr>
              <a:t>stations</a:t>
            </a:r>
            <a:r>
              <a:rPr lang="pl-PL" sz="1600" b="1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pl-PL" sz="1600" b="1" dirty="0" err="1" smtClean="0">
                <a:solidFill>
                  <a:srgbClr val="000000"/>
                </a:solidFill>
                <a:latin typeface="+mj-lt"/>
              </a:rPr>
              <a:t>selected</a:t>
            </a:r>
            <a:r>
              <a:rPr lang="pl-PL" sz="1600" b="1" dirty="0" smtClean="0">
                <a:solidFill>
                  <a:srgbClr val="000000"/>
                </a:solidFill>
                <a:latin typeface="+mj-lt"/>
              </a:rPr>
              <a:t> for </a:t>
            </a:r>
            <a:r>
              <a:rPr lang="pl-PL" sz="1600" b="1" dirty="0" err="1" smtClean="0">
                <a:solidFill>
                  <a:srgbClr val="000000"/>
                </a:solidFill>
                <a:latin typeface="+mj-lt"/>
              </a:rPr>
              <a:t>tests</a:t>
            </a:r>
            <a:endParaRPr lang="pl-PL" sz="1600" b="1" dirty="0" smtClean="0">
              <a:solidFill>
                <a:srgbClr val="000000"/>
              </a:solidFill>
              <a:latin typeface="+mj-lt"/>
            </a:endParaRPr>
          </a:p>
          <a:p>
            <a:pPr marL="357750" indent="-285750">
              <a:buFont typeface="Arial" panose="020B0604020202020204" pitchFamily="34" charset="0"/>
              <a:buChar char="•"/>
            </a:pPr>
            <a:r>
              <a:rPr lang="pl-PL" sz="1600" b="1" dirty="0" smtClean="0">
                <a:solidFill>
                  <a:srgbClr val="000000"/>
                </a:solidFill>
                <a:latin typeface="+mj-lt"/>
              </a:rPr>
              <a:t>IGS Repro3 products </a:t>
            </a:r>
            <a:br>
              <a:rPr lang="pl-PL" sz="1600" b="1" dirty="0" smtClean="0">
                <a:solidFill>
                  <a:srgbClr val="000000"/>
                </a:solidFill>
                <a:latin typeface="+mj-lt"/>
              </a:rPr>
            </a:br>
            <a:r>
              <a:rPr lang="pl-PL" sz="1600" dirty="0" smtClean="0">
                <a:solidFill>
                  <a:srgbClr val="000000"/>
                </a:solidFill>
                <a:latin typeface="+mj-lt"/>
              </a:rPr>
              <a:t>(TUG </a:t>
            </a:r>
            <a:r>
              <a:rPr lang="pl-PL" sz="1600" dirty="0" err="1" smtClean="0">
                <a:solidFill>
                  <a:srgbClr val="000000"/>
                </a:solidFill>
                <a:latin typeface="+mj-lt"/>
              </a:rPr>
              <a:t>contribution</a:t>
            </a:r>
            <a:r>
              <a:rPr lang="pl-PL" sz="1600" dirty="0" smtClean="0">
                <a:solidFill>
                  <a:srgbClr val="000000"/>
                </a:solidFill>
                <a:latin typeface="+mj-lt"/>
              </a:rPr>
              <a:t>, Strasser et al. 2021)</a:t>
            </a:r>
          </a:p>
          <a:p>
            <a:pPr marL="357750" indent="-285750">
              <a:buFont typeface="Arial" panose="020B0604020202020204" pitchFamily="34" charset="0"/>
              <a:buChar char="•"/>
            </a:pPr>
            <a:r>
              <a:rPr lang="pl-PL" sz="1600" b="1" dirty="0" err="1">
                <a:solidFill>
                  <a:srgbClr val="000000"/>
                </a:solidFill>
                <a:latin typeface="+mj-lt"/>
              </a:rPr>
              <a:t>m</a:t>
            </a:r>
            <a:r>
              <a:rPr lang="pl-PL" sz="1600" b="1" dirty="0" err="1" smtClean="0">
                <a:solidFill>
                  <a:srgbClr val="000000"/>
                </a:solidFill>
                <a:latin typeface="+mj-lt"/>
              </a:rPr>
              <a:t>ulti</a:t>
            </a:r>
            <a:r>
              <a:rPr lang="pl-PL" sz="1600" b="1" dirty="0" smtClean="0">
                <a:solidFill>
                  <a:srgbClr val="000000"/>
                </a:solidFill>
                <a:latin typeface="+mj-lt"/>
              </a:rPr>
              <a:t>-GNSS </a:t>
            </a:r>
            <a:r>
              <a:rPr lang="pl-PL" sz="1600" b="1" dirty="0" err="1" smtClean="0">
                <a:solidFill>
                  <a:srgbClr val="000000"/>
                </a:solidFill>
                <a:latin typeface="+mj-lt"/>
              </a:rPr>
              <a:t>antenna</a:t>
            </a:r>
            <a:r>
              <a:rPr lang="pl-PL" sz="1600" b="1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pl-PL" sz="1600" b="1" dirty="0" err="1" smtClean="0">
                <a:solidFill>
                  <a:srgbClr val="000000"/>
                </a:solidFill>
                <a:latin typeface="+mj-lt"/>
              </a:rPr>
              <a:t>calibartions</a:t>
            </a:r>
            <a:r>
              <a:rPr lang="pl-PL" sz="1600" b="1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pl-PL" sz="1600" dirty="0" smtClean="0">
                <a:solidFill>
                  <a:srgbClr val="000000"/>
                </a:solidFill>
                <a:latin typeface="+mj-lt"/>
              </a:rPr>
              <a:t>(IGSR3_2077.atx)</a:t>
            </a:r>
          </a:p>
          <a:p>
            <a:pPr marL="357750" indent="-285750">
              <a:buFont typeface="Arial" panose="020B0604020202020204" pitchFamily="34" charset="0"/>
              <a:buChar char="•"/>
            </a:pPr>
            <a:r>
              <a:rPr lang="pl-PL" sz="1600" dirty="0" smtClean="0">
                <a:solidFill>
                  <a:srgbClr val="000000"/>
                </a:solidFill>
                <a:latin typeface="+mj-lt"/>
              </a:rPr>
              <a:t>New </a:t>
            </a:r>
            <a:r>
              <a:rPr lang="pl-PL" sz="1600" dirty="0" err="1" smtClean="0">
                <a:solidFill>
                  <a:srgbClr val="000000"/>
                </a:solidFill>
                <a:latin typeface="+mj-lt"/>
              </a:rPr>
              <a:t>background</a:t>
            </a:r>
            <a:r>
              <a:rPr lang="pl-PL" sz="1600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pl-PL" sz="1600" dirty="0" err="1" smtClean="0">
                <a:solidFill>
                  <a:srgbClr val="000000"/>
                </a:solidFill>
                <a:latin typeface="+mj-lt"/>
              </a:rPr>
              <a:t>models</a:t>
            </a:r>
            <a:r>
              <a:rPr lang="pl-PL" sz="1600" dirty="0" smtClean="0">
                <a:solidFill>
                  <a:srgbClr val="000000"/>
                </a:solidFill>
                <a:latin typeface="+mj-lt"/>
              </a:rPr>
              <a:t> </a:t>
            </a:r>
            <a:br>
              <a:rPr lang="pl-PL" sz="1600" dirty="0" smtClean="0">
                <a:solidFill>
                  <a:srgbClr val="000000"/>
                </a:solidFill>
                <a:latin typeface="+mj-lt"/>
              </a:rPr>
            </a:br>
            <a:r>
              <a:rPr lang="pl-PL" sz="1600" dirty="0" smtClean="0">
                <a:solidFill>
                  <a:srgbClr val="000000"/>
                </a:solidFill>
                <a:latin typeface="+mj-lt"/>
              </a:rPr>
              <a:t>(</a:t>
            </a:r>
            <a:r>
              <a:rPr lang="pl-PL" sz="1600" dirty="0" err="1" smtClean="0">
                <a:solidFill>
                  <a:srgbClr val="000000"/>
                </a:solidFill>
                <a:latin typeface="+mj-lt"/>
              </a:rPr>
              <a:t>consistent</a:t>
            </a:r>
            <a:r>
              <a:rPr lang="pl-PL" sz="1600" dirty="0" smtClean="0">
                <a:solidFill>
                  <a:srgbClr val="000000"/>
                </a:solidFill>
                <a:latin typeface="+mj-lt"/>
              </a:rPr>
              <a:t> with TUG products, </a:t>
            </a:r>
            <a:r>
              <a:rPr lang="pl-PL" sz="1600" dirty="0" err="1" smtClean="0">
                <a:solidFill>
                  <a:srgbClr val="000000"/>
                </a:solidFill>
                <a:latin typeface="+mj-lt"/>
              </a:rPr>
              <a:t>e.g</a:t>
            </a:r>
            <a:r>
              <a:rPr lang="pl-PL" sz="1600" dirty="0" smtClean="0">
                <a:solidFill>
                  <a:srgbClr val="000000"/>
                </a:solidFill>
                <a:latin typeface="+mj-lt"/>
              </a:rPr>
              <a:t>., FES2014, HF EOP (</a:t>
            </a:r>
            <a:r>
              <a:rPr lang="pl-PL" sz="1600" dirty="0" err="1" smtClean="0">
                <a:solidFill>
                  <a:srgbClr val="000000"/>
                </a:solidFill>
                <a:latin typeface="+mj-lt"/>
              </a:rPr>
              <a:t>Desai</a:t>
            </a:r>
            <a:r>
              <a:rPr lang="pl-PL" sz="1600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pl-PL" sz="1600" dirty="0" err="1" smtClean="0">
                <a:solidFill>
                  <a:srgbClr val="000000"/>
                </a:solidFill>
                <a:latin typeface="+mj-lt"/>
              </a:rPr>
              <a:t>Sibois</a:t>
            </a:r>
            <a:r>
              <a:rPr lang="pl-PL" sz="1600" dirty="0" smtClean="0">
                <a:solidFill>
                  <a:srgbClr val="000000"/>
                </a:solidFill>
                <a:latin typeface="+mj-lt"/>
              </a:rPr>
              <a:t>, 2016)</a:t>
            </a:r>
          </a:p>
          <a:p>
            <a:pPr marL="357750" indent="-285750">
              <a:buFont typeface="Arial" panose="020B0604020202020204" pitchFamily="34" charset="0"/>
              <a:buChar char="•"/>
            </a:pPr>
            <a:r>
              <a:rPr lang="pl-PL" sz="1600" dirty="0" err="1" smtClean="0">
                <a:solidFill>
                  <a:srgbClr val="000000"/>
                </a:solidFill>
                <a:latin typeface="+mj-lt"/>
              </a:rPr>
              <a:t>Float</a:t>
            </a:r>
            <a:r>
              <a:rPr lang="pl-PL" sz="1600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pl-PL" sz="1600" dirty="0" err="1" smtClean="0">
                <a:solidFill>
                  <a:srgbClr val="000000"/>
                </a:solidFill>
                <a:latin typeface="+mj-lt"/>
              </a:rPr>
              <a:t>ambiguities</a:t>
            </a:r>
            <a:endParaRPr lang="pl-PL" sz="1600" dirty="0" smtClean="0">
              <a:solidFill>
                <a:srgbClr val="000000"/>
              </a:solidFill>
              <a:latin typeface="+mj-lt"/>
            </a:endParaRPr>
          </a:p>
          <a:p>
            <a:pPr marL="357750" indent="-285750">
              <a:buFont typeface="Arial" panose="020B0604020202020204" pitchFamily="34" charset="0"/>
              <a:buChar char="•"/>
            </a:pPr>
            <a:r>
              <a:rPr lang="pl-PL" sz="1600" dirty="0" smtClean="0">
                <a:solidFill>
                  <a:srgbClr val="000000"/>
                </a:solidFill>
                <a:latin typeface="+mj-lt"/>
              </a:rPr>
              <a:t>System-</a:t>
            </a:r>
            <a:r>
              <a:rPr lang="pl-PL" sz="1600" dirty="0" err="1" smtClean="0">
                <a:solidFill>
                  <a:srgbClr val="000000"/>
                </a:solidFill>
                <a:latin typeface="+mj-lt"/>
              </a:rPr>
              <a:t>specific</a:t>
            </a:r>
            <a:r>
              <a:rPr lang="pl-PL" sz="1600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pl-PL" sz="1600" dirty="0" err="1" smtClean="0">
                <a:solidFill>
                  <a:srgbClr val="000000"/>
                </a:solidFill>
                <a:latin typeface="+mj-lt"/>
              </a:rPr>
              <a:t>solutions</a:t>
            </a:r>
            <a:endParaRPr lang="pl-PL" sz="1600" dirty="0" smtClean="0">
              <a:solidFill>
                <a:srgbClr val="000000"/>
              </a:solidFill>
              <a:latin typeface="+mj-lt"/>
            </a:endParaRPr>
          </a:p>
          <a:p>
            <a:pPr marL="357750" indent="-285750">
              <a:buFont typeface="Arial" panose="020B0604020202020204" pitchFamily="34" charset="0"/>
              <a:buChar char="•"/>
            </a:pPr>
            <a:endParaRPr lang="pl-PL" sz="1600" dirty="0" smtClean="0">
              <a:solidFill>
                <a:srgbClr val="000000"/>
              </a:solidFill>
              <a:latin typeface="+mj-lt"/>
            </a:endParaRPr>
          </a:p>
          <a:p>
            <a:pPr marL="357750" indent="-285750">
              <a:buFont typeface="Arial" panose="020B0604020202020204" pitchFamily="34" charset="0"/>
              <a:buChar char="•"/>
            </a:pPr>
            <a:endParaRPr lang="pl-PL" sz="1600" dirty="0" smtClean="0">
              <a:solidFill>
                <a:srgbClr val="000000"/>
              </a:solidFill>
              <a:latin typeface="+mj-lt"/>
            </a:endParaRPr>
          </a:p>
          <a:p>
            <a:pPr marL="357750" indent="-285750">
              <a:buFont typeface="Arial" panose="020B0604020202020204" pitchFamily="34" charset="0"/>
              <a:buChar char="•"/>
            </a:pPr>
            <a:endParaRPr lang="pl-PL" sz="1600" dirty="0" smtClean="0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16" name="Obraz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8732" y="1037088"/>
            <a:ext cx="3543477" cy="2024844"/>
          </a:xfrm>
          <a:prstGeom prst="rect">
            <a:avLst/>
          </a:prstGeom>
        </p:spPr>
      </p:pic>
      <p:grpSp>
        <p:nvGrpSpPr>
          <p:cNvPr id="17" name="Grupa 16"/>
          <p:cNvGrpSpPr/>
          <p:nvPr/>
        </p:nvGrpSpPr>
        <p:grpSpPr>
          <a:xfrm>
            <a:off x="5052219" y="1260534"/>
            <a:ext cx="432048" cy="1705784"/>
            <a:chOff x="5052219" y="1260534"/>
            <a:chExt cx="432048" cy="1705784"/>
          </a:xfrm>
        </p:grpSpPr>
        <p:sp>
          <p:nvSpPr>
            <p:cNvPr id="18" name="Strzałka w dół 17"/>
            <p:cNvSpPr/>
            <p:nvPr/>
          </p:nvSpPr>
          <p:spPr>
            <a:xfrm>
              <a:off x="5052219" y="2570274"/>
              <a:ext cx="432048" cy="396044"/>
            </a:xfrm>
            <a:prstGeom prst="downArrow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srgbClr val="000000"/>
                </a:solidFill>
              </a:endParaRPr>
            </a:p>
          </p:txBody>
        </p:sp>
        <p:sp>
          <p:nvSpPr>
            <p:cNvPr id="19" name="Prostokąt 18"/>
            <p:cNvSpPr/>
            <p:nvPr/>
          </p:nvSpPr>
          <p:spPr>
            <a:xfrm rot="18504720">
              <a:off x="4435324" y="1924178"/>
              <a:ext cx="166584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l-PL" sz="1600" b="1" dirty="0" smtClean="0">
                  <a:solidFill>
                    <a:srgbClr val="000000"/>
                  </a:solidFill>
                  <a:latin typeface="+mj-lt"/>
                </a:rPr>
                <a:t>Galileo-</a:t>
              </a:r>
              <a:r>
                <a:rPr lang="pl-PL" sz="1600" b="1" dirty="0" err="1" smtClean="0">
                  <a:solidFill>
                    <a:srgbClr val="000000"/>
                  </a:solidFill>
                  <a:latin typeface="+mj-lt"/>
                </a:rPr>
                <a:t>only</a:t>
              </a:r>
              <a:r>
                <a:rPr lang="pl-PL" sz="1600" b="1" dirty="0" smtClean="0">
                  <a:solidFill>
                    <a:srgbClr val="000000"/>
                  </a:solidFill>
                  <a:latin typeface="+mj-lt"/>
                </a:rPr>
                <a:t> (E)</a:t>
              </a:r>
              <a:endParaRPr lang="pl-PL" sz="1600" dirty="0">
                <a:solidFill>
                  <a:srgbClr val="000000"/>
                </a:solidFill>
                <a:latin typeface="+mj-lt"/>
              </a:endParaRPr>
            </a:p>
          </p:txBody>
        </p:sp>
      </p:grpSp>
      <p:grpSp>
        <p:nvGrpSpPr>
          <p:cNvPr id="20" name="Grupa 19"/>
          <p:cNvGrpSpPr/>
          <p:nvPr/>
        </p:nvGrpSpPr>
        <p:grpSpPr>
          <a:xfrm>
            <a:off x="5909973" y="966274"/>
            <a:ext cx="432048" cy="2019784"/>
            <a:chOff x="5909973" y="966274"/>
            <a:chExt cx="432048" cy="2019784"/>
          </a:xfrm>
        </p:grpSpPr>
        <p:sp>
          <p:nvSpPr>
            <p:cNvPr id="21" name="Strzałka w dół 20"/>
            <p:cNvSpPr/>
            <p:nvPr/>
          </p:nvSpPr>
          <p:spPr>
            <a:xfrm>
              <a:off x="5909973" y="2570274"/>
              <a:ext cx="432048" cy="396044"/>
            </a:xfrm>
            <a:prstGeom prst="down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srgbClr val="000000"/>
                </a:solidFill>
              </a:endParaRPr>
            </a:p>
          </p:txBody>
        </p:sp>
        <p:sp>
          <p:nvSpPr>
            <p:cNvPr id="22" name="Prostokąt 21"/>
            <p:cNvSpPr/>
            <p:nvPr/>
          </p:nvSpPr>
          <p:spPr>
            <a:xfrm rot="18504720">
              <a:off x="5116107" y="1806889"/>
              <a:ext cx="201978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l-PL" sz="1600" b="1" dirty="0" smtClean="0">
                  <a:solidFill>
                    <a:srgbClr val="000000"/>
                  </a:solidFill>
                  <a:latin typeface="+mj-lt"/>
                </a:rPr>
                <a:t>GLONASS-</a:t>
              </a:r>
              <a:r>
                <a:rPr lang="pl-PL" sz="1600" b="1" dirty="0" err="1" smtClean="0">
                  <a:solidFill>
                    <a:srgbClr val="000000"/>
                  </a:solidFill>
                  <a:latin typeface="+mj-lt"/>
                </a:rPr>
                <a:t>only</a:t>
              </a:r>
              <a:r>
                <a:rPr lang="pl-PL" sz="1600" b="1" dirty="0" smtClean="0">
                  <a:solidFill>
                    <a:srgbClr val="000000"/>
                  </a:solidFill>
                  <a:latin typeface="+mj-lt"/>
                </a:rPr>
                <a:t> (R) </a:t>
              </a:r>
              <a:endParaRPr lang="pl-PL" sz="1600" dirty="0">
                <a:solidFill>
                  <a:srgbClr val="000000"/>
                </a:solidFill>
                <a:latin typeface="+mj-lt"/>
              </a:endParaRPr>
            </a:p>
          </p:txBody>
        </p:sp>
      </p:grpSp>
      <p:grpSp>
        <p:nvGrpSpPr>
          <p:cNvPr id="23" name="Grupa 22"/>
          <p:cNvGrpSpPr/>
          <p:nvPr/>
        </p:nvGrpSpPr>
        <p:grpSpPr>
          <a:xfrm>
            <a:off x="6711381" y="1380762"/>
            <a:ext cx="432048" cy="1585556"/>
            <a:chOff x="6711381" y="1380762"/>
            <a:chExt cx="432048" cy="1585556"/>
          </a:xfrm>
        </p:grpSpPr>
        <p:sp>
          <p:nvSpPr>
            <p:cNvPr id="24" name="Strzałka w dół 23"/>
            <p:cNvSpPr/>
            <p:nvPr/>
          </p:nvSpPr>
          <p:spPr>
            <a:xfrm>
              <a:off x="6711381" y="2570274"/>
              <a:ext cx="432048" cy="396044"/>
            </a:xfrm>
            <a:prstGeom prst="downArrow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srgbClr val="000000"/>
                </a:solidFill>
              </a:endParaRPr>
            </a:p>
          </p:txBody>
        </p:sp>
        <p:sp>
          <p:nvSpPr>
            <p:cNvPr id="25" name="Prostokąt 24"/>
            <p:cNvSpPr/>
            <p:nvPr/>
          </p:nvSpPr>
          <p:spPr>
            <a:xfrm rot="18504720">
              <a:off x="6196749" y="1924180"/>
              <a:ext cx="142539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l-PL" sz="1600" b="1" dirty="0" smtClean="0">
                  <a:solidFill>
                    <a:srgbClr val="000000"/>
                  </a:solidFill>
                  <a:latin typeface="+mj-lt"/>
                </a:rPr>
                <a:t>GPS-</a:t>
              </a:r>
              <a:r>
                <a:rPr lang="pl-PL" sz="1600" b="1" dirty="0" err="1" smtClean="0">
                  <a:solidFill>
                    <a:srgbClr val="000000"/>
                  </a:solidFill>
                  <a:latin typeface="+mj-lt"/>
                </a:rPr>
                <a:t>only</a:t>
              </a:r>
              <a:r>
                <a:rPr lang="pl-PL" sz="1600" b="1" dirty="0" smtClean="0">
                  <a:solidFill>
                    <a:srgbClr val="000000"/>
                  </a:solidFill>
                  <a:latin typeface="+mj-lt"/>
                </a:rPr>
                <a:t> (G)</a:t>
              </a:r>
              <a:endParaRPr lang="pl-PL" sz="1600" dirty="0">
                <a:solidFill>
                  <a:srgbClr val="000000"/>
                </a:solidFill>
                <a:latin typeface="+mj-lt"/>
              </a:endParaRPr>
            </a:p>
          </p:txBody>
        </p:sp>
      </p:grpSp>
      <p:grpSp>
        <p:nvGrpSpPr>
          <p:cNvPr id="26" name="Grupa 25"/>
          <p:cNvGrpSpPr/>
          <p:nvPr/>
        </p:nvGrpSpPr>
        <p:grpSpPr>
          <a:xfrm>
            <a:off x="7476845" y="972844"/>
            <a:ext cx="432048" cy="1993474"/>
            <a:chOff x="7476845" y="972844"/>
            <a:chExt cx="432048" cy="1993474"/>
          </a:xfrm>
        </p:grpSpPr>
        <p:sp>
          <p:nvSpPr>
            <p:cNvPr id="27" name="Strzałka w dół 26"/>
            <p:cNvSpPr/>
            <p:nvPr/>
          </p:nvSpPr>
          <p:spPr>
            <a:xfrm>
              <a:off x="7476845" y="2570274"/>
              <a:ext cx="432048" cy="396044"/>
            </a:xfrm>
            <a:prstGeom prst="downArrow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srgbClr val="000000"/>
                </a:solidFill>
              </a:endParaRPr>
            </a:p>
          </p:txBody>
        </p:sp>
        <p:sp>
          <p:nvSpPr>
            <p:cNvPr id="28" name="Prostokąt 27"/>
            <p:cNvSpPr/>
            <p:nvPr/>
          </p:nvSpPr>
          <p:spPr>
            <a:xfrm rot="18504720">
              <a:off x="6737729" y="1758316"/>
              <a:ext cx="190949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l-PL" sz="1600" b="1" dirty="0" err="1" smtClean="0">
                  <a:solidFill>
                    <a:srgbClr val="000000"/>
                  </a:solidFill>
                  <a:latin typeface="+mj-lt"/>
                </a:rPr>
                <a:t>multi</a:t>
              </a:r>
              <a:r>
                <a:rPr lang="pl-PL" sz="1600" b="1" dirty="0" smtClean="0">
                  <a:solidFill>
                    <a:srgbClr val="000000"/>
                  </a:solidFill>
                  <a:latin typeface="+mj-lt"/>
                </a:rPr>
                <a:t>-GNSS (GRE)</a:t>
              </a:r>
              <a:endParaRPr lang="pl-PL" sz="1600" dirty="0">
                <a:solidFill>
                  <a:srgbClr val="000000"/>
                </a:solidFill>
                <a:latin typeface="+mj-lt"/>
              </a:endParaRPr>
            </a:p>
          </p:txBody>
        </p:sp>
      </p:grpSp>
      <p:sp>
        <p:nvSpPr>
          <p:cNvPr id="29" name="Prostokąt 28"/>
          <p:cNvSpPr/>
          <p:nvPr/>
        </p:nvSpPr>
        <p:spPr>
          <a:xfrm>
            <a:off x="4498941" y="5787139"/>
            <a:ext cx="43572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600" b="1" dirty="0" smtClean="0">
                <a:solidFill>
                  <a:srgbClr val="000000"/>
                </a:solidFill>
                <a:latin typeface="+mj-lt"/>
              </a:rPr>
              <a:t>Good: 96.6%      97.8%       97.5%      97.1%  </a:t>
            </a:r>
            <a:br>
              <a:rPr lang="pl-PL" sz="1600" b="1" dirty="0" smtClean="0">
                <a:solidFill>
                  <a:srgbClr val="000000"/>
                </a:solidFill>
                <a:latin typeface="+mj-lt"/>
              </a:rPr>
            </a:br>
            <a:r>
              <a:rPr lang="pl-PL" sz="1600" b="1" dirty="0" err="1" smtClean="0">
                <a:solidFill>
                  <a:srgbClr val="000000"/>
                </a:solidFill>
                <a:latin typeface="+mj-lt"/>
              </a:rPr>
              <a:t>epochs</a:t>
            </a:r>
            <a:r>
              <a:rPr lang="pl-PL" sz="1600" b="1" dirty="0" smtClean="0">
                <a:solidFill>
                  <a:srgbClr val="000000"/>
                </a:solidFill>
                <a:latin typeface="+mj-lt"/>
              </a:rPr>
              <a:t>                  </a:t>
            </a:r>
            <a:endParaRPr lang="pl-PL" sz="1600" dirty="0">
              <a:solidFill>
                <a:srgbClr val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11628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 txBox="1">
            <a:spLocks/>
          </p:cNvSpPr>
          <p:nvPr/>
        </p:nvSpPr>
        <p:spPr>
          <a:xfrm>
            <a:off x="280658" y="238089"/>
            <a:ext cx="11215941" cy="82794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pl-PL" sz="2400" b="0" kern="1200" dirty="0">
                <a:solidFill>
                  <a:schemeClr val="accent1"/>
                </a:solidFill>
                <a:latin typeface="+mj-lt"/>
                <a:ea typeface="+mj-ea"/>
                <a:cs typeface="Arial" pitchFamily="34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l-PL" sz="2800" b="1" dirty="0" err="1" smtClean="0"/>
              <a:t>Daily</a:t>
            </a:r>
            <a:r>
              <a:rPr lang="pl-PL" sz="2800" b="1" dirty="0" smtClean="0"/>
              <a:t> PPP </a:t>
            </a:r>
            <a:r>
              <a:rPr lang="pl-PL" sz="2800" b="1" dirty="0" err="1" smtClean="0"/>
              <a:t>solutions</a:t>
            </a:r>
            <a:endParaRPr lang="en-US" sz="2800" b="1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5620" y="1302428"/>
            <a:ext cx="9360222" cy="5222609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4799856" y="863424"/>
            <a:ext cx="7254999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pl-PL" b="1" dirty="0" err="1" smtClean="0">
                <a:solidFill>
                  <a:srgbClr val="000000"/>
                </a:solidFill>
              </a:rPr>
              <a:t>Stacked</a:t>
            </a:r>
            <a:r>
              <a:rPr lang="pl-PL" b="1" dirty="0" smtClean="0">
                <a:solidFill>
                  <a:srgbClr val="000000"/>
                </a:solidFill>
              </a:rPr>
              <a:t> </a:t>
            </a:r>
            <a:r>
              <a:rPr lang="pl-PL" b="1" dirty="0" err="1" smtClean="0">
                <a:solidFill>
                  <a:srgbClr val="000000"/>
                </a:solidFill>
              </a:rPr>
              <a:t>periodogram</a:t>
            </a:r>
            <a:r>
              <a:rPr lang="pl-PL" b="1" dirty="0" smtClean="0">
                <a:solidFill>
                  <a:srgbClr val="000000"/>
                </a:solidFill>
              </a:rPr>
              <a:t> of FFT </a:t>
            </a:r>
            <a:r>
              <a:rPr lang="pl-PL" b="1" dirty="0" err="1" smtClean="0">
                <a:solidFill>
                  <a:srgbClr val="000000"/>
                </a:solidFill>
              </a:rPr>
              <a:t>differences</a:t>
            </a:r>
            <a:r>
              <a:rPr lang="pl-PL" b="1" dirty="0" smtClean="0">
                <a:solidFill>
                  <a:srgbClr val="000000"/>
                </a:solidFill>
              </a:rPr>
              <a:t> w.r.t. GPS-</a:t>
            </a:r>
            <a:r>
              <a:rPr lang="pl-PL" b="1" dirty="0" err="1" smtClean="0">
                <a:solidFill>
                  <a:srgbClr val="000000"/>
                </a:solidFill>
              </a:rPr>
              <a:t>only</a:t>
            </a:r>
            <a:r>
              <a:rPr lang="pl-PL" b="1" dirty="0" smtClean="0">
                <a:solidFill>
                  <a:srgbClr val="000000"/>
                </a:solidFill>
              </a:rPr>
              <a:t> </a:t>
            </a:r>
            <a:r>
              <a:rPr lang="pl-PL" b="1" dirty="0" err="1" smtClean="0">
                <a:solidFill>
                  <a:srgbClr val="000000"/>
                </a:solidFill>
              </a:rPr>
              <a:t>solution</a:t>
            </a:r>
            <a:endParaRPr lang="pl-PL" dirty="0">
              <a:solidFill>
                <a:srgbClr val="000000"/>
              </a:solidFill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83332" y="1232756"/>
            <a:ext cx="2592288" cy="496855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500" dirty="0" err="1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Stacked</a:t>
            </a:r>
            <a:r>
              <a:rPr lang="pl-PL" sz="1500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 </a:t>
            </a:r>
            <a:r>
              <a:rPr lang="pl-PL" sz="1500" dirty="0" err="1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periodogram</a:t>
            </a:r>
            <a:r>
              <a:rPr lang="pl-PL" sz="1500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 from </a:t>
            </a:r>
            <a:r>
              <a:rPr lang="pl-PL" sz="1500" dirty="0" err="1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all</a:t>
            </a:r>
            <a:r>
              <a:rPr lang="pl-PL" sz="1500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 13 independent </a:t>
            </a:r>
            <a:r>
              <a:rPr lang="pl-PL" sz="1500" dirty="0" err="1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stations</a:t>
            </a:r>
            <a:r>
              <a:rPr lang="pl-PL" sz="1500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/>
            </a:r>
            <a:br>
              <a:rPr lang="pl-PL" sz="1500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</a:br>
            <a:endParaRPr lang="pl-PL" sz="1500" dirty="0" smtClean="0">
              <a:solidFill>
                <a:schemeClr val="tx1">
                  <a:lumMod val="50000"/>
                </a:schemeClr>
              </a:solidFill>
              <a:latin typeface="+mj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500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Series </a:t>
            </a:r>
            <a:r>
              <a:rPr lang="pl-PL" sz="1500" dirty="0" err="1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shifted</a:t>
            </a:r>
            <a:r>
              <a:rPr lang="pl-PL" sz="1500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 </a:t>
            </a:r>
            <a:r>
              <a:rPr lang="pl-PL" sz="1500" dirty="0" err="1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along</a:t>
            </a:r>
            <a:r>
              <a:rPr lang="pl-PL" sz="1500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 y-</a:t>
            </a:r>
            <a:r>
              <a:rPr lang="pl-PL" sz="1500" dirty="0" err="1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axis</a:t>
            </a:r>
            <a:r>
              <a:rPr lang="pl-PL" sz="1500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/>
            </a:r>
            <a:br>
              <a:rPr lang="pl-PL" sz="1500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</a:br>
            <a:r>
              <a:rPr lang="pl-PL" sz="1500" dirty="0" err="1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Signals</a:t>
            </a:r>
            <a:r>
              <a:rPr lang="pl-PL" sz="1500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 </a:t>
            </a:r>
            <a:r>
              <a:rPr lang="pl-PL" sz="1500" dirty="0" err="1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above</a:t>
            </a:r>
            <a:r>
              <a:rPr lang="pl-PL" sz="1500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 „0” – </a:t>
            </a:r>
            <a:r>
              <a:rPr lang="pl-PL" sz="1500" b="1" dirty="0" err="1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Insertion</a:t>
            </a:r>
            <a:r>
              <a:rPr lang="pl-PL" sz="1500" b="1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  of system-</a:t>
            </a:r>
            <a:r>
              <a:rPr lang="pl-PL" sz="1500" b="1" dirty="0" err="1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specific</a:t>
            </a:r>
            <a:r>
              <a:rPr lang="pl-PL" sz="1500" b="1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 </a:t>
            </a:r>
            <a:r>
              <a:rPr lang="pl-PL" sz="1500" b="1" dirty="0" err="1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artifacts</a:t>
            </a:r>
            <a:r>
              <a:rPr lang="pl-PL" sz="1500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  </a:t>
            </a:r>
            <a:br>
              <a:rPr lang="pl-PL" sz="1500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</a:br>
            <a:r>
              <a:rPr lang="pl-PL" sz="1500" dirty="0" err="1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Signals</a:t>
            </a:r>
            <a:r>
              <a:rPr lang="pl-PL" sz="1500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 </a:t>
            </a:r>
            <a:r>
              <a:rPr lang="pl-PL" sz="1500" dirty="0" err="1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below</a:t>
            </a:r>
            <a:r>
              <a:rPr lang="pl-PL" sz="1500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 „0” – </a:t>
            </a:r>
            <a:r>
              <a:rPr lang="pl-PL" sz="1500" b="1" dirty="0" err="1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Reduction</a:t>
            </a:r>
            <a:r>
              <a:rPr lang="pl-PL" sz="1500" b="1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 of GPS </a:t>
            </a:r>
            <a:r>
              <a:rPr lang="pl-PL" sz="1500" b="1" dirty="0" err="1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artifacts</a:t>
            </a:r>
            <a:r>
              <a:rPr lang="pl-PL" sz="1500" b="1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 </a:t>
            </a:r>
            <a:r>
              <a:rPr lang="pl-PL" sz="1500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 </a:t>
            </a:r>
            <a:br>
              <a:rPr lang="pl-PL" sz="1500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</a:br>
            <a:endParaRPr lang="pl-PL" sz="1500" dirty="0" smtClean="0">
              <a:solidFill>
                <a:schemeClr val="tx1">
                  <a:lumMod val="50000"/>
                </a:schemeClr>
              </a:solidFill>
              <a:latin typeface="+mj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500" b="1" spc="-1" dirty="0" err="1">
                <a:solidFill>
                  <a:schemeClr val="tx1">
                    <a:lumMod val="50000"/>
                  </a:schemeClr>
                </a:solidFill>
                <a:latin typeface="+mj-lt"/>
              </a:rPr>
              <a:t>Resonances</a:t>
            </a:r>
            <a:r>
              <a:rPr lang="pl-PL" sz="1500" spc="-1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 </a:t>
            </a:r>
            <a:r>
              <a:rPr lang="pl-PL" sz="1500" spc="-1" dirty="0" err="1">
                <a:solidFill>
                  <a:schemeClr val="tx1">
                    <a:lumMod val="50000"/>
                  </a:schemeClr>
                </a:solidFill>
                <a:latin typeface="+mj-lt"/>
              </a:rPr>
              <a:t>between</a:t>
            </a:r>
            <a:r>
              <a:rPr lang="pl-PL" sz="1500" spc="-1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 Earth </a:t>
            </a:r>
            <a:r>
              <a:rPr lang="pl-PL" sz="1500" spc="-1" dirty="0" err="1">
                <a:solidFill>
                  <a:schemeClr val="tx1">
                    <a:lumMod val="50000"/>
                  </a:schemeClr>
                </a:solidFill>
                <a:latin typeface="+mj-lt"/>
              </a:rPr>
              <a:t>rotation</a:t>
            </a:r>
            <a:r>
              <a:rPr lang="pl-PL" sz="1500" spc="-1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 and </a:t>
            </a:r>
            <a:r>
              <a:rPr lang="pl-PL" sz="1500" spc="-1" dirty="0" err="1">
                <a:solidFill>
                  <a:schemeClr val="tx1">
                    <a:lumMod val="50000"/>
                  </a:schemeClr>
                </a:solidFill>
                <a:latin typeface="+mj-lt"/>
              </a:rPr>
              <a:t>satellite</a:t>
            </a:r>
            <a:r>
              <a:rPr lang="pl-PL" sz="1500" spc="-1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 </a:t>
            </a:r>
            <a:r>
              <a:rPr lang="pl-PL" sz="1500" spc="-1" dirty="0" err="1">
                <a:solidFill>
                  <a:schemeClr val="tx1">
                    <a:lumMod val="50000"/>
                  </a:schemeClr>
                </a:solidFill>
                <a:latin typeface="+mj-lt"/>
              </a:rPr>
              <a:t>revolution</a:t>
            </a:r>
            <a:r>
              <a:rPr lang="pl-PL" sz="1500" spc="-1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1500" spc="-1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period</a:t>
            </a:r>
            <a:r>
              <a:rPr lang="pl-PL" sz="1500" spc="-1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 </a:t>
            </a:r>
            <a:r>
              <a:rPr lang="pl-PL" sz="1500" spc="-1" dirty="0" smtClean="0">
                <a:solidFill>
                  <a:srgbClr val="00CCFF"/>
                </a:solidFill>
                <a:latin typeface="+mj-lt"/>
              </a:rPr>
              <a:t>(orbital </a:t>
            </a:r>
            <a:r>
              <a:rPr lang="pl-PL" sz="1500" spc="-1" dirty="0" err="1" smtClean="0">
                <a:solidFill>
                  <a:srgbClr val="00CCFF"/>
                </a:solidFill>
                <a:latin typeface="+mj-lt"/>
              </a:rPr>
              <a:t>periods</a:t>
            </a:r>
            <a:r>
              <a:rPr lang="pl-PL" sz="1500" spc="-1" dirty="0" smtClean="0">
                <a:solidFill>
                  <a:srgbClr val="00CCFF"/>
                </a:solidFill>
                <a:latin typeface="+mj-lt"/>
              </a:rPr>
              <a:t>)</a:t>
            </a:r>
            <a:r>
              <a:rPr lang="pl-PL" sz="1500" spc="-1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/>
            </a:r>
            <a:br>
              <a:rPr lang="pl-PL" sz="1500" spc="-1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</a:br>
            <a:r>
              <a:rPr lang="pl-PL" sz="1500" spc="-1" dirty="0">
                <a:solidFill>
                  <a:schemeClr val="tx1">
                    <a:lumMod val="50000"/>
                  </a:schemeClr>
                </a:solidFill>
                <a:latin typeface="+mj-lt"/>
              </a:rPr>
              <a:t/>
            </a:r>
            <a:br>
              <a:rPr lang="pl-PL" sz="1500" spc="-1" dirty="0">
                <a:solidFill>
                  <a:schemeClr val="tx1">
                    <a:lumMod val="50000"/>
                  </a:schemeClr>
                </a:solidFill>
                <a:latin typeface="+mj-lt"/>
              </a:rPr>
            </a:br>
            <a:r>
              <a:rPr lang="pl-PL" sz="1500" spc="-1" dirty="0" err="1">
                <a:solidFill>
                  <a:schemeClr val="tx1">
                    <a:lumMod val="50000"/>
                  </a:schemeClr>
                </a:solidFill>
                <a:latin typeface="+mj-lt"/>
              </a:rPr>
              <a:t>When</a:t>
            </a:r>
            <a:r>
              <a:rPr lang="pl-PL" sz="1500" spc="-1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1500" spc="-1" dirty="0" err="1">
                <a:solidFill>
                  <a:schemeClr val="tx1">
                    <a:lumMod val="50000"/>
                  </a:schemeClr>
                </a:solidFill>
                <a:latin typeface="+mj-lt"/>
              </a:rPr>
              <a:t>f</a:t>
            </a:r>
            <a:r>
              <a:rPr lang="en-US" sz="1500" spc="-1" baseline="-25000" dirty="0" err="1">
                <a:solidFill>
                  <a:schemeClr val="tx1">
                    <a:lumMod val="50000"/>
                  </a:schemeClr>
                </a:solidFill>
                <a:latin typeface="+mj-lt"/>
              </a:rPr>
              <a:t>E</a:t>
            </a:r>
            <a:r>
              <a:rPr lang="en-US" sz="1500" spc="-1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 and </a:t>
            </a:r>
            <a:r>
              <a:rPr lang="en-US" sz="1500" spc="-1" dirty="0" err="1">
                <a:solidFill>
                  <a:schemeClr val="tx1">
                    <a:lumMod val="50000"/>
                  </a:schemeClr>
                </a:solidFill>
                <a:latin typeface="+mj-lt"/>
              </a:rPr>
              <a:t>f</a:t>
            </a:r>
            <a:r>
              <a:rPr lang="en-US" sz="1500" spc="-1" baseline="-25000" dirty="0" err="1">
                <a:solidFill>
                  <a:schemeClr val="tx1">
                    <a:lumMod val="50000"/>
                  </a:schemeClr>
                </a:solidFill>
                <a:latin typeface="+mj-lt"/>
              </a:rPr>
              <a:t>S</a:t>
            </a:r>
            <a:r>
              <a:rPr lang="en-US" sz="1500" spc="-1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 are the </a:t>
            </a:r>
            <a:r>
              <a:rPr lang="en-US" sz="1500" spc="-1" dirty="0" err="1">
                <a:solidFill>
                  <a:schemeClr val="tx1">
                    <a:lumMod val="50000"/>
                  </a:schemeClr>
                </a:solidFill>
                <a:latin typeface="+mj-lt"/>
              </a:rPr>
              <a:t>frequenc</a:t>
            </a:r>
            <a:r>
              <a:rPr lang="pl-PL" sz="1500" spc="-1" dirty="0" err="1">
                <a:solidFill>
                  <a:schemeClr val="tx1">
                    <a:lumMod val="50000"/>
                  </a:schemeClr>
                </a:solidFill>
                <a:latin typeface="+mj-lt"/>
              </a:rPr>
              <a:t>ies</a:t>
            </a:r>
            <a:r>
              <a:rPr lang="en-US" sz="1500" spc="-1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 of </a:t>
            </a:r>
            <a:r>
              <a:rPr lang="pl-PL" sz="1500" spc="-1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E</a:t>
            </a:r>
            <a:r>
              <a:rPr lang="en-US" sz="1500" spc="-1" dirty="0" err="1">
                <a:solidFill>
                  <a:schemeClr val="tx1">
                    <a:lumMod val="50000"/>
                  </a:schemeClr>
                </a:solidFill>
                <a:latin typeface="+mj-lt"/>
              </a:rPr>
              <a:t>arth</a:t>
            </a:r>
            <a:r>
              <a:rPr lang="en-US" sz="1500" spc="-1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 rotation and satellite revolution, respectively</a:t>
            </a:r>
            <a:r>
              <a:rPr lang="pl-PL" sz="1500" spc="-1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, </a:t>
            </a:r>
            <a:r>
              <a:rPr lang="pl-PL" sz="1500" spc="-1" dirty="0" err="1">
                <a:solidFill>
                  <a:schemeClr val="tx1">
                    <a:lumMod val="50000"/>
                  </a:schemeClr>
                </a:solidFill>
                <a:latin typeface="+mj-lt"/>
              </a:rPr>
              <a:t>then</a:t>
            </a:r>
            <a:r>
              <a:rPr lang="pl-PL" sz="1500" spc="-1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 we </a:t>
            </a:r>
            <a:r>
              <a:rPr lang="pl-PL" sz="1500" spc="-1" dirty="0" err="1">
                <a:solidFill>
                  <a:schemeClr val="tx1">
                    <a:lumMod val="50000"/>
                  </a:schemeClr>
                </a:solidFill>
                <a:latin typeface="+mj-lt"/>
              </a:rPr>
              <a:t>have</a:t>
            </a:r>
            <a:r>
              <a:rPr lang="pl-PL" sz="1500" spc="-1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:</a:t>
            </a:r>
          </a:p>
          <a:p>
            <a:r>
              <a:rPr lang="pl-PL" sz="1500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/>
            </a:r>
            <a:br>
              <a:rPr lang="pl-PL" sz="1500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</a:br>
            <a:endParaRPr lang="pl-PL" sz="1500" dirty="0" smtClean="0">
              <a:solidFill>
                <a:schemeClr val="tx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2978463" y="1845777"/>
            <a:ext cx="154561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600" b="1" dirty="0" smtClean="0">
                <a:solidFill>
                  <a:srgbClr val="00B050"/>
                </a:solidFill>
              </a:rPr>
              <a:t>Galileo - GPS </a:t>
            </a:r>
            <a:endParaRPr lang="pl-PL" sz="1600" dirty="0">
              <a:solidFill>
                <a:srgbClr val="00B050"/>
              </a:solidFill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2964930" y="3145512"/>
            <a:ext cx="187262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600" b="1" dirty="0" smtClean="0">
                <a:solidFill>
                  <a:srgbClr val="FF0000"/>
                </a:solidFill>
              </a:rPr>
              <a:t>GLONASS - GPS </a:t>
            </a:r>
            <a:endParaRPr lang="pl-PL" sz="1600" dirty="0">
              <a:solidFill>
                <a:srgbClr val="FF0000"/>
              </a:solidFill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2964929" y="4710626"/>
            <a:ext cx="198964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600" b="1" dirty="0" smtClean="0">
                <a:solidFill>
                  <a:srgbClr val="7030A0"/>
                </a:solidFill>
              </a:rPr>
              <a:t>Multi-GNSS - GPS </a:t>
            </a:r>
            <a:endParaRPr lang="pl-PL" sz="1600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Prostokąt 9" descr=" 10"/>
              <p:cNvSpPr/>
              <p:nvPr/>
            </p:nvSpPr>
            <p:spPr>
              <a:xfrm>
                <a:off x="551384" y="5595437"/>
                <a:ext cx="1595885" cy="6058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pl-PL" sz="150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l-PL" sz="1500" i="1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l-PL" sz="150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pl-PL" sz="1500" i="1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l-PL" sz="1500" i="1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pl-PL" sz="1500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  <m:r>
                                    <a:rPr lang="pl-PL" sz="1500" i="1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pl-PL" sz="1500" i="1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sub>
                              </m:sSub>
                              <m:r>
                                <a:rPr lang="pl-PL" sz="150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pl-PL" sz="1500" i="1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l-PL" sz="1500" i="1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pl-PL" sz="1500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  <m:r>
                                    <a:rPr lang="pl-PL" sz="1500" i="1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pl-PL" sz="1500" i="1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pl-PL" sz="1500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" name="Prostokąt 9" descr="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384" y="5595437"/>
                <a:ext cx="1595885" cy="60587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449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 txBox="1">
            <a:spLocks/>
          </p:cNvSpPr>
          <p:nvPr/>
        </p:nvSpPr>
        <p:spPr>
          <a:xfrm>
            <a:off x="280658" y="238089"/>
            <a:ext cx="11215941" cy="82794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pl-PL" sz="2400" b="0" kern="1200" dirty="0">
                <a:solidFill>
                  <a:schemeClr val="accent1"/>
                </a:solidFill>
                <a:latin typeface="+mj-lt"/>
                <a:ea typeface="+mj-ea"/>
                <a:cs typeface="Arial" pitchFamily="34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l-PL" sz="2800" b="1" dirty="0" err="1"/>
              <a:t>D</a:t>
            </a:r>
            <a:r>
              <a:rPr lang="pl-PL" sz="2800" b="1" dirty="0" err="1" smtClean="0"/>
              <a:t>aily</a:t>
            </a:r>
            <a:r>
              <a:rPr lang="pl-PL" sz="2800" b="1" dirty="0" smtClean="0"/>
              <a:t> </a:t>
            </a:r>
            <a:r>
              <a:rPr lang="pl-PL" sz="2800" b="1" dirty="0"/>
              <a:t>PPP </a:t>
            </a:r>
            <a:r>
              <a:rPr lang="pl-PL" sz="2800" b="1" dirty="0" err="1"/>
              <a:t>solutions</a:t>
            </a:r>
            <a:endParaRPr lang="en-US" sz="2800" b="1" dirty="0"/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5621" y="1302735"/>
            <a:ext cx="9360220" cy="5222609"/>
          </a:xfrm>
          <a:prstGeom prst="rect">
            <a:avLst/>
          </a:prstGeom>
        </p:spPr>
      </p:pic>
      <p:sp>
        <p:nvSpPr>
          <p:cNvPr id="13" name="pole tekstowe 12"/>
          <p:cNvSpPr txBox="1"/>
          <p:nvPr/>
        </p:nvSpPr>
        <p:spPr>
          <a:xfrm>
            <a:off x="83332" y="1232756"/>
            <a:ext cx="2592288" cy="496855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500" dirty="0" err="1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Stacked</a:t>
            </a:r>
            <a:r>
              <a:rPr lang="pl-PL" sz="1500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 </a:t>
            </a:r>
            <a:r>
              <a:rPr lang="pl-PL" sz="1500" dirty="0" err="1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periodogram</a:t>
            </a:r>
            <a:r>
              <a:rPr lang="pl-PL" sz="1500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 from </a:t>
            </a:r>
            <a:r>
              <a:rPr lang="pl-PL" sz="1500" dirty="0" err="1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all</a:t>
            </a:r>
            <a:r>
              <a:rPr lang="pl-PL" sz="1500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 13 independent </a:t>
            </a:r>
            <a:r>
              <a:rPr lang="pl-PL" sz="1500" dirty="0" err="1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stations</a:t>
            </a:r>
            <a:r>
              <a:rPr lang="pl-PL" sz="1500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/>
            </a:r>
            <a:br>
              <a:rPr lang="pl-PL" sz="1500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</a:br>
            <a:endParaRPr lang="pl-PL" sz="1500" dirty="0" smtClean="0">
              <a:solidFill>
                <a:schemeClr val="tx1">
                  <a:lumMod val="50000"/>
                </a:schemeClr>
              </a:solidFill>
              <a:latin typeface="+mj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500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Series </a:t>
            </a:r>
            <a:r>
              <a:rPr lang="pl-PL" sz="1500" dirty="0" err="1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shifted</a:t>
            </a:r>
            <a:r>
              <a:rPr lang="pl-PL" sz="1500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 </a:t>
            </a:r>
            <a:r>
              <a:rPr lang="pl-PL" sz="1500" dirty="0" err="1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along</a:t>
            </a:r>
            <a:r>
              <a:rPr lang="pl-PL" sz="1500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 y-</a:t>
            </a:r>
            <a:r>
              <a:rPr lang="pl-PL" sz="1500" dirty="0" err="1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axis</a:t>
            </a:r>
            <a:r>
              <a:rPr lang="pl-PL" sz="1500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/>
            </a:r>
            <a:br>
              <a:rPr lang="pl-PL" sz="1500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</a:br>
            <a:r>
              <a:rPr lang="pl-PL" sz="1500" dirty="0" err="1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Signals</a:t>
            </a:r>
            <a:r>
              <a:rPr lang="pl-PL" sz="1500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 </a:t>
            </a:r>
            <a:r>
              <a:rPr lang="pl-PL" sz="1500" dirty="0" err="1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above</a:t>
            </a:r>
            <a:r>
              <a:rPr lang="pl-PL" sz="1500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 „0” – </a:t>
            </a:r>
            <a:r>
              <a:rPr lang="pl-PL" sz="1500" b="1" dirty="0" err="1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Inserti</a:t>
            </a:r>
            <a:r>
              <a:rPr lang="pl-PL" sz="1500" b="1" dirty="0" err="1">
                <a:solidFill>
                  <a:schemeClr val="tx1">
                    <a:lumMod val="50000"/>
                  </a:schemeClr>
                </a:solidFill>
                <a:latin typeface="+mj-lt"/>
              </a:rPr>
              <a:t>on</a:t>
            </a:r>
            <a:r>
              <a:rPr lang="pl-PL" sz="1500" b="1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  of system-</a:t>
            </a:r>
            <a:r>
              <a:rPr lang="pl-PL" sz="1500" b="1" dirty="0" err="1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specific</a:t>
            </a:r>
            <a:r>
              <a:rPr lang="pl-PL" sz="1500" b="1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 </a:t>
            </a:r>
            <a:r>
              <a:rPr lang="pl-PL" sz="1500" b="1" dirty="0" err="1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artifacts</a:t>
            </a:r>
            <a:r>
              <a:rPr lang="pl-PL" sz="1500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  </a:t>
            </a:r>
            <a:br>
              <a:rPr lang="pl-PL" sz="1500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</a:br>
            <a:r>
              <a:rPr lang="pl-PL" sz="1500" dirty="0" err="1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Signals</a:t>
            </a:r>
            <a:r>
              <a:rPr lang="pl-PL" sz="1500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 </a:t>
            </a:r>
            <a:r>
              <a:rPr lang="pl-PL" sz="1500" dirty="0" err="1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below</a:t>
            </a:r>
            <a:r>
              <a:rPr lang="pl-PL" sz="1500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 „0” – </a:t>
            </a:r>
            <a:r>
              <a:rPr lang="pl-PL" sz="1500" b="1" dirty="0" err="1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Reduction</a:t>
            </a:r>
            <a:r>
              <a:rPr lang="pl-PL" sz="1500" b="1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 of GPS </a:t>
            </a:r>
            <a:r>
              <a:rPr lang="pl-PL" sz="1500" b="1" dirty="0" err="1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artifacts</a:t>
            </a:r>
            <a:r>
              <a:rPr lang="pl-PL" sz="1500" b="1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 </a:t>
            </a:r>
            <a:r>
              <a:rPr lang="pl-PL" sz="1500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 </a:t>
            </a:r>
            <a:br>
              <a:rPr lang="pl-PL" sz="1500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</a:br>
            <a:endParaRPr lang="pl-PL" sz="1500" dirty="0" smtClean="0">
              <a:solidFill>
                <a:schemeClr val="tx1">
                  <a:lumMod val="50000"/>
                </a:schemeClr>
              </a:solidFill>
              <a:latin typeface="+mj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500" b="1" spc="-1" dirty="0" err="1">
                <a:solidFill>
                  <a:schemeClr val="tx1">
                    <a:lumMod val="50000"/>
                  </a:schemeClr>
                </a:solidFill>
                <a:latin typeface="+mj-lt"/>
              </a:rPr>
              <a:t>Resonances</a:t>
            </a:r>
            <a:r>
              <a:rPr lang="pl-PL" sz="1500" spc="-1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 </a:t>
            </a:r>
            <a:r>
              <a:rPr lang="pl-PL" sz="1500" spc="-1" dirty="0" err="1">
                <a:solidFill>
                  <a:schemeClr val="tx1">
                    <a:lumMod val="50000"/>
                  </a:schemeClr>
                </a:solidFill>
                <a:latin typeface="+mj-lt"/>
              </a:rPr>
              <a:t>between</a:t>
            </a:r>
            <a:r>
              <a:rPr lang="pl-PL" sz="1500" spc="-1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 Earth </a:t>
            </a:r>
            <a:r>
              <a:rPr lang="pl-PL" sz="1500" spc="-1" dirty="0" err="1">
                <a:solidFill>
                  <a:schemeClr val="tx1">
                    <a:lumMod val="50000"/>
                  </a:schemeClr>
                </a:solidFill>
                <a:latin typeface="+mj-lt"/>
              </a:rPr>
              <a:t>rotation</a:t>
            </a:r>
            <a:r>
              <a:rPr lang="pl-PL" sz="1500" spc="-1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 and </a:t>
            </a:r>
            <a:r>
              <a:rPr lang="pl-PL" sz="1500" spc="-1" dirty="0" err="1">
                <a:solidFill>
                  <a:schemeClr val="tx1">
                    <a:lumMod val="50000"/>
                  </a:schemeClr>
                </a:solidFill>
                <a:latin typeface="+mj-lt"/>
              </a:rPr>
              <a:t>satellite</a:t>
            </a:r>
            <a:r>
              <a:rPr lang="pl-PL" sz="1500" spc="-1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 </a:t>
            </a:r>
            <a:r>
              <a:rPr lang="pl-PL" sz="1500" spc="-1" dirty="0" err="1">
                <a:solidFill>
                  <a:schemeClr val="tx1">
                    <a:lumMod val="50000"/>
                  </a:schemeClr>
                </a:solidFill>
                <a:latin typeface="+mj-lt"/>
              </a:rPr>
              <a:t>revolution</a:t>
            </a:r>
            <a:r>
              <a:rPr lang="pl-PL" sz="1500" spc="-1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1500" spc="-1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period</a:t>
            </a:r>
            <a:r>
              <a:rPr lang="pl-PL" sz="1500" spc="-1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 </a:t>
            </a:r>
            <a:r>
              <a:rPr lang="pl-PL" sz="1500" spc="-1" dirty="0" smtClean="0">
                <a:solidFill>
                  <a:srgbClr val="00CCFF"/>
                </a:solidFill>
                <a:latin typeface="+mj-lt"/>
              </a:rPr>
              <a:t>(orbital </a:t>
            </a:r>
            <a:r>
              <a:rPr lang="pl-PL" sz="1500" spc="-1" dirty="0" err="1" smtClean="0">
                <a:solidFill>
                  <a:srgbClr val="00CCFF"/>
                </a:solidFill>
                <a:latin typeface="+mj-lt"/>
              </a:rPr>
              <a:t>periods</a:t>
            </a:r>
            <a:r>
              <a:rPr lang="pl-PL" sz="1500" spc="-1" dirty="0" smtClean="0">
                <a:solidFill>
                  <a:srgbClr val="00CCFF"/>
                </a:solidFill>
                <a:latin typeface="+mj-lt"/>
              </a:rPr>
              <a:t>)</a:t>
            </a:r>
            <a:r>
              <a:rPr lang="pl-PL" sz="1500" spc="-1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/>
            </a:r>
            <a:br>
              <a:rPr lang="pl-PL" sz="1500" spc="-1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</a:br>
            <a:r>
              <a:rPr lang="pl-PL" sz="1500" spc="-1" dirty="0">
                <a:solidFill>
                  <a:schemeClr val="tx1">
                    <a:lumMod val="50000"/>
                  </a:schemeClr>
                </a:solidFill>
                <a:latin typeface="+mj-lt"/>
              </a:rPr>
              <a:t/>
            </a:r>
            <a:br>
              <a:rPr lang="pl-PL" sz="1500" spc="-1" dirty="0">
                <a:solidFill>
                  <a:schemeClr val="tx1">
                    <a:lumMod val="50000"/>
                  </a:schemeClr>
                </a:solidFill>
                <a:latin typeface="+mj-lt"/>
              </a:rPr>
            </a:br>
            <a:r>
              <a:rPr lang="pl-PL" sz="1500" spc="-1" dirty="0" err="1">
                <a:solidFill>
                  <a:schemeClr val="tx1">
                    <a:lumMod val="50000"/>
                  </a:schemeClr>
                </a:solidFill>
                <a:latin typeface="+mj-lt"/>
              </a:rPr>
              <a:t>When</a:t>
            </a:r>
            <a:r>
              <a:rPr lang="pl-PL" sz="1500" spc="-1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1500" spc="-1" dirty="0" err="1">
                <a:solidFill>
                  <a:schemeClr val="tx1">
                    <a:lumMod val="50000"/>
                  </a:schemeClr>
                </a:solidFill>
                <a:latin typeface="+mj-lt"/>
              </a:rPr>
              <a:t>f</a:t>
            </a:r>
            <a:r>
              <a:rPr lang="en-US" sz="1500" spc="-1" baseline="-25000" dirty="0" err="1">
                <a:solidFill>
                  <a:schemeClr val="tx1">
                    <a:lumMod val="50000"/>
                  </a:schemeClr>
                </a:solidFill>
                <a:latin typeface="+mj-lt"/>
              </a:rPr>
              <a:t>E</a:t>
            </a:r>
            <a:r>
              <a:rPr lang="en-US" sz="1500" spc="-1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 and </a:t>
            </a:r>
            <a:r>
              <a:rPr lang="en-US" sz="1500" spc="-1" dirty="0" err="1">
                <a:solidFill>
                  <a:schemeClr val="tx1">
                    <a:lumMod val="50000"/>
                  </a:schemeClr>
                </a:solidFill>
                <a:latin typeface="+mj-lt"/>
              </a:rPr>
              <a:t>f</a:t>
            </a:r>
            <a:r>
              <a:rPr lang="en-US" sz="1500" spc="-1" baseline="-25000" dirty="0" err="1">
                <a:solidFill>
                  <a:schemeClr val="tx1">
                    <a:lumMod val="50000"/>
                  </a:schemeClr>
                </a:solidFill>
                <a:latin typeface="+mj-lt"/>
              </a:rPr>
              <a:t>S</a:t>
            </a:r>
            <a:r>
              <a:rPr lang="en-US" sz="1500" spc="-1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 are the </a:t>
            </a:r>
            <a:r>
              <a:rPr lang="en-US" sz="1500" spc="-1" dirty="0" err="1">
                <a:solidFill>
                  <a:schemeClr val="tx1">
                    <a:lumMod val="50000"/>
                  </a:schemeClr>
                </a:solidFill>
                <a:latin typeface="+mj-lt"/>
              </a:rPr>
              <a:t>frequenc</a:t>
            </a:r>
            <a:r>
              <a:rPr lang="pl-PL" sz="1500" spc="-1" dirty="0" err="1">
                <a:solidFill>
                  <a:schemeClr val="tx1">
                    <a:lumMod val="50000"/>
                  </a:schemeClr>
                </a:solidFill>
                <a:latin typeface="+mj-lt"/>
              </a:rPr>
              <a:t>ies</a:t>
            </a:r>
            <a:r>
              <a:rPr lang="en-US" sz="1500" spc="-1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 of </a:t>
            </a:r>
            <a:r>
              <a:rPr lang="pl-PL" sz="1500" spc="-1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E</a:t>
            </a:r>
            <a:r>
              <a:rPr lang="en-US" sz="1500" spc="-1" dirty="0" err="1">
                <a:solidFill>
                  <a:schemeClr val="tx1">
                    <a:lumMod val="50000"/>
                  </a:schemeClr>
                </a:solidFill>
                <a:latin typeface="+mj-lt"/>
              </a:rPr>
              <a:t>arth</a:t>
            </a:r>
            <a:r>
              <a:rPr lang="en-US" sz="1500" spc="-1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 rotation and satellite revolution, respectively</a:t>
            </a:r>
            <a:r>
              <a:rPr lang="pl-PL" sz="1500" spc="-1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, </a:t>
            </a:r>
            <a:r>
              <a:rPr lang="pl-PL" sz="1500" spc="-1" dirty="0" err="1">
                <a:solidFill>
                  <a:schemeClr val="tx1">
                    <a:lumMod val="50000"/>
                  </a:schemeClr>
                </a:solidFill>
                <a:latin typeface="+mj-lt"/>
              </a:rPr>
              <a:t>then</a:t>
            </a:r>
            <a:r>
              <a:rPr lang="pl-PL" sz="1500" spc="-1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 we </a:t>
            </a:r>
            <a:r>
              <a:rPr lang="pl-PL" sz="1500" spc="-1" dirty="0" err="1">
                <a:solidFill>
                  <a:schemeClr val="tx1">
                    <a:lumMod val="50000"/>
                  </a:schemeClr>
                </a:solidFill>
                <a:latin typeface="+mj-lt"/>
              </a:rPr>
              <a:t>have</a:t>
            </a:r>
            <a:r>
              <a:rPr lang="pl-PL" sz="1500" spc="-1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:</a:t>
            </a:r>
          </a:p>
          <a:p>
            <a:r>
              <a:rPr lang="pl-PL" sz="1500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/>
            </a:r>
            <a:br>
              <a:rPr lang="pl-PL" sz="1500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</a:br>
            <a:endParaRPr lang="pl-PL" sz="1500" dirty="0" smtClean="0">
              <a:solidFill>
                <a:schemeClr val="tx1">
                  <a:lumMod val="50000"/>
                </a:schemeClr>
              </a:solidFill>
              <a:latin typeface="+mj-lt"/>
            </a:endParaRPr>
          </a:p>
          <a:p>
            <a:endParaRPr lang="pl-PL" sz="1500" dirty="0">
              <a:solidFill>
                <a:schemeClr val="tx1">
                  <a:lumMod val="50000"/>
                </a:schemeClr>
              </a:solidFill>
              <a:latin typeface="+mj-lt"/>
            </a:endParaRPr>
          </a:p>
          <a:p>
            <a:endParaRPr lang="pl-PL" sz="1500" dirty="0" smtClean="0">
              <a:solidFill>
                <a:schemeClr val="tx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8" name="Prostokąt 17"/>
          <p:cNvSpPr/>
          <p:nvPr/>
        </p:nvSpPr>
        <p:spPr>
          <a:xfrm>
            <a:off x="2963652" y="1556246"/>
            <a:ext cx="1297150" cy="27699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pl-PL" sz="1200" b="1" dirty="0" err="1" smtClean="0">
                <a:solidFill>
                  <a:schemeClr val="tx1">
                    <a:lumMod val="50000"/>
                  </a:schemeClr>
                </a:solidFill>
              </a:rPr>
              <a:t>Labels</a:t>
            </a:r>
            <a:r>
              <a:rPr lang="pl-PL" sz="1200" b="1" dirty="0" smtClean="0">
                <a:solidFill>
                  <a:schemeClr val="tx1">
                    <a:lumMod val="50000"/>
                  </a:schemeClr>
                </a:solidFill>
              </a:rPr>
              <a:t> in </a:t>
            </a:r>
            <a:r>
              <a:rPr lang="pl-PL" sz="1200" b="1" dirty="0" err="1" smtClean="0">
                <a:solidFill>
                  <a:schemeClr val="tx1">
                    <a:lumMod val="50000"/>
                  </a:schemeClr>
                </a:solidFill>
              </a:rPr>
              <a:t>days</a:t>
            </a:r>
            <a:r>
              <a:rPr lang="pl-PL" sz="1200" b="1" dirty="0" smtClean="0">
                <a:solidFill>
                  <a:schemeClr val="tx1">
                    <a:lumMod val="50000"/>
                  </a:schemeClr>
                </a:solidFill>
              </a:rPr>
              <a:t>!</a:t>
            </a:r>
            <a:endParaRPr lang="pl-PL" b="1" dirty="0"/>
          </a:p>
        </p:txBody>
      </p:sp>
      <p:sp>
        <p:nvSpPr>
          <p:cNvPr id="28" name="Prostokąt 27"/>
          <p:cNvSpPr/>
          <p:nvPr/>
        </p:nvSpPr>
        <p:spPr>
          <a:xfrm>
            <a:off x="2978463" y="1845777"/>
            <a:ext cx="154561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600" b="1" dirty="0" smtClean="0">
                <a:solidFill>
                  <a:srgbClr val="00B050"/>
                </a:solidFill>
              </a:rPr>
              <a:t>Galileo - GPS </a:t>
            </a:r>
            <a:endParaRPr lang="pl-PL" sz="1600" dirty="0">
              <a:solidFill>
                <a:srgbClr val="00B050"/>
              </a:solidFill>
            </a:endParaRPr>
          </a:p>
        </p:txBody>
      </p:sp>
      <p:sp>
        <p:nvSpPr>
          <p:cNvPr id="29" name="Prostokąt 28"/>
          <p:cNvSpPr/>
          <p:nvPr/>
        </p:nvSpPr>
        <p:spPr>
          <a:xfrm>
            <a:off x="2964930" y="3145512"/>
            <a:ext cx="187262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600" b="1" dirty="0" smtClean="0">
                <a:solidFill>
                  <a:srgbClr val="FF0000"/>
                </a:solidFill>
              </a:rPr>
              <a:t>GLONASS - GPS </a:t>
            </a:r>
            <a:endParaRPr lang="pl-PL" sz="1600" dirty="0">
              <a:solidFill>
                <a:srgbClr val="FF0000"/>
              </a:solidFill>
            </a:endParaRPr>
          </a:p>
        </p:txBody>
      </p:sp>
      <p:sp>
        <p:nvSpPr>
          <p:cNvPr id="30" name="Prostokąt 29"/>
          <p:cNvSpPr/>
          <p:nvPr/>
        </p:nvSpPr>
        <p:spPr>
          <a:xfrm>
            <a:off x="2964929" y="4710626"/>
            <a:ext cx="198964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600" b="1" dirty="0" smtClean="0">
                <a:solidFill>
                  <a:srgbClr val="7030A0"/>
                </a:solidFill>
              </a:rPr>
              <a:t>Multi-GNSS - GPS </a:t>
            </a:r>
            <a:endParaRPr lang="pl-PL" sz="1600" dirty="0">
              <a:solidFill>
                <a:srgbClr val="7030A0"/>
              </a:solidFill>
            </a:endParaRPr>
          </a:p>
        </p:txBody>
      </p:sp>
      <p:sp>
        <p:nvSpPr>
          <p:cNvPr id="33" name="Prostokąt 32"/>
          <p:cNvSpPr/>
          <p:nvPr/>
        </p:nvSpPr>
        <p:spPr>
          <a:xfrm>
            <a:off x="4799856" y="863424"/>
            <a:ext cx="7254999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pl-PL" b="1" dirty="0" err="1" smtClean="0">
                <a:solidFill>
                  <a:srgbClr val="000000"/>
                </a:solidFill>
              </a:rPr>
              <a:t>Stacked</a:t>
            </a:r>
            <a:r>
              <a:rPr lang="pl-PL" b="1" dirty="0" smtClean="0">
                <a:solidFill>
                  <a:srgbClr val="000000"/>
                </a:solidFill>
              </a:rPr>
              <a:t> </a:t>
            </a:r>
            <a:r>
              <a:rPr lang="pl-PL" b="1" dirty="0" err="1" smtClean="0">
                <a:solidFill>
                  <a:srgbClr val="000000"/>
                </a:solidFill>
              </a:rPr>
              <a:t>periodogram</a:t>
            </a:r>
            <a:r>
              <a:rPr lang="pl-PL" b="1" dirty="0" smtClean="0">
                <a:solidFill>
                  <a:srgbClr val="000000"/>
                </a:solidFill>
              </a:rPr>
              <a:t> of FFT </a:t>
            </a:r>
            <a:r>
              <a:rPr lang="pl-PL" b="1" dirty="0" err="1" smtClean="0">
                <a:solidFill>
                  <a:srgbClr val="000000"/>
                </a:solidFill>
              </a:rPr>
              <a:t>differences</a:t>
            </a:r>
            <a:r>
              <a:rPr lang="pl-PL" b="1" dirty="0" smtClean="0">
                <a:solidFill>
                  <a:srgbClr val="000000"/>
                </a:solidFill>
              </a:rPr>
              <a:t> w.r.t. GPS-</a:t>
            </a:r>
            <a:r>
              <a:rPr lang="pl-PL" b="1" dirty="0" err="1" smtClean="0">
                <a:solidFill>
                  <a:srgbClr val="000000"/>
                </a:solidFill>
              </a:rPr>
              <a:t>only</a:t>
            </a:r>
            <a:r>
              <a:rPr lang="pl-PL" b="1" dirty="0" smtClean="0">
                <a:solidFill>
                  <a:srgbClr val="000000"/>
                </a:solidFill>
              </a:rPr>
              <a:t> </a:t>
            </a:r>
            <a:r>
              <a:rPr lang="pl-PL" b="1" dirty="0" err="1" smtClean="0">
                <a:solidFill>
                  <a:srgbClr val="000000"/>
                </a:solidFill>
              </a:rPr>
              <a:t>solution</a:t>
            </a:r>
            <a:endParaRPr lang="pl-PL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Prostokąt 33" descr=" 10"/>
              <p:cNvSpPr/>
              <p:nvPr/>
            </p:nvSpPr>
            <p:spPr>
              <a:xfrm>
                <a:off x="551384" y="5595437"/>
                <a:ext cx="1595885" cy="6058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pl-PL" sz="150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l-PL" sz="1500" i="1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l-PL" sz="150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pl-PL" sz="1500" i="1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l-PL" sz="1500" i="1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pl-PL" sz="1500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  <m:r>
                                    <a:rPr lang="pl-PL" sz="1500" i="1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pl-PL" sz="1500" i="1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sub>
                              </m:sSub>
                              <m:r>
                                <a:rPr lang="pl-PL" sz="150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pl-PL" sz="1500" i="1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l-PL" sz="1500" i="1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pl-PL" sz="1500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  <m:r>
                                    <a:rPr lang="pl-PL" sz="1500" i="1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pl-PL" sz="1500" i="1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pl-PL" sz="1500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4" name="Prostokąt 33" descr="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384" y="5595437"/>
                <a:ext cx="1595885" cy="60587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8906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 txBox="1">
            <a:spLocks/>
          </p:cNvSpPr>
          <p:nvPr/>
        </p:nvSpPr>
        <p:spPr>
          <a:xfrm>
            <a:off x="280658" y="238089"/>
            <a:ext cx="11215941" cy="82794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pl-PL" sz="2400" b="0" kern="1200" dirty="0">
                <a:solidFill>
                  <a:schemeClr val="accent1"/>
                </a:solidFill>
                <a:latin typeface="+mj-lt"/>
                <a:ea typeface="+mj-ea"/>
                <a:cs typeface="Arial" pitchFamily="34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l-PL" sz="2800" b="1" dirty="0" err="1" smtClean="0"/>
              <a:t>Sub-daily</a:t>
            </a:r>
            <a:r>
              <a:rPr lang="pl-PL" sz="2800" b="1" dirty="0" smtClean="0"/>
              <a:t> </a:t>
            </a:r>
            <a:r>
              <a:rPr lang="pl-PL" sz="2800" b="1" dirty="0"/>
              <a:t>PPP </a:t>
            </a:r>
            <a:r>
              <a:rPr lang="pl-PL" sz="2800" b="1" dirty="0" err="1"/>
              <a:t>solutions</a:t>
            </a:r>
            <a:endParaRPr lang="en-US" sz="2800" b="1" dirty="0"/>
          </a:p>
        </p:txBody>
      </p:sp>
      <p:pic>
        <p:nvPicPr>
          <p:cNvPr id="35" name="Obraz 3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5620" y="1302428"/>
            <a:ext cx="9360222" cy="5222609"/>
          </a:xfrm>
          <a:prstGeom prst="rect">
            <a:avLst/>
          </a:prstGeom>
        </p:spPr>
      </p:pic>
      <p:sp>
        <p:nvSpPr>
          <p:cNvPr id="36" name="pole tekstowe 35"/>
          <p:cNvSpPr txBox="1"/>
          <p:nvPr/>
        </p:nvSpPr>
        <p:spPr>
          <a:xfrm>
            <a:off x="83332" y="1232756"/>
            <a:ext cx="2592288" cy="496855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500" dirty="0" err="1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Stacked</a:t>
            </a:r>
            <a:r>
              <a:rPr lang="pl-PL" sz="1500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 </a:t>
            </a:r>
            <a:r>
              <a:rPr lang="pl-PL" sz="1500" dirty="0" err="1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periodogram</a:t>
            </a:r>
            <a:r>
              <a:rPr lang="pl-PL" sz="1500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 from </a:t>
            </a:r>
            <a:r>
              <a:rPr lang="pl-PL" sz="1500" dirty="0" err="1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all</a:t>
            </a:r>
            <a:r>
              <a:rPr lang="pl-PL" sz="1500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 13 independent </a:t>
            </a:r>
            <a:r>
              <a:rPr lang="pl-PL" sz="1500" dirty="0" err="1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stations</a:t>
            </a:r>
            <a:r>
              <a:rPr lang="pl-PL" sz="1500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/>
            </a:r>
            <a:br>
              <a:rPr lang="pl-PL" sz="1500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</a:br>
            <a:endParaRPr lang="pl-PL" sz="1500" dirty="0" smtClean="0">
              <a:solidFill>
                <a:schemeClr val="tx1">
                  <a:lumMod val="50000"/>
                </a:schemeClr>
              </a:solidFill>
              <a:latin typeface="+mj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500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Series </a:t>
            </a:r>
            <a:r>
              <a:rPr lang="pl-PL" sz="1500" dirty="0" err="1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shifted</a:t>
            </a:r>
            <a:r>
              <a:rPr lang="pl-PL" sz="1500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 </a:t>
            </a:r>
            <a:r>
              <a:rPr lang="pl-PL" sz="1500" dirty="0" err="1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along</a:t>
            </a:r>
            <a:r>
              <a:rPr lang="pl-PL" sz="1500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 y-</a:t>
            </a:r>
            <a:r>
              <a:rPr lang="pl-PL" sz="1500" dirty="0" err="1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axis</a:t>
            </a:r>
            <a:r>
              <a:rPr lang="pl-PL" sz="1500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/>
            </a:r>
            <a:br>
              <a:rPr lang="pl-PL" sz="1500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</a:br>
            <a:r>
              <a:rPr lang="pl-PL" sz="1500" dirty="0" err="1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Signals</a:t>
            </a:r>
            <a:r>
              <a:rPr lang="pl-PL" sz="1500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 </a:t>
            </a:r>
            <a:r>
              <a:rPr lang="pl-PL" sz="1500" dirty="0" err="1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above</a:t>
            </a:r>
            <a:r>
              <a:rPr lang="pl-PL" sz="1500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 „0” – </a:t>
            </a:r>
            <a:r>
              <a:rPr lang="pl-PL" sz="1500" b="1" dirty="0" err="1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Inserti</a:t>
            </a:r>
            <a:r>
              <a:rPr lang="pl-PL" sz="1500" b="1" dirty="0" err="1">
                <a:solidFill>
                  <a:schemeClr val="tx1">
                    <a:lumMod val="50000"/>
                  </a:schemeClr>
                </a:solidFill>
                <a:latin typeface="+mj-lt"/>
              </a:rPr>
              <a:t>on</a:t>
            </a:r>
            <a:r>
              <a:rPr lang="pl-PL" sz="1500" b="1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  of system-</a:t>
            </a:r>
            <a:r>
              <a:rPr lang="pl-PL" sz="1500" b="1" dirty="0" err="1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specific</a:t>
            </a:r>
            <a:r>
              <a:rPr lang="pl-PL" sz="1500" b="1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 </a:t>
            </a:r>
            <a:r>
              <a:rPr lang="pl-PL" sz="1500" b="1" dirty="0" err="1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artifacts</a:t>
            </a:r>
            <a:r>
              <a:rPr lang="pl-PL" sz="1500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  </a:t>
            </a:r>
            <a:br>
              <a:rPr lang="pl-PL" sz="1500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</a:br>
            <a:r>
              <a:rPr lang="pl-PL" sz="1500" dirty="0" err="1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Signals</a:t>
            </a:r>
            <a:r>
              <a:rPr lang="pl-PL" sz="1500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 </a:t>
            </a:r>
            <a:r>
              <a:rPr lang="pl-PL" sz="1500" dirty="0" err="1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below</a:t>
            </a:r>
            <a:r>
              <a:rPr lang="pl-PL" sz="1500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 „0” – </a:t>
            </a:r>
            <a:r>
              <a:rPr lang="pl-PL" sz="1500" b="1" dirty="0" err="1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Reduction</a:t>
            </a:r>
            <a:r>
              <a:rPr lang="pl-PL" sz="1500" b="1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 of GPS </a:t>
            </a:r>
            <a:r>
              <a:rPr lang="pl-PL" sz="1500" b="1" dirty="0" err="1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artifacts</a:t>
            </a:r>
            <a:r>
              <a:rPr lang="pl-PL" sz="1500" b="1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 </a:t>
            </a:r>
            <a:r>
              <a:rPr lang="pl-PL" sz="1500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 </a:t>
            </a:r>
            <a:br>
              <a:rPr lang="pl-PL" sz="1500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</a:br>
            <a:r>
              <a:rPr lang="pl-PL" sz="1500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/>
            </a:r>
            <a:br>
              <a:rPr lang="pl-PL" sz="1500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</a:br>
            <a:endParaRPr lang="pl-PL" sz="1500" dirty="0" smtClean="0">
              <a:solidFill>
                <a:schemeClr val="tx1">
                  <a:lumMod val="50000"/>
                </a:schemeClr>
              </a:solidFill>
              <a:latin typeface="+mj-lt"/>
            </a:endParaRPr>
          </a:p>
          <a:p>
            <a:endParaRPr lang="pl-PL" sz="1500" dirty="0">
              <a:solidFill>
                <a:schemeClr val="tx1">
                  <a:lumMod val="50000"/>
                </a:schemeClr>
              </a:solidFill>
              <a:latin typeface="+mj-lt"/>
            </a:endParaRPr>
          </a:p>
          <a:p>
            <a:endParaRPr lang="pl-PL" sz="1500" dirty="0" smtClean="0">
              <a:solidFill>
                <a:schemeClr val="tx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37" name="Prostokąt 36"/>
          <p:cNvSpPr/>
          <p:nvPr/>
        </p:nvSpPr>
        <p:spPr>
          <a:xfrm>
            <a:off x="3039767" y="1881781"/>
            <a:ext cx="154561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600" b="1" dirty="0" smtClean="0">
                <a:solidFill>
                  <a:srgbClr val="00B050"/>
                </a:solidFill>
              </a:rPr>
              <a:t>Galileo - GPS </a:t>
            </a:r>
            <a:endParaRPr lang="pl-PL" sz="1600" dirty="0">
              <a:solidFill>
                <a:srgbClr val="00B050"/>
              </a:solidFill>
            </a:endParaRPr>
          </a:p>
        </p:txBody>
      </p:sp>
      <p:sp>
        <p:nvSpPr>
          <p:cNvPr id="38" name="Prostokąt 37"/>
          <p:cNvSpPr/>
          <p:nvPr/>
        </p:nvSpPr>
        <p:spPr>
          <a:xfrm>
            <a:off x="3026234" y="3181516"/>
            <a:ext cx="187262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600" b="1" dirty="0" smtClean="0">
                <a:solidFill>
                  <a:srgbClr val="FF0000"/>
                </a:solidFill>
              </a:rPr>
              <a:t>GLONASS - GPS </a:t>
            </a:r>
            <a:endParaRPr lang="pl-PL" sz="1600" dirty="0">
              <a:solidFill>
                <a:srgbClr val="FF0000"/>
              </a:solidFill>
            </a:endParaRPr>
          </a:p>
        </p:txBody>
      </p:sp>
      <p:sp>
        <p:nvSpPr>
          <p:cNvPr id="39" name="Prostokąt 38"/>
          <p:cNvSpPr/>
          <p:nvPr/>
        </p:nvSpPr>
        <p:spPr>
          <a:xfrm>
            <a:off x="3026233" y="4746630"/>
            <a:ext cx="198964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600" b="1" dirty="0" smtClean="0">
                <a:solidFill>
                  <a:srgbClr val="7030A0"/>
                </a:solidFill>
              </a:rPr>
              <a:t>Multi-GNSS - GPS </a:t>
            </a:r>
            <a:endParaRPr lang="pl-PL" sz="1600" dirty="0">
              <a:solidFill>
                <a:srgbClr val="7030A0"/>
              </a:solidFill>
            </a:endParaRPr>
          </a:p>
        </p:txBody>
      </p:sp>
      <p:sp>
        <p:nvSpPr>
          <p:cNvPr id="40" name="Prostokąt 39"/>
          <p:cNvSpPr/>
          <p:nvPr/>
        </p:nvSpPr>
        <p:spPr>
          <a:xfrm>
            <a:off x="4799856" y="863424"/>
            <a:ext cx="7254999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pl-PL" b="1" dirty="0" err="1" smtClean="0">
                <a:solidFill>
                  <a:srgbClr val="000000"/>
                </a:solidFill>
              </a:rPr>
              <a:t>Stacked</a:t>
            </a:r>
            <a:r>
              <a:rPr lang="pl-PL" b="1" dirty="0" smtClean="0">
                <a:solidFill>
                  <a:srgbClr val="000000"/>
                </a:solidFill>
              </a:rPr>
              <a:t> </a:t>
            </a:r>
            <a:r>
              <a:rPr lang="pl-PL" b="1" dirty="0" err="1" smtClean="0">
                <a:solidFill>
                  <a:srgbClr val="000000"/>
                </a:solidFill>
              </a:rPr>
              <a:t>periodogram</a:t>
            </a:r>
            <a:r>
              <a:rPr lang="pl-PL" b="1" dirty="0" smtClean="0">
                <a:solidFill>
                  <a:srgbClr val="000000"/>
                </a:solidFill>
              </a:rPr>
              <a:t> of FFT </a:t>
            </a:r>
            <a:r>
              <a:rPr lang="pl-PL" b="1" dirty="0" err="1" smtClean="0">
                <a:solidFill>
                  <a:srgbClr val="000000"/>
                </a:solidFill>
              </a:rPr>
              <a:t>differences</a:t>
            </a:r>
            <a:r>
              <a:rPr lang="pl-PL" b="1" dirty="0" smtClean="0">
                <a:solidFill>
                  <a:srgbClr val="000000"/>
                </a:solidFill>
              </a:rPr>
              <a:t> w.r.t. GPS-</a:t>
            </a:r>
            <a:r>
              <a:rPr lang="pl-PL" b="1" dirty="0" err="1" smtClean="0">
                <a:solidFill>
                  <a:srgbClr val="000000"/>
                </a:solidFill>
              </a:rPr>
              <a:t>only</a:t>
            </a:r>
            <a:r>
              <a:rPr lang="pl-PL" b="1" dirty="0" smtClean="0">
                <a:solidFill>
                  <a:srgbClr val="000000"/>
                </a:solidFill>
              </a:rPr>
              <a:t> </a:t>
            </a:r>
            <a:r>
              <a:rPr lang="pl-PL" b="1" dirty="0" err="1" smtClean="0">
                <a:solidFill>
                  <a:srgbClr val="000000"/>
                </a:solidFill>
              </a:rPr>
              <a:t>solution</a:t>
            </a:r>
            <a:endParaRPr lang="pl-PL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031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 txBox="1">
            <a:spLocks/>
          </p:cNvSpPr>
          <p:nvPr/>
        </p:nvSpPr>
        <p:spPr>
          <a:xfrm>
            <a:off x="280658" y="238089"/>
            <a:ext cx="11215941" cy="82794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pl-PL" sz="2400" b="0" kern="1200" dirty="0">
                <a:solidFill>
                  <a:schemeClr val="accent1"/>
                </a:solidFill>
                <a:latin typeface="+mj-lt"/>
                <a:ea typeface="+mj-ea"/>
                <a:cs typeface="Arial" pitchFamily="34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l-PL" sz="2800" b="1" dirty="0" err="1" smtClean="0"/>
              <a:t>Sub-daily</a:t>
            </a:r>
            <a:r>
              <a:rPr lang="pl-PL" sz="2800" b="1" dirty="0" smtClean="0"/>
              <a:t> </a:t>
            </a:r>
            <a:r>
              <a:rPr lang="pl-PL" sz="2800" b="1" dirty="0"/>
              <a:t>PPP </a:t>
            </a:r>
            <a:r>
              <a:rPr lang="pl-PL" sz="2800" b="1" dirty="0" err="1"/>
              <a:t>solutions</a:t>
            </a:r>
            <a:endParaRPr lang="en-US" sz="2800" b="1" dirty="0"/>
          </a:p>
        </p:txBody>
      </p:sp>
      <p:sp>
        <p:nvSpPr>
          <p:cNvPr id="40" name="Prostokąt 39"/>
          <p:cNvSpPr/>
          <p:nvPr/>
        </p:nvSpPr>
        <p:spPr>
          <a:xfrm>
            <a:off x="4799856" y="863424"/>
            <a:ext cx="7254999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pl-PL" b="1" dirty="0" err="1" smtClean="0">
                <a:solidFill>
                  <a:srgbClr val="000000"/>
                </a:solidFill>
              </a:rPr>
              <a:t>Stacked</a:t>
            </a:r>
            <a:r>
              <a:rPr lang="pl-PL" b="1" dirty="0" smtClean="0">
                <a:solidFill>
                  <a:srgbClr val="000000"/>
                </a:solidFill>
              </a:rPr>
              <a:t> </a:t>
            </a:r>
            <a:r>
              <a:rPr lang="pl-PL" b="1" dirty="0" err="1" smtClean="0">
                <a:solidFill>
                  <a:srgbClr val="000000"/>
                </a:solidFill>
              </a:rPr>
              <a:t>periodogram</a:t>
            </a:r>
            <a:r>
              <a:rPr lang="pl-PL" b="1" dirty="0" smtClean="0">
                <a:solidFill>
                  <a:srgbClr val="000000"/>
                </a:solidFill>
              </a:rPr>
              <a:t> of FFT </a:t>
            </a:r>
            <a:r>
              <a:rPr lang="pl-PL" b="1" dirty="0" err="1" smtClean="0">
                <a:solidFill>
                  <a:srgbClr val="000000"/>
                </a:solidFill>
              </a:rPr>
              <a:t>differences</a:t>
            </a:r>
            <a:r>
              <a:rPr lang="pl-PL" b="1" dirty="0" smtClean="0">
                <a:solidFill>
                  <a:srgbClr val="000000"/>
                </a:solidFill>
              </a:rPr>
              <a:t> w.r.t. GPS-</a:t>
            </a:r>
            <a:r>
              <a:rPr lang="pl-PL" b="1" dirty="0" err="1" smtClean="0">
                <a:solidFill>
                  <a:srgbClr val="000000"/>
                </a:solidFill>
              </a:rPr>
              <a:t>only</a:t>
            </a:r>
            <a:r>
              <a:rPr lang="pl-PL" b="1" dirty="0" smtClean="0">
                <a:solidFill>
                  <a:srgbClr val="000000"/>
                </a:solidFill>
              </a:rPr>
              <a:t> </a:t>
            </a:r>
            <a:r>
              <a:rPr lang="pl-PL" b="1" dirty="0" err="1" smtClean="0">
                <a:solidFill>
                  <a:srgbClr val="000000"/>
                </a:solidFill>
              </a:rPr>
              <a:t>solution</a:t>
            </a:r>
            <a:endParaRPr lang="pl-PL" dirty="0">
              <a:solidFill>
                <a:srgbClr val="000000"/>
              </a:solidFill>
            </a:endParaRPr>
          </a:p>
        </p:txBody>
      </p:sp>
      <p:pic>
        <p:nvPicPr>
          <p:cNvPr id="16" name="Obraz 1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5620" y="1302428"/>
            <a:ext cx="9360222" cy="5222610"/>
          </a:xfrm>
          <a:prstGeom prst="rect">
            <a:avLst/>
          </a:prstGeom>
        </p:spPr>
      </p:pic>
      <p:sp>
        <p:nvSpPr>
          <p:cNvPr id="19" name="Prostokąt 18"/>
          <p:cNvSpPr/>
          <p:nvPr/>
        </p:nvSpPr>
        <p:spPr>
          <a:xfrm>
            <a:off x="3071664" y="1556246"/>
            <a:ext cx="1375698" cy="27699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pl-PL" sz="1200" b="1" dirty="0" err="1" smtClean="0">
                <a:solidFill>
                  <a:schemeClr val="tx1">
                    <a:lumMod val="50000"/>
                  </a:schemeClr>
                </a:solidFill>
              </a:rPr>
              <a:t>Labels</a:t>
            </a:r>
            <a:r>
              <a:rPr lang="pl-PL" sz="1200" b="1" dirty="0" smtClean="0">
                <a:solidFill>
                  <a:schemeClr val="tx1">
                    <a:lumMod val="50000"/>
                  </a:schemeClr>
                </a:solidFill>
              </a:rPr>
              <a:t> in </a:t>
            </a:r>
            <a:r>
              <a:rPr lang="pl-PL" sz="1200" b="1" dirty="0" err="1" smtClean="0">
                <a:solidFill>
                  <a:schemeClr val="tx1">
                    <a:lumMod val="50000"/>
                  </a:schemeClr>
                </a:solidFill>
              </a:rPr>
              <a:t>hours</a:t>
            </a:r>
            <a:r>
              <a:rPr lang="pl-PL" sz="1200" b="1" dirty="0" smtClean="0">
                <a:solidFill>
                  <a:schemeClr val="tx1">
                    <a:lumMod val="50000"/>
                  </a:schemeClr>
                </a:solidFill>
              </a:rPr>
              <a:t>!</a:t>
            </a:r>
            <a:endParaRPr lang="pl-PL" b="1" dirty="0"/>
          </a:p>
        </p:txBody>
      </p:sp>
      <p:sp>
        <p:nvSpPr>
          <p:cNvPr id="20" name="Prostokąt 19"/>
          <p:cNvSpPr/>
          <p:nvPr/>
        </p:nvSpPr>
        <p:spPr>
          <a:xfrm>
            <a:off x="3039767" y="1881781"/>
            <a:ext cx="154561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600" b="1" dirty="0" smtClean="0">
                <a:solidFill>
                  <a:srgbClr val="00B050"/>
                </a:solidFill>
              </a:rPr>
              <a:t>Galileo - GPS </a:t>
            </a:r>
            <a:endParaRPr lang="pl-PL" sz="1600" dirty="0">
              <a:solidFill>
                <a:srgbClr val="00B050"/>
              </a:solidFill>
            </a:endParaRPr>
          </a:p>
        </p:txBody>
      </p:sp>
      <p:sp>
        <p:nvSpPr>
          <p:cNvPr id="21" name="Prostokąt 20"/>
          <p:cNvSpPr/>
          <p:nvPr/>
        </p:nvSpPr>
        <p:spPr>
          <a:xfrm>
            <a:off x="3026234" y="3181516"/>
            <a:ext cx="187262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600" b="1" dirty="0" smtClean="0">
                <a:solidFill>
                  <a:srgbClr val="FF0000"/>
                </a:solidFill>
              </a:rPr>
              <a:t>GLONASS - GPS </a:t>
            </a:r>
            <a:endParaRPr lang="pl-PL" sz="1600" dirty="0">
              <a:solidFill>
                <a:srgbClr val="FF0000"/>
              </a:solidFill>
            </a:endParaRPr>
          </a:p>
        </p:txBody>
      </p:sp>
      <p:sp>
        <p:nvSpPr>
          <p:cNvPr id="22" name="Prostokąt 21"/>
          <p:cNvSpPr/>
          <p:nvPr/>
        </p:nvSpPr>
        <p:spPr>
          <a:xfrm>
            <a:off x="3026233" y="4746630"/>
            <a:ext cx="198964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600" b="1" dirty="0" smtClean="0">
                <a:solidFill>
                  <a:srgbClr val="7030A0"/>
                </a:solidFill>
              </a:rPr>
              <a:t>Multi-GNSS - GPS </a:t>
            </a:r>
            <a:endParaRPr lang="pl-PL" sz="1600" dirty="0">
              <a:solidFill>
                <a:srgbClr val="7030A0"/>
              </a:solidFill>
            </a:endParaRPr>
          </a:p>
        </p:txBody>
      </p:sp>
      <p:sp>
        <p:nvSpPr>
          <p:cNvPr id="23" name="pole tekstowe 22"/>
          <p:cNvSpPr txBox="1"/>
          <p:nvPr/>
        </p:nvSpPr>
        <p:spPr>
          <a:xfrm>
            <a:off x="83332" y="1232756"/>
            <a:ext cx="2592288" cy="496855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500" dirty="0" err="1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Stacked</a:t>
            </a:r>
            <a:r>
              <a:rPr lang="pl-PL" sz="1500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 </a:t>
            </a:r>
            <a:r>
              <a:rPr lang="pl-PL" sz="1500" dirty="0" err="1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periodogram</a:t>
            </a:r>
            <a:r>
              <a:rPr lang="pl-PL" sz="1500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 from </a:t>
            </a:r>
            <a:r>
              <a:rPr lang="pl-PL" sz="1500" dirty="0" err="1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all</a:t>
            </a:r>
            <a:r>
              <a:rPr lang="pl-PL" sz="1500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 13 independent </a:t>
            </a:r>
            <a:r>
              <a:rPr lang="pl-PL" sz="1500" dirty="0" err="1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stations</a:t>
            </a:r>
            <a:r>
              <a:rPr lang="pl-PL" sz="1500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/>
            </a:r>
            <a:br>
              <a:rPr lang="pl-PL" sz="1500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</a:br>
            <a:endParaRPr lang="pl-PL" sz="1500" dirty="0" smtClean="0">
              <a:solidFill>
                <a:schemeClr val="tx1">
                  <a:lumMod val="50000"/>
                </a:schemeClr>
              </a:solidFill>
              <a:latin typeface="+mj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500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Series </a:t>
            </a:r>
            <a:r>
              <a:rPr lang="pl-PL" sz="1500" dirty="0" err="1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shifted</a:t>
            </a:r>
            <a:r>
              <a:rPr lang="pl-PL" sz="1500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 </a:t>
            </a:r>
            <a:r>
              <a:rPr lang="pl-PL" sz="1500" dirty="0" err="1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along</a:t>
            </a:r>
            <a:r>
              <a:rPr lang="pl-PL" sz="1500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 y-</a:t>
            </a:r>
            <a:r>
              <a:rPr lang="pl-PL" sz="1500" dirty="0" err="1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axis</a:t>
            </a:r>
            <a:r>
              <a:rPr lang="pl-PL" sz="1500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/>
            </a:r>
            <a:br>
              <a:rPr lang="pl-PL" sz="1500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</a:br>
            <a:r>
              <a:rPr lang="pl-PL" sz="1500" dirty="0" err="1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Signals</a:t>
            </a:r>
            <a:r>
              <a:rPr lang="pl-PL" sz="1500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 </a:t>
            </a:r>
            <a:r>
              <a:rPr lang="pl-PL" sz="1500" dirty="0" err="1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above</a:t>
            </a:r>
            <a:r>
              <a:rPr lang="pl-PL" sz="1500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 „0” – </a:t>
            </a:r>
            <a:r>
              <a:rPr lang="pl-PL" sz="1500" b="1" dirty="0" err="1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Inserti</a:t>
            </a:r>
            <a:r>
              <a:rPr lang="pl-PL" sz="1500" b="1" dirty="0" err="1">
                <a:solidFill>
                  <a:schemeClr val="tx1">
                    <a:lumMod val="50000"/>
                  </a:schemeClr>
                </a:solidFill>
                <a:latin typeface="+mj-lt"/>
              </a:rPr>
              <a:t>on</a:t>
            </a:r>
            <a:r>
              <a:rPr lang="pl-PL" sz="1500" b="1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  of system-</a:t>
            </a:r>
            <a:r>
              <a:rPr lang="pl-PL" sz="1500" b="1" dirty="0" err="1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specific</a:t>
            </a:r>
            <a:r>
              <a:rPr lang="pl-PL" sz="1500" b="1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 </a:t>
            </a:r>
            <a:r>
              <a:rPr lang="pl-PL" sz="1500" b="1" dirty="0" err="1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artifacts</a:t>
            </a:r>
            <a:r>
              <a:rPr lang="pl-PL" sz="1500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  </a:t>
            </a:r>
            <a:br>
              <a:rPr lang="pl-PL" sz="1500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</a:br>
            <a:r>
              <a:rPr lang="pl-PL" sz="1500" dirty="0" err="1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Signals</a:t>
            </a:r>
            <a:r>
              <a:rPr lang="pl-PL" sz="1500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 </a:t>
            </a:r>
            <a:r>
              <a:rPr lang="pl-PL" sz="1500" dirty="0" err="1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below</a:t>
            </a:r>
            <a:r>
              <a:rPr lang="pl-PL" sz="1500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 „0” – </a:t>
            </a:r>
            <a:r>
              <a:rPr lang="pl-PL" sz="1500" b="1" dirty="0" err="1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Reduction</a:t>
            </a:r>
            <a:r>
              <a:rPr lang="pl-PL" sz="1500" b="1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 of GPS </a:t>
            </a:r>
            <a:r>
              <a:rPr lang="pl-PL" sz="1500" b="1" dirty="0" err="1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artifacts</a:t>
            </a:r>
            <a:r>
              <a:rPr lang="pl-PL" sz="1500" b="1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 </a:t>
            </a:r>
            <a:r>
              <a:rPr lang="pl-PL" sz="1500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 </a:t>
            </a:r>
            <a:br>
              <a:rPr lang="pl-PL" sz="1500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</a:br>
            <a:endParaRPr lang="pl-PL" sz="1500" dirty="0" smtClean="0">
              <a:solidFill>
                <a:schemeClr val="tx1">
                  <a:lumMod val="50000"/>
                </a:schemeClr>
              </a:solidFill>
              <a:latin typeface="+mj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500" b="1" spc="-1" dirty="0" err="1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Signals</a:t>
            </a:r>
            <a:r>
              <a:rPr lang="pl-PL" sz="1500" b="1" spc="-1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 </a:t>
            </a:r>
            <a:r>
              <a:rPr lang="pl-PL" sz="1500" b="1" spc="-1" dirty="0" err="1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at</a:t>
            </a:r>
            <a:r>
              <a:rPr lang="pl-PL" sz="1500" b="1" spc="-1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 the orbital </a:t>
            </a:r>
            <a:r>
              <a:rPr lang="pl-PL" sz="1500" b="1" spc="-1" dirty="0" err="1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periods</a:t>
            </a:r>
            <a:r>
              <a:rPr lang="pl-PL" sz="1500" b="1" spc="-1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 </a:t>
            </a:r>
            <a:r>
              <a:rPr lang="pl-PL" sz="1500" b="1" spc="-1" dirty="0" err="1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specific</a:t>
            </a:r>
            <a:r>
              <a:rPr lang="pl-PL" sz="1500" b="1" spc="-1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 for </a:t>
            </a:r>
            <a:r>
              <a:rPr lang="pl-PL" sz="1500" b="1" spc="-1" dirty="0" err="1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each</a:t>
            </a:r>
            <a:r>
              <a:rPr lang="pl-PL" sz="1500" b="1" spc="-1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 system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pl-PL" sz="1500" b="1" spc="-1" dirty="0">
              <a:solidFill>
                <a:schemeClr val="tx1">
                  <a:lumMod val="50000"/>
                </a:schemeClr>
              </a:solidFill>
              <a:latin typeface="+mj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500" b="1" spc="-1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Using-multi GNSS </a:t>
            </a:r>
            <a:r>
              <a:rPr lang="pl-PL" sz="1500" b="1" spc="-1" dirty="0" err="1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reduces</a:t>
            </a:r>
            <a:r>
              <a:rPr lang="pl-PL" sz="1500" b="1" spc="-1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 the </a:t>
            </a:r>
            <a:r>
              <a:rPr lang="pl-PL" sz="1500" b="1" u="sng" spc="-1" dirty="0" err="1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spuriously</a:t>
            </a:r>
            <a:r>
              <a:rPr lang="pl-PL" sz="1500" b="1" u="sng" spc="-1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 </a:t>
            </a:r>
            <a:r>
              <a:rPr lang="pl-PL" sz="1500" b="1" u="sng" spc="-1" dirty="0" err="1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large</a:t>
            </a:r>
            <a:r>
              <a:rPr lang="pl-PL" sz="1500" b="1" u="sng" spc="-1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 GPS </a:t>
            </a:r>
            <a:r>
              <a:rPr lang="pl-PL" sz="1500" b="1" u="sng" spc="-1" dirty="0" err="1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signals</a:t>
            </a:r>
            <a:r>
              <a:rPr lang="pl-PL" sz="1500" b="1" u="sng" spc="-1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 </a:t>
            </a:r>
            <a:r>
              <a:rPr lang="pl-PL" sz="1500" b="1" spc="-1" dirty="0" err="1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at</a:t>
            </a:r>
            <a:r>
              <a:rPr lang="pl-PL" sz="1500" b="1" spc="-1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 the </a:t>
            </a:r>
            <a:r>
              <a:rPr lang="pl-PL" sz="1500" b="1" spc="-1" dirty="0" err="1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harmonics</a:t>
            </a:r>
            <a:r>
              <a:rPr lang="pl-PL" sz="1500" b="1" spc="-1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 of </a:t>
            </a:r>
            <a:r>
              <a:rPr lang="pl-PL" sz="1500" b="1" spc="-1" dirty="0" err="1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sidereal</a:t>
            </a:r>
            <a:r>
              <a:rPr lang="pl-PL" sz="1500" b="1" spc="-1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 </a:t>
            </a:r>
            <a:r>
              <a:rPr lang="pl-PL" sz="1500" b="1" spc="-1" dirty="0" err="1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day</a:t>
            </a:r>
            <a:r>
              <a:rPr lang="pl-PL" sz="1500" b="1" spc="-1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/>
            </a:r>
            <a:br>
              <a:rPr lang="pl-PL" sz="1500" b="1" spc="-1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</a:br>
            <a:endParaRPr lang="pl-PL" sz="1500" spc="-1" dirty="0">
              <a:solidFill>
                <a:schemeClr val="tx1">
                  <a:lumMod val="50000"/>
                </a:schemeClr>
              </a:solidFill>
              <a:latin typeface="+mj-lt"/>
            </a:endParaRPr>
          </a:p>
          <a:p>
            <a:r>
              <a:rPr lang="pl-PL" sz="1500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/>
            </a:r>
            <a:br>
              <a:rPr lang="pl-PL" sz="1500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</a:br>
            <a:endParaRPr lang="pl-PL" sz="1500" dirty="0" smtClean="0">
              <a:solidFill>
                <a:schemeClr val="tx1">
                  <a:lumMod val="50000"/>
                </a:schemeClr>
              </a:solidFill>
              <a:latin typeface="+mj-lt"/>
            </a:endParaRPr>
          </a:p>
          <a:p>
            <a:endParaRPr lang="pl-PL" sz="1500" dirty="0">
              <a:solidFill>
                <a:schemeClr val="tx1">
                  <a:lumMod val="50000"/>
                </a:schemeClr>
              </a:solidFill>
              <a:latin typeface="+mj-lt"/>
            </a:endParaRPr>
          </a:p>
          <a:p>
            <a:endParaRPr lang="pl-PL" sz="1500" dirty="0" smtClean="0">
              <a:solidFill>
                <a:schemeClr val="tx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155340" y="5562671"/>
            <a:ext cx="2520280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100" dirty="0">
                <a:solidFill>
                  <a:srgbClr val="000000"/>
                </a:solidFill>
                <a:latin typeface="Tahoma" panose="020B0604030504040204" pitchFamily="34" charset="0"/>
              </a:rPr>
              <a:t>Zajdel R., Kaźmierski K., Sośnica K</a:t>
            </a:r>
            <a:r>
              <a:rPr lang="pl-PL" sz="1100" dirty="0" smtClean="0">
                <a:solidFill>
                  <a:srgbClr val="000000"/>
                </a:solidFill>
                <a:latin typeface="Tahoma" panose="020B0604030504040204" pitchFamily="34" charset="0"/>
              </a:rPr>
              <a:t>. (2022) </a:t>
            </a:r>
            <a:r>
              <a:rPr lang="pl-PL" sz="1100" b="1" i="1" dirty="0" smtClean="0">
                <a:solidFill>
                  <a:srgbClr val="000000"/>
                </a:solidFill>
                <a:latin typeface="Tahoma" panose="020B0604030504040204" pitchFamily="34" charset="0"/>
              </a:rPr>
              <a:t>Orbital </a:t>
            </a:r>
            <a:r>
              <a:rPr lang="pl-PL" sz="1100" b="1" i="1" dirty="0" err="1">
                <a:solidFill>
                  <a:srgbClr val="000000"/>
                </a:solidFill>
                <a:latin typeface="Tahoma" panose="020B0604030504040204" pitchFamily="34" charset="0"/>
              </a:rPr>
              <a:t>artifacts</a:t>
            </a:r>
            <a:r>
              <a:rPr lang="pl-PL" sz="1100" b="1" i="1" dirty="0">
                <a:solidFill>
                  <a:srgbClr val="000000"/>
                </a:solidFill>
                <a:latin typeface="Tahoma" panose="020B0604030504040204" pitchFamily="34" charset="0"/>
              </a:rPr>
              <a:t> in multi-GNSS </a:t>
            </a:r>
            <a:r>
              <a:rPr lang="pl-PL" sz="1100" b="1" i="1" dirty="0" err="1">
                <a:solidFill>
                  <a:srgbClr val="000000"/>
                </a:solidFill>
                <a:latin typeface="Tahoma" panose="020B0604030504040204" pitchFamily="34" charset="0"/>
              </a:rPr>
              <a:t>Precise</a:t>
            </a:r>
            <a:r>
              <a:rPr lang="pl-PL" sz="1100" b="1" i="1" dirty="0">
                <a:solidFill>
                  <a:srgbClr val="000000"/>
                </a:solidFill>
                <a:latin typeface="Tahoma" panose="020B0604030504040204" pitchFamily="34" charset="0"/>
              </a:rPr>
              <a:t> Point </a:t>
            </a:r>
            <a:r>
              <a:rPr lang="pl-PL" sz="1100" b="1" i="1" dirty="0" err="1">
                <a:solidFill>
                  <a:srgbClr val="000000"/>
                </a:solidFill>
                <a:latin typeface="Tahoma" panose="020B0604030504040204" pitchFamily="34" charset="0"/>
              </a:rPr>
              <a:t>Positioning</a:t>
            </a:r>
            <a:r>
              <a:rPr lang="pl-PL" sz="1100" b="1" i="1" dirty="0">
                <a:solidFill>
                  <a:srgbClr val="000000"/>
                </a:solidFill>
                <a:latin typeface="Tahoma" panose="020B0604030504040204" pitchFamily="34" charset="0"/>
              </a:rPr>
              <a:t> </a:t>
            </a:r>
            <a:r>
              <a:rPr lang="pl-PL" sz="1100" b="1" i="1" dirty="0" err="1">
                <a:solidFill>
                  <a:srgbClr val="000000"/>
                </a:solidFill>
                <a:latin typeface="Tahoma" panose="020B0604030504040204" pitchFamily="34" charset="0"/>
              </a:rPr>
              <a:t>time</a:t>
            </a:r>
            <a:r>
              <a:rPr lang="pl-PL" sz="1100" b="1" i="1" dirty="0">
                <a:solidFill>
                  <a:srgbClr val="000000"/>
                </a:solidFill>
                <a:latin typeface="Tahoma" panose="020B0604030504040204" pitchFamily="34" charset="0"/>
              </a:rPr>
              <a:t> </a:t>
            </a:r>
            <a:r>
              <a:rPr lang="pl-PL" sz="1100" b="1" i="1" dirty="0" err="1" smtClean="0">
                <a:solidFill>
                  <a:srgbClr val="000000"/>
                </a:solidFill>
                <a:latin typeface="Tahoma" panose="020B0604030504040204" pitchFamily="34" charset="0"/>
              </a:rPr>
              <a:t>series</a:t>
            </a:r>
            <a:r>
              <a:rPr lang="pl-PL" sz="1100" b="1" i="1" dirty="0" smtClean="0">
                <a:solidFill>
                  <a:srgbClr val="000000"/>
                </a:solidFill>
                <a:latin typeface="Tahoma" panose="020B0604030504040204" pitchFamily="34" charset="0"/>
              </a:rPr>
              <a:t>. </a:t>
            </a:r>
            <a:r>
              <a:rPr lang="pl-PL" sz="1100" dirty="0" smtClean="0">
                <a:solidFill>
                  <a:srgbClr val="000000"/>
                </a:solidFill>
                <a:latin typeface="Tahoma" panose="020B0604030504040204" pitchFamily="34" charset="0"/>
              </a:rPr>
              <a:t>Journal </a:t>
            </a:r>
            <a:r>
              <a:rPr lang="pl-PL" sz="1100" dirty="0">
                <a:solidFill>
                  <a:srgbClr val="000000"/>
                </a:solidFill>
                <a:latin typeface="Tahoma" panose="020B0604030504040204" pitchFamily="34" charset="0"/>
              </a:rPr>
              <a:t>of </a:t>
            </a:r>
            <a:r>
              <a:rPr lang="pl-PL" sz="1100" dirty="0" err="1">
                <a:solidFill>
                  <a:srgbClr val="000000"/>
                </a:solidFill>
                <a:latin typeface="Tahoma" panose="020B0604030504040204" pitchFamily="34" charset="0"/>
              </a:rPr>
              <a:t>Geophysical</a:t>
            </a:r>
            <a:r>
              <a:rPr lang="pl-PL" sz="1100" dirty="0">
                <a:solidFill>
                  <a:srgbClr val="000000"/>
                </a:solidFill>
                <a:latin typeface="Tahoma" panose="020B0604030504040204" pitchFamily="34" charset="0"/>
              </a:rPr>
              <a:t> </a:t>
            </a:r>
            <a:r>
              <a:rPr lang="pl-PL" sz="1100" dirty="0" err="1">
                <a:solidFill>
                  <a:srgbClr val="000000"/>
                </a:solidFill>
                <a:latin typeface="Tahoma" panose="020B0604030504040204" pitchFamily="34" charset="0"/>
              </a:rPr>
              <a:t>Research</a:t>
            </a:r>
            <a:r>
              <a:rPr lang="pl-PL" sz="1100" dirty="0">
                <a:solidFill>
                  <a:srgbClr val="000000"/>
                </a:solidFill>
                <a:latin typeface="Tahoma" panose="020B0604030504040204" pitchFamily="34" charset="0"/>
              </a:rPr>
              <a:t>: Solid Earth</a:t>
            </a:r>
            <a:r>
              <a:rPr lang="pl-PL" sz="1100" dirty="0" smtClean="0">
                <a:solidFill>
                  <a:srgbClr val="000000"/>
                </a:solidFill>
                <a:latin typeface="Tahoma" panose="020B0604030504040204" pitchFamily="34" charset="0"/>
              </a:rPr>
              <a:t>, URL</a:t>
            </a:r>
            <a:r>
              <a:rPr lang="pl-PL" sz="1100" dirty="0">
                <a:solidFill>
                  <a:srgbClr val="000000"/>
                </a:solidFill>
                <a:latin typeface="Tahoma" panose="020B0604030504040204" pitchFamily="34" charset="0"/>
              </a:rPr>
              <a:t>: </a:t>
            </a:r>
            <a:r>
              <a:rPr lang="pl-PL" sz="1100" u="sng" dirty="0">
                <a:solidFill>
                  <a:srgbClr val="000000"/>
                </a:solidFill>
                <a:latin typeface="Tahoma" panose="020B0604030504040204" pitchFamily="34" charset="0"/>
                <a:hlinkClick r:id="rId4"/>
              </a:rPr>
              <a:t>https://agupubs.onlinelibrary.wiley.com/doi/10.1029/2021JB022994</a:t>
            </a:r>
            <a:endParaRPr lang="pl-PL" sz="11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496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 descr=" 4"/>
          <p:cNvSpPr>
            <a:spLocks noGrp="1"/>
          </p:cNvSpPr>
          <p:nvPr>
            <p:ph type="title"/>
          </p:nvPr>
        </p:nvSpPr>
        <p:spPr>
          <a:xfrm>
            <a:off x="334434" y="238089"/>
            <a:ext cx="9217950" cy="827946"/>
          </a:xfrm>
        </p:spPr>
        <p:txBody>
          <a:bodyPr/>
          <a:lstStyle/>
          <a:p>
            <a:r>
              <a:rPr lang="pl-PL" b="1" dirty="0" err="1" smtClean="0"/>
              <a:t>Summary</a:t>
            </a:r>
            <a:endParaRPr lang="pl-PL" b="1" dirty="0"/>
          </a:p>
        </p:txBody>
      </p:sp>
      <p:sp>
        <p:nvSpPr>
          <p:cNvPr id="41" name="TextShape 1"/>
          <p:cNvSpPr txBox="1"/>
          <p:nvPr/>
        </p:nvSpPr>
        <p:spPr>
          <a:xfrm>
            <a:off x="155340" y="1412776"/>
            <a:ext cx="7525762" cy="5612732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pl-PL" sz="2200" spc="-1" dirty="0" smtClean="0">
                <a:solidFill>
                  <a:srgbClr val="000000"/>
                </a:solidFill>
                <a:latin typeface="Calibri"/>
              </a:rPr>
              <a:t>GNSS </a:t>
            </a:r>
            <a:r>
              <a:rPr lang="pl-PL" sz="2200" spc="-1" dirty="0" err="1" smtClean="0">
                <a:solidFill>
                  <a:srgbClr val="000000"/>
                </a:solidFill>
                <a:latin typeface="Calibri"/>
              </a:rPr>
              <a:t>series</a:t>
            </a:r>
            <a:r>
              <a:rPr lang="pl-PL" sz="2200" spc="-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pl-PL" sz="2200" spc="-1" dirty="0" err="1" smtClean="0">
                <a:solidFill>
                  <a:srgbClr val="000000"/>
                </a:solidFill>
                <a:latin typeface="Calibri"/>
              </a:rPr>
              <a:t>contains</a:t>
            </a:r>
            <a:r>
              <a:rPr lang="pl-PL" sz="2200" spc="-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pl-PL" sz="2200" spc="-1" dirty="0" err="1" smtClean="0">
                <a:solidFill>
                  <a:srgbClr val="000000"/>
                </a:solidFill>
                <a:latin typeface="Calibri"/>
              </a:rPr>
              <a:t>draconitic</a:t>
            </a:r>
            <a:r>
              <a:rPr lang="pl-PL" sz="2200" spc="-1" dirty="0" smtClean="0">
                <a:solidFill>
                  <a:srgbClr val="000000"/>
                </a:solidFill>
                <a:latin typeface="Calibri"/>
              </a:rPr>
              <a:t>, </a:t>
            </a:r>
            <a:r>
              <a:rPr lang="pl-PL" sz="2200" spc="-1" dirty="0" err="1" smtClean="0">
                <a:solidFill>
                  <a:srgbClr val="000000"/>
                </a:solidFill>
                <a:latin typeface="Calibri"/>
              </a:rPr>
              <a:t>tidal</a:t>
            </a:r>
            <a:r>
              <a:rPr lang="pl-PL" sz="2200" spc="-1" dirty="0" smtClean="0">
                <a:solidFill>
                  <a:srgbClr val="000000"/>
                </a:solidFill>
                <a:latin typeface="Calibri"/>
              </a:rPr>
              <a:t>, and orbital </a:t>
            </a:r>
            <a:r>
              <a:rPr lang="pl-PL" sz="2200" spc="-1" dirty="0" err="1" smtClean="0">
                <a:solidFill>
                  <a:srgbClr val="000000"/>
                </a:solidFill>
                <a:latin typeface="Calibri"/>
              </a:rPr>
              <a:t>signals</a:t>
            </a:r>
            <a:endParaRPr lang="pl-PL" sz="2200" spc="-1" dirty="0" smtClean="0">
              <a:solidFill>
                <a:srgbClr val="000000"/>
              </a:solidFill>
              <a:latin typeface="Calibri"/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pl-PL" sz="2200" spc="-1" dirty="0">
              <a:solidFill>
                <a:srgbClr val="000000"/>
              </a:solidFill>
              <a:latin typeface="Calibri"/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pl-PL" sz="2200" spc="-1" dirty="0" smtClean="0">
                <a:solidFill>
                  <a:srgbClr val="000000"/>
                </a:solidFill>
                <a:latin typeface="Calibri"/>
              </a:rPr>
              <a:t>Orbital </a:t>
            </a:r>
            <a:r>
              <a:rPr lang="pl-PL" sz="2200" spc="-1" dirty="0" err="1" smtClean="0">
                <a:solidFill>
                  <a:srgbClr val="000000"/>
                </a:solidFill>
                <a:latin typeface="Calibri"/>
              </a:rPr>
              <a:t>resonances</a:t>
            </a:r>
            <a:r>
              <a:rPr lang="pl-PL" sz="2200" spc="-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pl-PL" sz="2200" spc="-1" dirty="0" err="1" smtClean="0">
                <a:solidFill>
                  <a:srgbClr val="000000"/>
                </a:solidFill>
                <a:latin typeface="Calibri"/>
              </a:rPr>
              <a:t>occur</a:t>
            </a:r>
            <a:r>
              <a:rPr lang="pl-PL" sz="2200" spc="-1" dirty="0" smtClean="0">
                <a:solidFill>
                  <a:srgbClr val="000000"/>
                </a:solidFill>
                <a:latin typeface="Calibri"/>
              </a:rPr>
              <a:t> for </a:t>
            </a:r>
            <a:r>
              <a:rPr lang="pl-PL" sz="2200" spc="-1" dirty="0" err="1" smtClean="0">
                <a:solidFill>
                  <a:srgbClr val="000000"/>
                </a:solidFill>
                <a:latin typeface="Calibri"/>
              </a:rPr>
              <a:t>diurnal</a:t>
            </a:r>
            <a:r>
              <a:rPr lang="pl-PL" sz="2200" spc="-1" dirty="0" smtClean="0">
                <a:solidFill>
                  <a:srgbClr val="000000"/>
                </a:solidFill>
                <a:latin typeface="Calibri"/>
              </a:rPr>
              <a:t> and </a:t>
            </a:r>
            <a:r>
              <a:rPr lang="pl-PL" sz="2200" spc="-1" dirty="0" err="1" smtClean="0">
                <a:solidFill>
                  <a:srgbClr val="000000"/>
                </a:solidFill>
                <a:latin typeface="Calibri"/>
              </a:rPr>
              <a:t>semidiurnal</a:t>
            </a:r>
            <a:r>
              <a:rPr lang="pl-PL" sz="2200" spc="-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pl-PL" sz="2200" spc="-1" dirty="0" err="1" smtClean="0">
                <a:solidFill>
                  <a:srgbClr val="000000"/>
                </a:solidFill>
                <a:latin typeface="Calibri"/>
              </a:rPr>
              <a:t>tidal</a:t>
            </a:r>
            <a:r>
              <a:rPr lang="pl-PL" sz="2200" spc="-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pl-PL" sz="2200" spc="-1" dirty="0" err="1" smtClean="0">
                <a:solidFill>
                  <a:srgbClr val="000000"/>
                </a:solidFill>
                <a:latin typeface="Calibri"/>
              </a:rPr>
              <a:t>constituents</a:t>
            </a:r>
            <a:r>
              <a:rPr lang="pl-PL" sz="2200" spc="-1" dirty="0" smtClean="0">
                <a:solidFill>
                  <a:srgbClr val="000000"/>
                </a:solidFill>
                <a:latin typeface="Calibri"/>
              </a:rPr>
              <a:t> (K1/K2) for GPS </a:t>
            </a:r>
            <a:r>
              <a:rPr lang="pl-PL" sz="2200" spc="-1" dirty="0" err="1" smtClean="0">
                <a:solidFill>
                  <a:srgbClr val="000000"/>
                </a:solidFill>
                <a:latin typeface="Calibri"/>
              </a:rPr>
              <a:t>due</a:t>
            </a:r>
            <a:r>
              <a:rPr lang="pl-PL" sz="2200" spc="-1" dirty="0" smtClean="0">
                <a:solidFill>
                  <a:srgbClr val="000000"/>
                </a:solidFill>
                <a:latin typeface="Calibri"/>
              </a:rPr>
              <a:t> to the </a:t>
            </a:r>
            <a:r>
              <a:rPr lang="pl-PL" sz="2200" spc="-1" dirty="0" err="1" smtClean="0">
                <a:solidFill>
                  <a:srgbClr val="000000"/>
                </a:solidFill>
                <a:latin typeface="Calibri"/>
              </a:rPr>
              <a:t>resonances</a:t>
            </a:r>
            <a:r>
              <a:rPr lang="pl-PL" sz="2200" spc="-1" dirty="0" smtClean="0">
                <a:solidFill>
                  <a:srgbClr val="000000"/>
                </a:solidFill>
                <a:latin typeface="Calibri"/>
              </a:rPr>
              <a:t> with the </a:t>
            </a:r>
            <a:r>
              <a:rPr lang="pl-PL" sz="2200" spc="-1" dirty="0" err="1" smtClean="0">
                <a:solidFill>
                  <a:srgbClr val="000000"/>
                </a:solidFill>
                <a:latin typeface="Calibri"/>
              </a:rPr>
              <a:t>revolution</a:t>
            </a:r>
            <a:r>
              <a:rPr lang="pl-PL" sz="2200" spc="-1" dirty="0" smtClean="0">
                <a:solidFill>
                  <a:srgbClr val="000000"/>
                </a:solidFill>
                <a:latin typeface="Calibri"/>
              </a:rPr>
              <a:t> period</a:t>
            </a:r>
          </a:p>
          <a:p>
            <a:pPr>
              <a:lnSpc>
                <a:spcPct val="90000"/>
              </a:lnSpc>
            </a:pPr>
            <a:endParaRPr lang="pl-PL" sz="2200" spc="-1" dirty="0">
              <a:solidFill>
                <a:srgbClr val="000000"/>
              </a:solidFill>
              <a:latin typeface="Calibri"/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pl-PL" sz="2200" spc="-1" dirty="0" err="1" smtClean="0">
                <a:solidFill>
                  <a:srgbClr val="000000"/>
                </a:solidFill>
                <a:latin typeface="Calibri"/>
              </a:rPr>
              <a:t>Draconitic</a:t>
            </a:r>
            <a:r>
              <a:rPr lang="pl-PL" sz="2200" spc="-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pl-PL" sz="2200" spc="-1" dirty="0" err="1" smtClean="0">
                <a:solidFill>
                  <a:srgbClr val="000000"/>
                </a:solidFill>
                <a:latin typeface="Calibri"/>
              </a:rPr>
              <a:t>errors</a:t>
            </a:r>
            <a:r>
              <a:rPr lang="pl-PL" sz="2200" spc="-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pl-PL" sz="2200" spc="-1" dirty="0" err="1" smtClean="0">
                <a:solidFill>
                  <a:srgbClr val="000000"/>
                </a:solidFill>
                <a:latin typeface="Calibri"/>
              </a:rPr>
              <a:t>can</a:t>
            </a:r>
            <a:r>
              <a:rPr lang="pl-PL" sz="2200" spc="-1" dirty="0" smtClean="0">
                <a:solidFill>
                  <a:srgbClr val="000000"/>
                </a:solidFill>
                <a:latin typeface="Calibri"/>
              </a:rPr>
              <a:t> be </a:t>
            </a:r>
            <a:r>
              <a:rPr lang="pl-PL" sz="2200" spc="-1" dirty="0" err="1" smtClean="0">
                <a:solidFill>
                  <a:srgbClr val="000000"/>
                </a:solidFill>
                <a:latin typeface="Calibri"/>
              </a:rPr>
              <a:t>reduced</a:t>
            </a:r>
            <a:r>
              <a:rPr lang="pl-PL" sz="2200" spc="-1" dirty="0" smtClean="0">
                <a:solidFill>
                  <a:srgbClr val="000000"/>
                </a:solidFill>
                <a:latin typeface="Calibri"/>
              </a:rPr>
              <a:t> by </a:t>
            </a:r>
            <a:r>
              <a:rPr lang="pl-PL" sz="2200" spc="-1" dirty="0" err="1" smtClean="0">
                <a:solidFill>
                  <a:srgbClr val="000000"/>
                </a:solidFill>
                <a:latin typeface="Calibri"/>
              </a:rPr>
              <a:t>improved</a:t>
            </a:r>
            <a:r>
              <a:rPr lang="pl-PL" sz="2200" spc="-1" dirty="0" smtClean="0">
                <a:solidFill>
                  <a:srgbClr val="000000"/>
                </a:solidFill>
                <a:latin typeface="Calibri"/>
              </a:rPr>
              <a:t> orbit modeling </a:t>
            </a:r>
            <a:r>
              <a:rPr lang="pl-PL" sz="2200" spc="-1" dirty="0" err="1" smtClean="0">
                <a:solidFill>
                  <a:srgbClr val="000000"/>
                </a:solidFill>
                <a:latin typeface="Calibri"/>
              </a:rPr>
              <a:t>or</a:t>
            </a:r>
            <a:r>
              <a:rPr lang="pl-PL" sz="2200" spc="-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pl-PL" sz="2200" spc="-1" dirty="0" err="1" smtClean="0">
                <a:solidFill>
                  <a:srgbClr val="000000"/>
                </a:solidFill>
                <a:latin typeface="Calibri"/>
              </a:rPr>
              <a:t>increasing</a:t>
            </a:r>
            <a:r>
              <a:rPr lang="pl-PL" sz="2200" spc="-1" dirty="0" smtClean="0">
                <a:solidFill>
                  <a:srgbClr val="000000"/>
                </a:solidFill>
                <a:latin typeface="Calibri"/>
              </a:rPr>
              <a:t> the </a:t>
            </a:r>
            <a:r>
              <a:rPr lang="pl-PL" sz="2200" spc="-1" dirty="0" err="1" smtClean="0">
                <a:solidFill>
                  <a:srgbClr val="000000"/>
                </a:solidFill>
                <a:latin typeface="Calibri"/>
              </a:rPr>
              <a:t>number</a:t>
            </a:r>
            <a:r>
              <a:rPr lang="pl-PL" sz="2200" spc="-1" dirty="0" smtClean="0">
                <a:solidFill>
                  <a:srgbClr val="000000"/>
                </a:solidFill>
                <a:latin typeface="Calibri"/>
              </a:rPr>
              <a:t> of </a:t>
            </a:r>
            <a:r>
              <a:rPr lang="pl-PL" sz="2200" spc="-1" dirty="0" err="1" smtClean="0">
                <a:solidFill>
                  <a:srgbClr val="000000"/>
                </a:solidFill>
                <a:latin typeface="Calibri"/>
              </a:rPr>
              <a:t>satellite</a:t>
            </a:r>
            <a:r>
              <a:rPr lang="pl-PL" sz="2200" spc="-1" dirty="0" smtClean="0">
                <a:solidFill>
                  <a:srgbClr val="000000"/>
                </a:solidFill>
                <a:latin typeface="Calibri"/>
              </a:rPr>
              <a:t> orbital </a:t>
            </a:r>
            <a:r>
              <a:rPr lang="pl-PL" sz="2200" spc="-1" dirty="0" err="1" smtClean="0">
                <a:solidFill>
                  <a:srgbClr val="000000"/>
                </a:solidFill>
                <a:latin typeface="Calibri"/>
              </a:rPr>
              <a:t>planes</a:t>
            </a:r>
            <a:endParaRPr lang="pl-PL" sz="2200" spc="-1" dirty="0" smtClean="0">
              <a:solidFill>
                <a:srgbClr val="000000"/>
              </a:solidFill>
              <a:latin typeface="Calibri"/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pl-PL" sz="2200" spc="-1" dirty="0">
              <a:solidFill>
                <a:srgbClr val="000000"/>
              </a:solidFill>
              <a:latin typeface="Calibri"/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pl-PL" sz="2200" spc="-1" dirty="0" smtClean="0">
                <a:solidFill>
                  <a:srgbClr val="000000"/>
                </a:solidFill>
                <a:latin typeface="Calibri"/>
              </a:rPr>
              <a:t>Galileo </a:t>
            </a:r>
            <a:r>
              <a:rPr lang="pl-PL" sz="2200" spc="-1" dirty="0" err="1" smtClean="0">
                <a:solidFill>
                  <a:srgbClr val="000000"/>
                </a:solidFill>
                <a:latin typeface="Calibri"/>
              </a:rPr>
              <a:t>remarkably</a:t>
            </a:r>
            <a:r>
              <a:rPr lang="pl-PL" sz="2200" spc="-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pl-PL" sz="2200" spc="-1" dirty="0" err="1" smtClean="0">
                <a:solidFill>
                  <a:srgbClr val="000000"/>
                </a:solidFill>
                <a:latin typeface="Calibri"/>
              </a:rPr>
              <a:t>stabilizes</a:t>
            </a:r>
            <a:r>
              <a:rPr lang="pl-PL" sz="2200" spc="-1" dirty="0" smtClean="0">
                <a:solidFill>
                  <a:srgbClr val="000000"/>
                </a:solidFill>
                <a:latin typeface="Calibri"/>
              </a:rPr>
              <a:t> the PPP </a:t>
            </a:r>
            <a:r>
              <a:rPr lang="pl-PL" sz="2200" spc="-1" dirty="0" err="1" smtClean="0">
                <a:solidFill>
                  <a:srgbClr val="000000"/>
                </a:solidFill>
                <a:latin typeface="Calibri"/>
              </a:rPr>
              <a:t>solutions</a:t>
            </a:r>
            <a:r>
              <a:rPr lang="pl-PL" sz="2200" spc="-1" dirty="0" smtClean="0">
                <a:solidFill>
                  <a:srgbClr val="000000"/>
                </a:solidFill>
                <a:latin typeface="Calibri"/>
              </a:rPr>
              <a:t>, </a:t>
            </a:r>
            <a:r>
              <a:rPr lang="pl-PL" sz="2200" spc="-1" dirty="0" err="1" smtClean="0">
                <a:solidFill>
                  <a:srgbClr val="000000"/>
                </a:solidFill>
                <a:latin typeface="Calibri"/>
              </a:rPr>
              <a:t>especially</a:t>
            </a:r>
            <a:r>
              <a:rPr lang="pl-PL" sz="2200" spc="-1" dirty="0" smtClean="0">
                <a:solidFill>
                  <a:srgbClr val="000000"/>
                </a:solidFill>
                <a:latin typeface="Calibri"/>
              </a:rPr>
              <a:t> the </a:t>
            </a:r>
            <a:r>
              <a:rPr lang="pl-PL" sz="2200" spc="-1" dirty="0" err="1" smtClean="0">
                <a:solidFill>
                  <a:srgbClr val="000000"/>
                </a:solidFill>
                <a:latin typeface="Calibri"/>
              </a:rPr>
              <a:t>long</a:t>
            </a:r>
            <a:r>
              <a:rPr lang="pl-PL" sz="2200" spc="-1" dirty="0" smtClean="0">
                <a:solidFill>
                  <a:srgbClr val="000000"/>
                </a:solidFill>
                <a:latin typeface="Calibri"/>
              </a:rPr>
              <a:t>-term East component, </a:t>
            </a:r>
            <a:r>
              <a:rPr lang="pl-PL" sz="2200" spc="-1" dirty="0" err="1" smtClean="0">
                <a:solidFill>
                  <a:srgbClr val="000000"/>
                </a:solidFill>
                <a:latin typeface="Calibri"/>
              </a:rPr>
              <a:t>whereas</a:t>
            </a:r>
            <a:r>
              <a:rPr lang="pl-PL" sz="2200" spc="-1" dirty="0" smtClean="0">
                <a:solidFill>
                  <a:srgbClr val="000000"/>
                </a:solidFill>
                <a:latin typeface="Calibri"/>
              </a:rPr>
              <a:t> GLONASS </a:t>
            </a:r>
            <a:r>
              <a:rPr lang="pl-PL" sz="2200" spc="-1" dirty="0" err="1" smtClean="0">
                <a:solidFill>
                  <a:srgbClr val="000000"/>
                </a:solidFill>
                <a:latin typeface="Calibri"/>
              </a:rPr>
              <a:t>introduces</a:t>
            </a:r>
            <a:r>
              <a:rPr lang="pl-PL" sz="2200" spc="-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pl-PL" sz="2200" spc="-1" dirty="0" err="1" smtClean="0">
                <a:solidFill>
                  <a:srgbClr val="000000"/>
                </a:solidFill>
                <a:latin typeface="Calibri"/>
              </a:rPr>
              <a:t>spurious</a:t>
            </a:r>
            <a:r>
              <a:rPr lang="pl-PL" sz="2200" spc="-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pl-PL" sz="2200" spc="-1" dirty="0" err="1" smtClean="0">
                <a:solidFill>
                  <a:srgbClr val="000000"/>
                </a:solidFill>
                <a:latin typeface="Calibri"/>
              </a:rPr>
              <a:t>artifacts</a:t>
            </a:r>
            <a:r>
              <a:rPr lang="pl-PL" sz="2200" spc="-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pl-PL" sz="2200" spc="-1" dirty="0" err="1" smtClean="0">
                <a:solidFill>
                  <a:srgbClr val="000000"/>
                </a:solidFill>
                <a:latin typeface="Calibri"/>
              </a:rPr>
              <a:t>into</a:t>
            </a:r>
            <a:r>
              <a:rPr lang="pl-PL" sz="2200" spc="-1" dirty="0" smtClean="0">
                <a:solidFill>
                  <a:srgbClr val="000000"/>
                </a:solidFill>
                <a:latin typeface="Calibri"/>
              </a:rPr>
              <a:t> GNSS PPP</a:t>
            </a:r>
          </a:p>
          <a:p>
            <a:pPr>
              <a:lnSpc>
                <a:spcPct val="90000"/>
              </a:lnSpc>
            </a:pPr>
            <a:endParaRPr lang="pl-PL" sz="2200" spc="-1" dirty="0" smtClean="0">
              <a:solidFill>
                <a:srgbClr val="000000"/>
              </a:solidFill>
              <a:latin typeface="Calibri"/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pl-PL" sz="2200" spc="-1" dirty="0" smtClean="0">
                <a:solidFill>
                  <a:srgbClr val="000000"/>
                </a:solidFill>
                <a:latin typeface="Calibri"/>
              </a:rPr>
              <a:t>Multi-GNSS </a:t>
            </a:r>
            <a:r>
              <a:rPr lang="pl-PL" sz="2200" spc="-1" dirty="0" err="1" smtClean="0">
                <a:solidFill>
                  <a:srgbClr val="000000"/>
                </a:solidFill>
                <a:latin typeface="Calibri"/>
              </a:rPr>
              <a:t>combination</a:t>
            </a:r>
            <a:r>
              <a:rPr lang="pl-PL" sz="2200" spc="-1" dirty="0" smtClean="0">
                <a:solidFill>
                  <a:srgbClr val="000000"/>
                </a:solidFill>
                <a:latin typeface="Calibri"/>
              </a:rPr>
              <a:t> and the Galileo </a:t>
            </a:r>
            <a:r>
              <a:rPr lang="pl-PL" sz="2200" spc="-1" dirty="0" err="1" smtClean="0">
                <a:solidFill>
                  <a:srgbClr val="000000"/>
                </a:solidFill>
                <a:latin typeface="Calibri"/>
              </a:rPr>
              <a:t>solutions</a:t>
            </a:r>
            <a:r>
              <a:rPr lang="pl-PL" sz="2200" spc="-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pl-PL" sz="2200" spc="-1" dirty="0" err="1" smtClean="0">
                <a:solidFill>
                  <a:srgbClr val="000000"/>
                </a:solidFill>
                <a:latin typeface="Calibri"/>
              </a:rPr>
              <a:t>substantially</a:t>
            </a:r>
            <a:r>
              <a:rPr lang="pl-PL" sz="2200" spc="-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pl-PL" sz="2200" spc="-1" dirty="0" err="1" smtClean="0">
                <a:solidFill>
                  <a:srgbClr val="000000"/>
                </a:solidFill>
                <a:latin typeface="Calibri"/>
              </a:rPr>
              <a:t>reduce</a:t>
            </a:r>
            <a:r>
              <a:rPr lang="pl-PL" sz="2200" spc="-1" dirty="0" smtClean="0">
                <a:solidFill>
                  <a:srgbClr val="000000"/>
                </a:solidFill>
                <a:latin typeface="Calibri"/>
              </a:rPr>
              <a:t> the PPP </a:t>
            </a:r>
            <a:r>
              <a:rPr lang="pl-PL" sz="2200" spc="-1" dirty="0" err="1" smtClean="0">
                <a:solidFill>
                  <a:srgbClr val="000000"/>
                </a:solidFill>
                <a:latin typeface="Calibri"/>
              </a:rPr>
              <a:t>position</a:t>
            </a:r>
            <a:r>
              <a:rPr lang="pl-PL" sz="2200" spc="-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pl-PL" sz="2200" spc="-1" dirty="0" err="1" smtClean="0">
                <a:solidFill>
                  <a:srgbClr val="000000"/>
                </a:solidFill>
                <a:latin typeface="Calibri"/>
              </a:rPr>
              <a:t>errors</a:t>
            </a:r>
            <a:r>
              <a:rPr lang="pl-PL" sz="2200" spc="-1" dirty="0" smtClean="0">
                <a:solidFill>
                  <a:srgbClr val="000000"/>
                </a:solidFill>
                <a:latin typeface="Calibri"/>
              </a:rPr>
              <a:t> in </a:t>
            </a:r>
            <a:r>
              <a:rPr lang="pl-PL" sz="2200" spc="-1" dirty="0" err="1" smtClean="0">
                <a:solidFill>
                  <a:srgbClr val="000000"/>
                </a:solidFill>
                <a:latin typeface="Calibri"/>
              </a:rPr>
              <a:t>diurnal</a:t>
            </a:r>
            <a:r>
              <a:rPr lang="pl-PL" sz="2200" spc="-1" dirty="0" smtClean="0">
                <a:solidFill>
                  <a:srgbClr val="000000"/>
                </a:solidFill>
                <a:latin typeface="Calibri"/>
              </a:rPr>
              <a:t>, </a:t>
            </a:r>
            <a:r>
              <a:rPr lang="pl-PL" sz="2200" spc="-1" dirty="0" err="1" smtClean="0">
                <a:solidFill>
                  <a:srgbClr val="000000"/>
                </a:solidFill>
                <a:latin typeface="Calibri"/>
              </a:rPr>
              <a:t>semidiurnal</a:t>
            </a:r>
            <a:r>
              <a:rPr lang="pl-PL" sz="2200" spc="-1" dirty="0" smtClean="0">
                <a:solidFill>
                  <a:srgbClr val="000000"/>
                </a:solidFill>
                <a:latin typeface="Calibri"/>
              </a:rPr>
              <a:t>, </a:t>
            </a:r>
            <a:r>
              <a:rPr lang="pl-PL" sz="2200" spc="-1" dirty="0" err="1" smtClean="0">
                <a:solidFill>
                  <a:srgbClr val="000000"/>
                </a:solidFill>
                <a:latin typeface="Calibri"/>
              </a:rPr>
              <a:t>terdiurnal</a:t>
            </a:r>
            <a:r>
              <a:rPr lang="pl-PL" sz="2200" spc="-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pl-PL" sz="2200" spc="-1" dirty="0" err="1" smtClean="0">
                <a:solidFill>
                  <a:srgbClr val="000000"/>
                </a:solidFill>
                <a:latin typeface="Calibri"/>
              </a:rPr>
              <a:t>terms</a:t>
            </a:r>
            <a:r>
              <a:rPr lang="pl-PL" sz="2200" spc="-1" dirty="0" smtClean="0">
                <a:solidFill>
                  <a:srgbClr val="000000"/>
                </a:solidFill>
                <a:latin typeface="Calibri"/>
              </a:rPr>
              <a:t>, etc. w.r.t. GPS </a:t>
            </a:r>
            <a:r>
              <a:rPr lang="pl-PL" sz="2200" spc="-1" dirty="0" err="1" smtClean="0">
                <a:solidFill>
                  <a:srgbClr val="000000"/>
                </a:solidFill>
                <a:latin typeface="Calibri"/>
              </a:rPr>
              <a:t>solutions</a:t>
            </a:r>
            <a:endParaRPr lang="pl-PL" sz="2200" spc="-1" dirty="0">
              <a:solidFill>
                <a:srgbClr val="000000"/>
              </a:solidFill>
              <a:latin typeface="Calibri"/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pl-PL" sz="2000" spc="-1" dirty="0">
              <a:solidFill>
                <a:srgbClr val="000000"/>
              </a:solidFill>
              <a:latin typeface="Calibri"/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pl-PL" sz="200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6302" y="239807"/>
            <a:ext cx="4068452" cy="6297489"/>
          </a:xfrm>
          <a:prstGeom prst="rect">
            <a:avLst/>
          </a:prstGeom>
        </p:spPr>
      </p:pic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4"/>
          <a:srcRect l="40866" t="4597" b="5411"/>
          <a:stretch/>
        </p:blipFill>
        <p:spPr>
          <a:xfrm>
            <a:off x="8364252" y="37964"/>
            <a:ext cx="1974318" cy="201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124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19124" y="2708920"/>
            <a:ext cx="118813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5400" b="1" dirty="0" smtClean="0">
                <a:solidFill>
                  <a:schemeClr val="accent1"/>
                </a:solidFill>
                <a:latin typeface="+mj-lt"/>
              </a:rPr>
              <a:t>Thank you for your attention!</a:t>
            </a:r>
            <a:endParaRPr lang="en-AU" sz="54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3" name="Symbol zastępczy tekstu 23"/>
          <p:cNvSpPr>
            <a:spLocks noGrp="1"/>
          </p:cNvSpPr>
          <p:nvPr>
            <p:ph type="body" sz="quarter" idx="13"/>
          </p:nvPr>
        </p:nvSpPr>
        <p:spPr>
          <a:xfrm>
            <a:off x="3971764" y="4868864"/>
            <a:ext cx="8220237" cy="1188725"/>
          </a:xfrm>
        </p:spPr>
        <p:txBody>
          <a:bodyPr>
            <a:normAutofit/>
          </a:bodyPr>
          <a:lstStyle/>
          <a:p>
            <a:r>
              <a:rPr lang="pl-PL" b="1" dirty="0" smtClean="0"/>
              <a:t>Krzysztof Sośnica</a:t>
            </a:r>
          </a:p>
          <a:p>
            <a:r>
              <a:rPr lang="en-AU" dirty="0" smtClean="0"/>
              <a:t>Institute</a:t>
            </a:r>
            <a:r>
              <a:rPr lang="pl-PL" dirty="0" smtClean="0"/>
              <a:t> of </a:t>
            </a:r>
            <a:r>
              <a:rPr lang="en-AU" dirty="0" smtClean="0"/>
              <a:t>Geodesy and Geo</a:t>
            </a:r>
            <a:r>
              <a:rPr lang="pl-PL" dirty="0" err="1" smtClean="0"/>
              <a:t>informatics</a:t>
            </a:r>
            <a:r>
              <a:rPr lang="pl-PL" dirty="0" smtClean="0"/>
              <a:t>, UPWr</a:t>
            </a:r>
            <a:endParaRPr lang="en-AU" dirty="0" smtClean="0"/>
          </a:p>
          <a:p>
            <a:r>
              <a:rPr lang="pl-PL" dirty="0"/>
              <a:t>k</a:t>
            </a:r>
            <a:r>
              <a:rPr lang="pl-PL" dirty="0" smtClean="0"/>
              <a:t>rzysztof.sosnica@upwr.edu.pl</a:t>
            </a:r>
          </a:p>
        </p:txBody>
      </p:sp>
      <p:pic>
        <p:nvPicPr>
          <p:cNvPr id="4" name="Picture 4" descr="C:\Users\Radek\Downloads\IGIG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348" y="70810"/>
            <a:ext cx="1314914" cy="893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rostokąt 8"/>
          <p:cNvSpPr/>
          <p:nvPr/>
        </p:nvSpPr>
        <p:spPr>
          <a:xfrm>
            <a:off x="7896200" y="-387424"/>
            <a:ext cx="4649887" cy="17281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95541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 descr=" 4"/>
          <p:cNvSpPr>
            <a:spLocks noGrp="1"/>
          </p:cNvSpPr>
          <p:nvPr>
            <p:ph type="title"/>
          </p:nvPr>
        </p:nvSpPr>
        <p:spPr>
          <a:xfrm>
            <a:off x="334434" y="256000"/>
            <a:ext cx="9217950" cy="827946"/>
          </a:xfrm>
        </p:spPr>
        <p:txBody>
          <a:bodyPr/>
          <a:lstStyle/>
          <a:p>
            <a:r>
              <a:rPr lang="pl-PL" b="1" dirty="0" err="1" smtClean="0"/>
              <a:t>Further</a:t>
            </a:r>
            <a:r>
              <a:rPr lang="pl-PL" b="1" dirty="0"/>
              <a:t> </a:t>
            </a:r>
            <a:r>
              <a:rPr lang="pl-PL" b="1" dirty="0" err="1" smtClean="0"/>
              <a:t>reading</a:t>
            </a:r>
            <a:endParaRPr lang="pl-PL" b="1" dirty="0"/>
          </a:p>
        </p:txBody>
      </p:sp>
      <p:sp>
        <p:nvSpPr>
          <p:cNvPr id="6" name="Prostokąt 5"/>
          <p:cNvSpPr/>
          <p:nvPr/>
        </p:nvSpPr>
        <p:spPr>
          <a:xfrm>
            <a:off x="6780076" y="108839"/>
            <a:ext cx="15311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 smtClean="0">
                <a:solidFill>
                  <a:srgbClr val="C00000"/>
                </a:solidFill>
              </a:rPr>
              <a:t>Co-</a:t>
            </a:r>
            <a:r>
              <a:rPr lang="pl-PL" b="1" dirty="0" err="1" smtClean="0">
                <a:solidFill>
                  <a:srgbClr val="C00000"/>
                </a:solidFill>
              </a:rPr>
              <a:t>location</a:t>
            </a:r>
            <a:r>
              <a:rPr lang="pl-PL" b="1" dirty="0" smtClean="0">
                <a:solidFill>
                  <a:srgbClr val="C00000"/>
                </a:solidFill>
              </a:rPr>
              <a:t>:</a:t>
            </a:r>
            <a:endParaRPr lang="pl-PL" dirty="0">
              <a:solidFill>
                <a:srgbClr val="C00000"/>
              </a:solidFill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6503909" y="615536"/>
            <a:ext cx="560761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2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Bury G., Sośnica K., Zajdel R., Strugarek D., </a:t>
            </a:r>
            <a:r>
              <a:rPr lang="pl-PL" sz="12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Hugentobler</a:t>
            </a:r>
            <a:r>
              <a:rPr lang="pl-PL" sz="12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U</a:t>
            </a:r>
            <a:r>
              <a:rPr lang="pl-PL" sz="12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. (2021)</a:t>
            </a:r>
            <a:r>
              <a:rPr lang="pl-PL" sz="12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/>
            </a:r>
            <a:br>
              <a:rPr lang="pl-PL" sz="1200" dirty="0">
                <a:solidFill>
                  <a:schemeClr val="accent6">
                    <a:lumMod val="50000"/>
                  </a:schemeClr>
                </a:solidFill>
                <a:latin typeface="+mj-lt"/>
              </a:rPr>
            </a:br>
            <a:r>
              <a:rPr lang="pl-PL" sz="1200" b="1" i="1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Geodetic</a:t>
            </a:r>
            <a:r>
              <a:rPr lang="pl-PL" sz="1200" b="1" i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pl-PL" sz="1200" b="1" i="1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datum</a:t>
            </a:r>
            <a:r>
              <a:rPr lang="pl-PL" sz="1200" b="1" i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pl-PL" sz="1200" b="1" i="1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realization</a:t>
            </a:r>
            <a:r>
              <a:rPr lang="pl-PL" sz="1200" b="1" i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pl-PL" sz="1200" b="1" i="1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using</a:t>
            </a:r>
            <a:r>
              <a:rPr lang="pl-PL" sz="1200" b="1" i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SLR-GNSS co-</a:t>
            </a:r>
            <a:r>
              <a:rPr lang="pl-PL" sz="1200" b="1" i="1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location</a:t>
            </a:r>
            <a:r>
              <a:rPr lang="pl-PL" sz="1200" b="1" i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pl-PL" sz="1200" b="1" i="1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onboard</a:t>
            </a:r>
            <a:r>
              <a:rPr lang="pl-PL" sz="1200" b="1" i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Galileo and GLONASS</a:t>
            </a:r>
            <a:r>
              <a:rPr lang="pl-PL" sz="12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/>
            </a:r>
            <a:br>
              <a:rPr lang="pl-PL" sz="1200" dirty="0">
                <a:solidFill>
                  <a:schemeClr val="accent6">
                    <a:lumMod val="50000"/>
                  </a:schemeClr>
                </a:solidFill>
                <a:latin typeface="+mj-lt"/>
              </a:rPr>
            </a:br>
            <a:r>
              <a:rPr lang="pl-PL" sz="12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Journal of </a:t>
            </a:r>
            <a:r>
              <a:rPr lang="pl-PL" sz="12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Geophysical</a:t>
            </a:r>
            <a:r>
              <a:rPr lang="pl-PL" sz="12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pl-PL" sz="12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Research</a:t>
            </a:r>
            <a:r>
              <a:rPr lang="pl-PL" sz="12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- Solid Earth, </a:t>
            </a:r>
            <a:r>
              <a:rPr lang="pl-PL" sz="12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DOI</a:t>
            </a:r>
            <a:r>
              <a:rPr lang="pl-PL" sz="12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: </a:t>
            </a:r>
            <a:r>
              <a:rPr lang="pl-PL" sz="1200" u="sng" dirty="0" smtClean="0">
                <a:solidFill>
                  <a:schemeClr val="accent6">
                    <a:lumMod val="50000"/>
                  </a:schemeClr>
                </a:solidFill>
                <a:latin typeface="+mj-lt"/>
                <a:hlinkClick r:id="rId3"/>
              </a:rPr>
              <a:t>10.1029/2021JB022211</a:t>
            </a:r>
            <a:endParaRPr lang="pl-PL" sz="1200" u="sng" dirty="0" smtClean="0">
              <a:solidFill>
                <a:schemeClr val="accent6">
                  <a:lumMod val="50000"/>
                </a:schemeClr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200" u="sng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2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Bury G., Sośnica K., Zajdel R., Strugarek D., </a:t>
            </a:r>
            <a:r>
              <a:rPr lang="pl-PL" sz="12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Hugentobler</a:t>
            </a:r>
            <a:r>
              <a:rPr lang="pl-PL" sz="12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U</a:t>
            </a:r>
            <a:r>
              <a:rPr lang="pl-PL" sz="12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. (2021)</a:t>
            </a:r>
            <a:r>
              <a:rPr lang="pl-PL" sz="12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/>
            </a:r>
            <a:br>
              <a:rPr lang="pl-PL" sz="1200" dirty="0">
                <a:solidFill>
                  <a:schemeClr val="accent6">
                    <a:lumMod val="50000"/>
                  </a:schemeClr>
                </a:solidFill>
                <a:latin typeface="+mj-lt"/>
              </a:rPr>
            </a:br>
            <a:r>
              <a:rPr lang="pl-PL" sz="1200" b="1" i="1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Determination</a:t>
            </a:r>
            <a:r>
              <a:rPr lang="pl-PL" sz="1200" b="1" i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of </a:t>
            </a:r>
            <a:r>
              <a:rPr lang="pl-PL" sz="1200" b="1" i="1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precise</a:t>
            </a:r>
            <a:r>
              <a:rPr lang="pl-PL" sz="1200" b="1" i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Galileo orbits </a:t>
            </a:r>
            <a:r>
              <a:rPr lang="pl-PL" sz="1200" b="1" i="1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using</a:t>
            </a:r>
            <a:r>
              <a:rPr lang="pl-PL" sz="1200" b="1" i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pl-PL" sz="1200" b="1" i="1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combined</a:t>
            </a:r>
            <a:r>
              <a:rPr lang="pl-PL" sz="1200" b="1" i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GNSS and SLR </a:t>
            </a:r>
            <a:r>
              <a:rPr lang="pl-PL" sz="1200" b="1" i="1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observations</a:t>
            </a:r>
            <a:r>
              <a:rPr lang="pl-PL" sz="12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/>
            </a:r>
            <a:br>
              <a:rPr lang="pl-PL" sz="1200" dirty="0">
                <a:solidFill>
                  <a:schemeClr val="accent6">
                    <a:lumMod val="50000"/>
                  </a:schemeClr>
                </a:solidFill>
                <a:latin typeface="+mj-lt"/>
              </a:rPr>
            </a:br>
            <a:r>
              <a:rPr lang="pl-PL" sz="12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GPS Solutions, </a:t>
            </a:r>
            <a:r>
              <a:rPr lang="pl-PL" sz="12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DOI</a:t>
            </a:r>
            <a:r>
              <a:rPr lang="pl-PL" sz="12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: </a:t>
            </a:r>
            <a:r>
              <a:rPr lang="pl-PL" sz="1200" u="sng" dirty="0" smtClean="0">
                <a:solidFill>
                  <a:schemeClr val="accent6">
                    <a:lumMod val="50000"/>
                  </a:schemeClr>
                </a:solidFill>
                <a:latin typeface="+mj-lt"/>
                <a:hlinkClick r:id="rId4"/>
              </a:rPr>
              <a:t>10.1007/s10291-020-01045-3</a:t>
            </a:r>
            <a:endParaRPr lang="pl-PL" sz="1200" u="sng" dirty="0" smtClean="0">
              <a:solidFill>
                <a:schemeClr val="accent6">
                  <a:lumMod val="50000"/>
                </a:schemeClr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200" u="sng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2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Strugarek D., Sośnica K., Arnold D., </a:t>
            </a:r>
            <a:r>
              <a:rPr lang="pl-PL" sz="12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Jäggi</a:t>
            </a:r>
            <a:r>
              <a:rPr lang="pl-PL" sz="12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A., Zajdel R., Bury G</a:t>
            </a:r>
            <a:r>
              <a:rPr lang="pl-PL" sz="12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. (2021)</a:t>
            </a:r>
            <a:br>
              <a:rPr lang="pl-PL" sz="12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</a:br>
            <a:r>
              <a:rPr lang="pl-PL" sz="1200" b="1" i="1" dirty="0" err="1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Determination</a:t>
            </a:r>
            <a:r>
              <a:rPr lang="pl-PL" sz="1200" b="1" i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pl-PL" sz="1200" b="1" i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of SLR </a:t>
            </a:r>
            <a:r>
              <a:rPr lang="pl-PL" sz="1200" b="1" i="1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station</a:t>
            </a:r>
            <a:r>
              <a:rPr lang="pl-PL" sz="1200" b="1" i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pl-PL" sz="1200" b="1" i="1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coordinates</a:t>
            </a:r>
            <a:r>
              <a:rPr lang="pl-PL" sz="1200" b="1" i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pl-PL" sz="1200" b="1" i="1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based</a:t>
            </a:r>
            <a:r>
              <a:rPr lang="pl-PL" sz="1200" b="1" i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on LEO, LARES, LAGEOS, and Galileo </a:t>
            </a:r>
            <a:r>
              <a:rPr lang="pl-PL" sz="1200" b="1" i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Satellites</a:t>
            </a:r>
            <a:br>
              <a:rPr lang="pl-PL" sz="1200" b="1" i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</a:br>
            <a:r>
              <a:rPr lang="pl-PL" sz="12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Earth</a:t>
            </a:r>
            <a:r>
              <a:rPr lang="pl-PL" sz="12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, </a:t>
            </a:r>
            <a:r>
              <a:rPr lang="pl-PL" sz="12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Planets</a:t>
            </a:r>
            <a:r>
              <a:rPr lang="pl-PL" sz="12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and Space, </a:t>
            </a:r>
            <a:r>
              <a:rPr lang="pl-PL" sz="12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DOI</a:t>
            </a:r>
            <a:r>
              <a:rPr lang="pl-PL" sz="12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: </a:t>
            </a:r>
            <a:r>
              <a:rPr lang="pl-PL" sz="1200" u="sng" dirty="0" smtClean="0">
                <a:solidFill>
                  <a:schemeClr val="accent6">
                    <a:lumMod val="50000"/>
                  </a:schemeClr>
                </a:solidFill>
                <a:latin typeface="+mj-lt"/>
                <a:hlinkClick r:id="rId5"/>
              </a:rPr>
              <a:t>10.1186/s40623-021-01397-1</a:t>
            </a:r>
            <a:endParaRPr lang="pl-PL" sz="1200" u="sng" dirty="0" smtClean="0">
              <a:solidFill>
                <a:schemeClr val="accent6">
                  <a:lumMod val="50000"/>
                </a:schemeClr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200" u="sng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2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Bury G., Sośnica K., Zajdel R</a:t>
            </a:r>
            <a:r>
              <a:rPr lang="pl-PL" sz="12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. (2019)</a:t>
            </a:r>
            <a:r>
              <a:rPr lang="pl-PL" sz="12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/>
            </a:r>
            <a:br>
              <a:rPr lang="pl-PL" sz="1200" dirty="0">
                <a:solidFill>
                  <a:schemeClr val="accent6">
                    <a:lumMod val="50000"/>
                  </a:schemeClr>
                </a:solidFill>
                <a:latin typeface="+mj-lt"/>
              </a:rPr>
            </a:br>
            <a:r>
              <a:rPr lang="pl-PL" sz="1200" b="1" i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Multi-GNSS orbit </a:t>
            </a:r>
            <a:r>
              <a:rPr lang="pl-PL" sz="1200" b="1" i="1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determination</a:t>
            </a:r>
            <a:r>
              <a:rPr lang="pl-PL" sz="1200" b="1" i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pl-PL" sz="1200" b="1" i="1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using</a:t>
            </a:r>
            <a:r>
              <a:rPr lang="pl-PL" sz="1200" b="1" i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pl-PL" sz="1200" b="1" i="1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satellite</a:t>
            </a:r>
            <a:r>
              <a:rPr lang="pl-PL" sz="1200" b="1" i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laser </a:t>
            </a:r>
            <a:r>
              <a:rPr lang="pl-PL" sz="1200" b="1" i="1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ranging</a:t>
            </a:r>
            <a:r>
              <a:rPr lang="pl-PL" sz="12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/>
            </a:r>
            <a:br>
              <a:rPr lang="pl-PL" sz="1200" dirty="0">
                <a:solidFill>
                  <a:schemeClr val="accent6">
                    <a:lumMod val="50000"/>
                  </a:schemeClr>
                </a:solidFill>
                <a:latin typeface="+mj-lt"/>
              </a:rPr>
            </a:br>
            <a:r>
              <a:rPr lang="pl-PL" sz="12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Journal of Geodesy, </a:t>
            </a:r>
            <a:r>
              <a:rPr lang="pl-PL" sz="12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DOI</a:t>
            </a:r>
            <a:r>
              <a:rPr lang="pl-PL" sz="12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: </a:t>
            </a:r>
            <a:r>
              <a:rPr lang="pl-PL" sz="1200" u="sng" dirty="0">
                <a:solidFill>
                  <a:schemeClr val="accent6">
                    <a:lumMod val="50000"/>
                  </a:schemeClr>
                </a:solidFill>
                <a:latin typeface="+mj-lt"/>
                <a:hlinkClick r:id="rId6"/>
              </a:rPr>
              <a:t>10.1007/s00190-018-1143-1</a:t>
            </a:r>
            <a:endParaRPr lang="pl-PL" sz="12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2" name="Prostokąt 11"/>
          <p:cNvSpPr/>
          <p:nvPr/>
        </p:nvSpPr>
        <p:spPr>
          <a:xfrm>
            <a:off x="406386" y="3391893"/>
            <a:ext cx="7232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 smtClean="0">
                <a:solidFill>
                  <a:srgbClr val="C00000"/>
                </a:solidFill>
              </a:rPr>
              <a:t>PPP:</a:t>
            </a:r>
            <a:endParaRPr lang="pl-PL" dirty="0">
              <a:solidFill>
                <a:srgbClr val="C00000"/>
              </a:solidFill>
            </a:endParaRPr>
          </a:p>
        </p:txBody>
      </p:sp>
      <p:sp>
        <p:nvSpPr>
          <p:cNvPr id="13" name="Prostokąt 12"/>
          <p:cNvSpPr/>
          <p:nvPr/>
        </p:nvSpPr>
        <p:spPr>
          <a:xfrm>
            <a:off x="83332" y="3799889"/>
            <a:ext cx="64807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2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Zajdel R., Kaźmierski K., Sośnica K</a:t>
            </a:r>
            <a:r>
              <a:rPr lang="pl-PL" sz="12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. (2022) </a:t>
            </a:r>
            <a:br>
              <a:rPr lang="pl-PL" sz="12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</a:br>
            <a:r>
              <a:rPr lang="pl-PL" sz="1200" b="1" i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Orbital </a:t>
            </a:r>
            <a:r>
              <a:rPr lang="pl-PL" sz="1200" b="1" i="1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artifacts</a:t>
            </a:r>
            <a:r>
              <a:rPr lang="pl-PL" sz="1200" b="1" i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in multi-GNSS </a:t>
            </a:r>
            <a:r>
              <a:rPr lang="pl-PL" sz="1200" b="1" i="1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Precise</a:t>
            </a:r>
            <a:r>
              <a:rPr lang="pl-PL" sz="1200" b="1" i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Point </a:t>
            </a:r>
            <a:r>
              <a:rPr lang="pl-PL" sz="1200" b="1" i="1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Positioning</a:t>
            </a:r>
            <a:r>
              <a:rPr lang="pl-PL" sz="1200" b="1" i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pl-PL" sz="1200" b="1" i="1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time</a:t>
            </a:r>
            <a:r>
              <a:rPr lang="pl-PL" sz="1200" b="1" i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pl-PL" sz="1200" b="1" i="1" dirty="0" err="1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series</a:t>
            </a:r>
            <a:r>
              <a:rPr lang="pl-PL" sz="1200" b="1" i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/>
            </a:r>
            <a:br>
              <a:rPr lang="pl-PL" sz="1200" b="1" i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</a:br>
            <a:r>
              <a:rPr lang="pl-PL" sz="12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Journal </a:t>
            </a:r>
            <a:r>
              <a:rPr lang="pl-PL" sz="12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of </a:t>
            </a:r>
            <a:r>
              <a:rPr lang="pl-PL" sz="12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Geophysical</a:t>
            </a:r>
            <a:r>
              <a:rPr lang="pl-PL" sz="12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pl-PL" sz="12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Research</a:t>
            </a:r>
            <a:r>
              <a:rPr lang="pl-PL" sz="12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: Solid Earth, Vol. </a:t>
            </a:r>
            <a:r>
              <a:rPr lang="pl-PL" sz="12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DOI</a:t>
            </a:r>
            <a:r>
              <a:rPr lang="pl-PL" sz="12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: </a:t>
            </a:r>
            <a:r>
              <a:rPr lang="pl-PL" sz="1200" dirty="0">
                <a:latin typeface="+mj-lt"/>
              </a:rPr>
              <a:t> </a:t>
            </a:r>
            <a:r>
              <a:rPr lang="pl-PL" sz="1200" u="sng" dirty="0" smtClean="0">
                <a:latin typeface="+mj-lt"/>
                <a:hlinkClick r:id="rId7"/>
              </a:rPr>
              <a:t>10.1029/2021JB022994</a:t>
            </a:r>
            <a:endParaRPr lang="pl-PL" sz="1200" u="sng" dirty="0" smtClean="0">
              <a:latin typeface="+mj-lt"/>
            </a:endParaRPr>
          </a:p>
          <a:p>
            <a:endParaRPr lang="pl-PL" sz="1200" u="sng" dirty="0" smtClean="0">
              <a:solidFill>
                <a:schemeClr val="accent6">
                  <a:lumMod val="50000"/>
                </a:schemeClr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2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Hadaś T., Kaźmierski K., Sośnica K</a:t>
            </a:r>
            <a:r>
              <a:rPr lang="pl-PL" sz="12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. (2019)</a:t>
            </a:r>
            <a:r>
              <a:rPr lang="pl-PL" sz="12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/>
            </a:r>
            <a:br>
              <a:rPr lang="pl-PL" sz="1200" dirty="0">
                <a:solidFill>
                  <a:schemeClr val="accent6">
                    <a:lumMod val="50000"/>
                  </a:schemeClr>
                </a:solidFill>
                <a:latin typeface="+mj-lt"/>
              </a:rPr>
            </a:br>
            <a:r>
              <a:rPr lang="pl-PL" sz="1200" b="1" i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Performance of Galileo-</a:t>
            </a:r>
            <a:r>
              <a:rPr lang="pl-PL" sz="1200" b="1" i="1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only</a:t>
            </a:r>
            <a:r>
              <a:rPr lang="pl-PL" sz="1200" b="1" i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dual-</a:t>
            </a:r>
            <a:r>
              <a:rPr lang="pl-PL" sz="1200" b="1" i="1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frequency</a:t>
            </a:r>
            <a:r>
              <a:rPr lang="pl-PL" sz="1200" b="1" i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pl-PL" sz="1200" b="1" i="1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absolute</a:t>
            </a:r>
            <a:r>
              <a:rPr lang="pl-PL" sz="1200" b="1" i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pl-PL" sz="1200" b="1" i="1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positioning</a:t>
            </a:r>
            <a:r>
              <a:rPr lang="pl-PL" sz="1200" b="1" i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pl-PL" sz="1200" b="1" i="1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using</a:t>
            </a:r>
            <a:r>
              <a:rPr lang="pl-PL" sz="1200" b="1" i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the </a:t>
            </a:r>
            <a:r>
              <a:rPr lang="pl-PL" sz="1200" b="1" i="1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fully</a:t>
            </a:r>
            <a:r>
              <a:rPr lang="pl-PL" sz="1200" b="1" i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pl-PL" sz="1200" b="1" i="1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serviceable</a:t>
            </a:r>
            <a:r>
              <a:rPr lang="pl-PL" sz="1200" b="1" i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Galileo constellation</a:t>
            </a:r>
            <a:r>
              <a:rPr lang="pl-PL" sz="12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/>
            </a:r>
            <a:br>
              <a:rPr lang="pl-PL" sz="1200" dirty="0">
                <a:solidFill>
                  <a:schemeClr val="accent6">
                    <a:lumMod val="50000"/>
                  </a:schemeClr>
                </a:solidFill>
                <a:latin typeface="+mj-lt"/>
              </a:rPr>
            </a:br>
            <a:r>
              <a:rPr lang="pl-PL" sz="12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GPS Solutions, </a:t>
            </a:r>
            <a:r>
              <a:rPr lang="pl-PL" sz="12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DOI</a:t>
            </a:r>
            <a:r>
              <a:rPr lang="pl-PL" sz="12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: </a:t>
            </a:r>
            <a:r>
              <a:rPr lang="pl-PL" sz="1200" u="sng" dirty="0">
                <a:solidFill>
                  <a:schemeClr val="accent6">
                    <a:lumMod val="50000"/>
                  </a:schemeClr>
                </a:solidFill>
                <a:latin typeface="+mj-lt"/>
                <a:hlinkClick r:id="rId8"/>
              </a:rPr>
              <a:t>10.1007/s10291-019-0900-9</a:t>
            </a:r>
            <a:endParaRPr lang="pl-PL" sz="12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4" name="Prostokąt 13"/>
          <p:cNvSpPr/>
          <p:nvPr/>
        </p:nvSpPr>
        <p:spPr>
          <a:xfrm>
            <a:off x="409824" y="1128254"/>
            <a:ext cx="30828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 smtClean="0">
                <a:solidFill>
                  <a:srgbClr val="C00000"/>
                </a:solidFill>
              </a:rPr>
              <a:t>Earth </a:t>
            </a:r>
            <a:r>
              <a:rPr lang="pl-PL" b="1" dirty="0" err="1" smtClean="0">
                <a:solidFill>
                  <a:srgbClr val="C00000"/>
                </a:solidFill>
              </a:rPr>
              <a:t>rotation</a:t>
            </a:r>
            <a:r>
              <a:rPr lang="pl-PL" b="1" dirty="0" smtClean="0">
                <a:solidFill>
                  <a:srgbClr val="C00000"/>
                </a:solidFill>
              </a:rPr>
              <a:t> </a:t>
            </a:r>
            <a:r>
              <a:rPr lang="pl-PL" b="1" dirty="0" err="1" smtClean="0">
                <a:solidFill>
                  <a:srgbClr val="C00000"/>
                </a:solidFill>
              </a:rPr>
              <a:t>parameters</a:t>
            </a:r>
            <a:r>
              <a:rPr lang="pl-PL" b="1" dirty="0" smtClean="0">
                <a:solidFill>
                  <a:srgbClr val="C00000"/>
                </a:solidFill>
              </a:rPr>
              <a:t>:</a:t>
            </a:r>
            <a:endParaRPr lang="pl-PL" dirty="0">
              <a:solidFill>
                <a:srgbClr val="C00000"/>
              </a:solidFill>
            </a:endParaRPr>
          </a:p>
        </p:txBody>
      </p:sp>
      <p:sp>
        <p:nvSpPr>
          <p:cNvPr id="15" name="Prostokąt 14"/>
          <p:cNvSpPr/>
          <p:nvPr/>
        </p:nvSpPr>
        <p:spPr>
          <a:xfrm>
            <a:off x="154975" y="1628800"/>
            <a:ext cx="633743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2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Zajdel R., Sośnica K., Bury G., Dach R., </a:t>
            </a:r>
            <a:r>
              <a:rPr lang="pl-PL" sz="12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Prange</a:t>
            </a:r>
            <a:r>
              <a:rPr lang="pl-PL" sz="12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L</a:t>
            </a:r>
            <a:r>
              <a:rPr lang="pl-PL" sz="12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. (2020)</a:t>
            </a:r>
            <a:r>
              <a:rPr lang="pl-PL" sz="12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/>
            </a:r>
            <a:br>
              <a:rPr lang="pl-PL" sz="1200" dirty="0">
                <a:solidFill>
                  <a:schemeClr val="accent6">
                    <a:lumMod val="50000"/>
                  </a:schemeClr>
                </a:solidFill>
                <a:latin typeface="+mj-lt"/>
              </a:rPr>
            </a:br>
            <a:r>
              <a:rPr lang="pl-PL" sz="1200" b="1" i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System-</a:t>
            </a:r>
            <a:r>
              <a:rPr lang="pl-PL" sz="1200" b="1" i="1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specific</a:t>
            </a:r>
            <a:r>
              <a:rPr lang="pl-PL" sz="1200" b="1" i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pl-PL" sz="1200" b="1" i="1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systematic</a:t>
            </a:r>
            <a:r>
              <a:rPr lang="pl-PL" sz="1200" b="1" i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pl-PL" sz="1200" b="1" i="1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errors</a:t>
            </a:r>
            <a:r>
              <a:rPr lang="pl-PL" sz="1200" b="1" i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in </a:t>
            </a:r>
            <a:r>
              <a:rPr lang="pl-PL" sz="1200" b="1" i="1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earth</a:t>
            </a:r>
            <a:r>
              <a:rPr lang="pl-PL" sz="1200" b="1" i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pl-PL" sz="1200" b="1" i="1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rotation</a:t>
            </a:r>
            <a:r>
              <a:rPr lang="pl-PL" sz="1200" b="1" i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pl-PL" sz="1200" b="1" i="1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parameters</a:t>
            </a:r>
            <a:r>
              <a:rPr lang="pl-PL" sz="1200" b="1" i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pl-PL" sz="1200" b="1" i="1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derived</a:t>
            </a:r>
            <a:r>
              <a:rPr lang="pl-PL" sz="1200" b="1" i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from GPS, GLONASS, and Galileo</a:t>
            </a:r>
            <a:r>
              <a:rPr lang="pl-PL" sz="12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/>
            </a:r>
            <a:br>
              <a:rPr lang="pl-PL" sz="1200" dirty="0">
                <a:solidFill>
                  <a:schemeClr val="accent6">
                    <a:lumMod val="50000"/>
                  </a:schemeClr>
                </a:solidFill>
                <a:latin typeface="+mj-lt"/>
              </a:rPr>
            </a:br>
            <a:r>
              <a:rPr lang="pl-PL" sz="12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GPS Solutions, </a:t>
            </a:r>
            <a:r>
              <a:rPr lang="pl-PL" sz="12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DOI</a:t>
            </a:r>
            <a:r>
              <a:rPr lang="pl-PL" sz="12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: </a:t>
            </a:r>
            <a:r>
              <a:rPr lang="pl-PL" sz="1200" u="sng" dirty="0" smtClean="0">
                <a:solidFill>
                  <a:schemeClr val="accent6">
                    <a:lumMod val="50000"/>
                  </a:schemeClr>
                </a:solidFill>
                <a:latin typeface="+mj-lt"/>
                <a:hlinkClick r:id="rId9"/>
              </a:rPr>
              <a:t>10.1007/s10291-020-00989-w</a:t>
            </a:r>
            <a:endParaRPr lang="pl-PL" sz="1200" u="sng" dirty="0" smtClean="0">
              <a:solidFill>
                <a:schemeClr val="accent6">
                  <a:lumMod val="50000"/>
                </a:schemeClr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200" u="sng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2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Zajdel R., Sośnica K., Bury G., Dach R., </a:t>
            </a:r>
            <a:r>
              <a:rPr lang="pl-PL" sz="12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Prange</a:t>
            </a:r>
            <a:r>
              <a:rPr lang="pl-PL" sz="12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L., Kaźmierski K</a:t>
            </a:r>
            <a:r>
              <a:rPr lang="pl-PL" sz="12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. (2021)</a:t>
            </a:r>
            <a:r>
              <a:rPr lang="pl-PL" sz="12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/>
            </a:r>
            <a:br>
              <a:rPr lang="pl-PL" sz="1200" dirty="0">
                <a:solidFill>
                  <a:schemeClr val="accent6">
                    <a:lumMod val="50000"/>
                  </a:schemeClr>
                </a:solidFill>
                <a:latin typeface="+mj-lt"/>
              </a:rPr>
            </a:br>
            <a:r>
              <a:rPr lang="pl-PL" sz="1200" b="1" i="1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Sub-daily</a:t>
            </a:r>
            <a:r>
              <a:rPr lang="pl-PL" sz="1200" b="1" i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polar </a:t>
            </a:r>
            <a:r>
              <a:rPr lang="pl-PL" sz="1200" b="1" i="1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motion</a:t>
            </a:r>
            <a:r>
              <a:rPr lang="pl-PL" sz="1200" b="1" i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from GPS, GLONASS, and Galileo</a:t>
            </a:r>
            <a:r>
              <a:rPr lang="pl-PL" sz="12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/>
            </a:r>
            <a:br>
              <a:rPr lang="pl-PL" sz="1200" dirty="0">
                <a:solidFill>
                  <a:schemeClr val="accent6">
                    <a:lumMod val="50000"/>
                  </a:schemeClr>
                </a:solidFill>
                <a:latin typeface="+mj-lt"/>
              </a:rPr>
            </a:br>
            <a:r>
              <a:rPr lang="pl-PL" sz="12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Journal of Geodesy, </a:t>
            </a:r>
            <a:r>
              <a:rPr lang="pl-PL" sz="12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DOI</a:t>
            </a:r>
            <a:r>
              <a:rPr lang="pl-PL" sz="12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: </a:t>
            </a:r>
            <a:r>
              <a:rPr lang="pl-PL" sz="1200" u="sng" dirty="0">
                <a:solidFill>
                  <a:schemeClr val="accent6">
                    <a:lumMod val="50000"/>
                  </a:schemeClr>
                </a:solidFill>
                <a:latin typeface="+mj-lt"/>
                <a:hlinkClick r:id="rId10"/>
              </a:rPr>
              <a:t>10.1007/s00190-020-01453-w</a:t>
            </a:r>
            <a:endParaRPr lang="pl-PL" sz="12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6" name="Prostokąt 15"/>
          <p:cNvSpPr/>
          <p:nvPr/>
        </p:nvSpPr>
        <p:spPr>
          <a:xfrm>
            <a:off x="386999" y="5517232"/>
            <a:ext cx="14029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 err="1" smtClean="0">
                <a:solidFill>
                  <a:srgbClr val="C00000"/>
                </a:solidFill>
              </a:rPr>
              <a:t>Geocenter</a:t>
            </a:r>
            <a:r>
              <a:rPr lang="pl-PL" b="1" dirty="0" smtClean="0">
                <a:solidFill>
                  <a:srgbClr val="C00000"/>
                </a:solidFill>
              </a:rPr>
              <a:t>:</a:t>
            </a:r>
            <a:endParaRPr lang="pl-PL" dirty="0">
              <a:solidFill>
                <a:srgbClr val="C00000"/>
              </a:solidFill>
            </a:endParaRPr>
          </a:p>
        </p:txBody>
      </p:sp>
      <p:sp>
        <p:nvSpPr>
          <p:cNvPr id="17" name="Prostokąt 16"/>
          <p:cNvSpPr/>
          <p:nvPr/>
        </p:nvSpPr>
        <p:spPr>
          <a:xfrm>
            <a:off x="95935" y="5970978"/>
            <a:ext cx="64807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2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Zajdel R., Sośnica K., Bury G</a:t>
            </a:r>
            <a:r>
              <a:rPr lang="pl-PL" sz="12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. (2021)</a:t>
            </a:r>
            <a:r>
              <a:rPr lang="pl-PL" sz="12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/>
            </a:r>
            <a:br>
              <a:rPr lang="pl-PL" sz="1200" dirty="0">
                <a:solidFill>
                  <a:schemeClr val="accent6">
                    <a:lumMod val="50000"/>
                  </a:schemeClr>
                </a:solidFill>
                <a:latin typeface="+mj-lt"/>
              </a:rPr>
            </a:br>
            <a:r>
              <a:rPr lang="pl-PL" sz="1200" b="1" i="1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Geocenter</a:t>
            </a:r>
            <a:r>
              <a:rPr lang="pl-PL" sz="1200" b="1" i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pl-PL" sz="1200" b="1" i="1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coordinates</a:t>
            </a:r>
            <a:r>
              <a:rPr lang="pl-PL" sz="1200" b="1" i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pl-PL" sz="1200" b="1" i="1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derived</a:t>
            </a:r>
            <a:r>
              <a:rPr lang="pl-PL" sz="1200" b="1" i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from multi-GNSS: a </a:t>
            </a:r>
            <a:r>
              <a:rPr lang="pl-PL" sz="1200" b="1" i="1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look</a:t>
            </a:r>
            <a:r>
              <a:rPr lang="pl-PL" sz="1200" b="1" i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pl-PL" sz="1200" b="1" i="1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into</a:t>
            </a:r>
            <a:r>
              <a:rPr lang="pl-PL" sz="1200" b="1" i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the role of </a:t>
            </a:r>
            <a:r>
              <a:rPr lang="pl-PL" sz="1200" b="1" i="1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solar</a:t>
            </a:r>
            <a:r>
              <a:rPr lang="pl-PL" sz="1200" b="1" i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pl-PL" sz="1200" b="1" i="1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radiation</a:t>
            </a:r>
            <a:r>
              <a:rPr lang="pl-PL" sz="1200" b="1" i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pl-PL" sz="1200" b="1" i="1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pressure</a:t>
            </a:r>
            <a:r>
              <a:rPr lang="pl-PL" sz="1200" b="1" i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modeling</a:t>
            </a:r>
            <a:r>
              <a:rPr lang="pl-PL" sz="12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/>
            </a:r>
            <a:br>
              <a:rPr lang="pl-PL" sz="1200" dirty="0">
                <a:solidFill>
                  <a:schemeClr val="accent6">
                    <a:lumMod val="50000"/>
                  </a:schemeClr>
                </a:solidFill>
                <a:latin typeface="+mj-lt"/>
              </a:rPr>
            </a:br>
            <a:r>
              <a:rPr lang="pl-PL" sz="12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GPS Solutions, </a:t>
            </a:r>
            <a:r>
              <a:rPr lang="pl-PL" sz="12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DOI</a:t>
            </a:r>
            <a:r>
              <a:rPr lang="pl-PL" sz="12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: </a:t>
            </a:r>
            <a:r>
              <a:rPr lang="pl-PL" sz="1200" u="sng" dirty="0">
                <a:solidFill>
                  <a:schemeClr val="accent6">
                    <a:lumMod val="50000"/>
                  </a:schemeClr>
                </a:solidFill>
                <a:latin typeface="+mj-lt"/>
                <a:hlinkClick r:id="rId11"/>
              </a:rPr>
              <a:t>10.1007/s10291-020-01037-3</a:t>
            </a:r>
            <a:endParaRPr lang="pl-PL" sz="12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8" name="Prostokąt 17"/>
          <p:cNvSpPr/>
          <p:nvPr/>
        </p:nvSpPr>
        <p:spPr>
          <a:xfrm>
            <a:off x="6852084" y="4252030"/>
            <a:ext cx="22108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 smtClean="0">
                <a:solidFill>
                  <a:srgbClr val="C00000"/>
                </a:solidFill>
              </a:rPr>
              <a:t>General </a:t>
            </a:r>
            <a:r>
              <a:rPr lang="pl-PL" b="1" dirty="0" err="1" smtClean="0">
                <a:solidFill>
                  <a:srgbClr val="C00000"/>
                </a:solidFill>
              </a:rPr>
              <a:t>Relativity</a:t>
            </a:r>
            <a:r>
              <a:rPr lang="pl-PL" b="1" dirty="0" smtClean="0">
                <a:solidFill>
                  <a:srgbClr val="C00000"/>
                </a:solidFill>
              </a:rPr>
              <a:t>:</a:t>
            </a:r>
            <a:endParaRPr lang="pl-PL" dirty="0">
              <a:solidFill>
                <a:srgbClr val="C00000"/>
              </a:solidFill>
            </a:endParaRPr>
          </a:p>
        </p:txBody>
      </p:sp>
      <p:sp>
        <p:nvSpPr>
          <p:cNvPr id="19" name="Prostokąt 18"/>
          <p:cNvSpPr/>
          <p:nvPr/>
        </p:nvSpPr>
        <p:spPr>
          <a:xfrm>
            <a:off x="6492408" y="4685712"/>
            <a:ext cx="540108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2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Sośnica K., Bury G., Zajdel R., Ventura-</a:t>
            </a:r>
            <a:r>
              <a:rPr lang="pl-PL" sz="12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Traveset</a:t>
            </a:r>
            <a:r>
              <a:rPr lang="pl-PL" sz="12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J., </a:t>
            </a:r>
            <a:r>
              <a:rPr lang="pl-PL" sz="12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Mendes</a:t>
            </a:r>
            <a:r>
              <a:rPr lang="pl-PL" sz="12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L</a:t>
            </a:r>
            <a:r>
              <a:rPr lang="pl-PL" sz="12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. (2022)</a:t>
            </a:r>
            <a:r>
              <a:rPr lang="pl-PL" sz="12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/>
            </a:r>
            <a:br>
              <a:rPr lang="pl-PL" sz="1200" dirty="0">
                <a:solidFill>
                  <a:schemeClr val="accent6">
                    <a:lumMod val="50000"/>
                  </a:schemeClr>
                </a:solidFill>
                <a:latin typeface="+mj-lt"/>
              </a:rPr>
            </a:br>
            <a:r>
              <a:rPr lang="pl-PL" sz="1200" b="1" i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GPS, GLONASS, and Galileo orbit geometry </a:t>
            </a:r>
            <a:r>
              <a:rPr lang="pl-PL" sz="1200" b="1" i="1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variations</a:t>
            </a:r>
            <a:r>
              <a:rPr lang="pl-PL" sz="1200" b="1" i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pl-PL" sz="1200" b="1" i="1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caused</a:t>
            </a:r>
            <a:r>
              <a:rPr lang="pl-PL" sz="1200" b="1" i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by </a:t>
            </a:r>
            <a:r>
              <a:rPr lang="pl-PL" sz="1200" b="1" i="1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general</a:t>
            </a:r>
            <a:r>
              <a:rPr lang="pl-PL" sz="1200" b="1" i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pl-PL" sz="1200" b="1" i="1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relativity</a:t>
            </a:r>
            <a:r>
              <a:rPr lang="pl-PL" sz="1200" b="1" i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pl-PL" sz="1200" b="1" i="1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focusing</a:t>
            </a:r>
            <a:r>
              <a:rPr lang="pl-PL" sz="1200" b="1" i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on Galileo in </a:t>
            </a:r>
            <a:r>
              <a:rPr lang="pl-PL" sz="1200" b="1" i="1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eccentric</a:t>
            </a:r>
            <a:r>
              <a:rPr lang="pl-PL" sz="1200" b="1" i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orbits</a:t>
            </a:r>
            <a:r>
              <a:rPr lang="pl-PL" sz="12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/>
            </a:r>
            <a:br>
              <a:rPr lang="pl-PL" sz="1200" dirty="0">
                <a:solidFill>
                  <a:schemeClr val="accent6">
                    <a:lumMod val="50000"/>
                  </a:schemeClr>
                </a:solidFill>
                <a:latin typeface="+mj-lt"/>
              </a:rPr>
            </a:br>
            <a:r>
              <a:rPr lang="pl-PL" sz="12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GPS Solutions, </a:t>
            </a:r>
            <a:r>
              <a:rPr lang="pl-PL" sz="12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DOI</a:t>
            </a:r>
            <a:r>
              <a:rPr lang="pl-PL" sz="12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: </a:t>
            </a:r>
            <a:r>
              <a:rPr lang="pl-PL" sz="1200" u="sng" dirty="0" smtClean="0">
                <a:solidFill>
                  <a:schemeClr val="accent6">
                    <a:lumMod val="50000"/>
                  </a:schemeClr>
                </a:solidFill>
                <a:latin typeface="+mj-lt"/>
                <a:hlinkClick r:id="rId12"/>
              </a:rPr>
              <a:t>10.1007/s10291-021-01192-1</a:t>
            </a:r>
            <a:endParaRPr lang="pl-PL" sz="1200" u="sng" dirty="0" smtClean="0">
              <a:solidFill>
                <a:schemeClr val="accent6">
                  <a:lumMod val="50000"/>
                </a:schemeClr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200" u="sng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2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Sośnica K., Bury G., Zajdel R., Kaźmierski K., Ventura-</a:t>
            </a:r>
            <a:r>
              <a:rPr lang="pl-PL" sz="12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Traveset</a:t>
            </a:r>
            <a:r>
              <a:rPr lang="pl-PL" sz="12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J., Prieto-</a:t>
            </a:r>
            <a:r>
              <a:rPr lang="pl-PL" sz="12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Cerdeira</a:t>
            </a:r>
            <a:r>
              <a:rPr lang="pl-PL" sz="12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R., </a:t>
            </a:r>
            <a:r>
              <a:rPr lang="pl-PL" sz="12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Mendes</a:t>
            </a:r>
            <a:r>
              <a:rPr lang="pl-PL" sz="12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L</a:t>
            </a:r>
            <a:r>
              <a:rPr lang="pl-PL" sz="12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. (2021)</a:t>
            </a:r>
            <a:r>
              <a:rPr lang="pl-PL" sz="12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/>
            </a:r>
            <a:br>
              <a:rPr lang="pl-PL" sz="1200" dirty="0">
                <a:solidFill>
                  <a:schemeClr val="accent6">
                    <a:lumMod val="50000"/>
                  </a:schemeClr>
                </a:solidFill>
                <a:latin typeface="+mj-lt"/>
              </a:rPr>
            </a:br>
            <a:r>
              <a:rPr lang="pl-PL" sz="1200" b="1" i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General </a:t>
            </a:r>
            <a:r>
              <a:rPr lang="pl-PL" sz="1200" b="1" i="1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relativistic</a:t>
            </a:r>
            <a:r>
              <a:rPr lang="pl-PL" sz="1200" b="1" i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pl-PL" sz="1200" b="1" i="1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effects</a:t>
            </a:r>
            <a:r>
              <a:rPr lang="pl-PL" sz="1200" b="1" i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pl-PL" sz="1200" b="1" i="1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acting</a:t>
            </a:r>
            <a:r>
              <a:rPr lang="pl-PL" sz="1200" b="1" i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on the orbits of Galileo </a:t>
            </a:r>
            <a:r>
              <a:rPr lang="pl-PL" sz="1200" b="1" i="1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satellites</a:t>
            </a:r>
            <a:r>
              <a:rPr lang="pl-PL" sz="12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/>
            </a:r>
            <a:br>
              <a:rPr lang="pl-PL" sz="1200" dirty="0">
                <a:solidFill>
                  <a:schemeClr val="accent6">
                    <a:lumMod val="50000"/>
                  </a:schemeClr>
                </a:solidFill>
                <a:latin typeface="+mj-lt"/>
              </a:rPr>
            </a:br>
            <a:r>
              <a:rPr lang="pl-PL" sz="12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Celestial</a:t>
            </a:r>
            <a:r>
              <a:rPr lang="pl-PL" sz="12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pl-PL" sz="12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Mechanics</a:t>
            </a:r>
            <a:r>
              <a:rPr lang="pl-PL" sz="12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and </a:t>
            </a:r>
            <a:r>
              <a:rPr lang="pl-PL" sz="12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Dynamical</a:t>
            </a:r>
            <a:r>
              <a:rPr lang="pl-PL" sz="12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pl-PL" sz="12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Astronomy</a:t>
            </a:r>
            <a:r>
              <a:rPr lang="pl-PL" sz="12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, </a:t>
            </a:r>
            <a:r>
              <a:rPr lang="pl-PL" sz="12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DOI</a:t>
            </a:r>
            <a:r>
              <a:rPr lang="pl-PL" sz="12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: </a:t>
            </a:r>
            <a:r>
              <a:rPr lang="pl-PL" sz="1200" u="sng" dirty="0">
                <a:solidFill>
                  <a:schemeClr val="accent6">
                    <a:lumMod val="50000"/>
                  </a:schemeClr>
                </a:solidFill>
                <a:latin typeface="+mj-lt"/>
                <a:hlinkClick r:id="rId13"/>
              </a:rPr>
              <a:t>10.1007/s10569-021-10014-y</a:t>
            </a:r>
            <a:endParaRPr lang="pl-PL" sz="12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13726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 descr=" 4"/>
          <p:cNvSpPr>
            <a:spLocks noGrp="1"/>
          </p:cNvSpPr>
          <p:nvPr>
            <p:ph type="title"/>
          </p:nvPr>
        </p:nvSpPr>
        <p:spPr>
          <a:xfrm>
            <a:off x="334434" y="238089"/>
            <a:ext cx="9217950" cy="827946"/>
          </a:xfrm>
        </p:spPr>
        <p:txBody>
          <a:bodyPr/>
          <a:lstStyle/>
          <a:p>
            <a:r>
              <a:rPr lang="pl-PL" b="1" dirty="0" smtClean="0"/>
              <a:t>Processing </a:t>
            </a:r>
            <a:r>
              <a:rPr lang="pl-PL" b="1" dirty="0" err="1" smtClean="0"/>
              <a:t>strategy</a:t>
            </a:r>
            <a:r>
              <a:rPr lang="pl-PL" b="1" dirty="0" smtClean="0"/>
              <a:t> – </a:t>
            </a:r>
            <a:r>
              <a:rPr lang="pl-PL" b="1" dirty="0" err="1" smtClean="0"/>
              <a:t>global</a:t>
            </a:r>
            <a:r>
              <a:rPr lang="pl-PL" b="1" dirty="0" smtClean="0"/>
              <a:t> multi-GNSS </a:t>
            </a:r>
            <a:r>
              <a:rPr lang="pl-PL" b="1" dirty="0" err="1" smtClean="0"/>
              <a:t>solutions</a:t>
            </a:r>
            <a:endParaRPr lang="pl-PL" b="1" dirty="0"/>
          </a:p>
        </p:txBody>
      </p:sp>
      <p:pic>
        <p:nvPicPr>
          <p:cNvPr id="39" name="Obraz 38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368" y="1217665"/>
            <a:ext cx="4772999" cy="2356408"/>
          </a:xfrm>
          <a:prstGeom prst="rect">
            <a:avLst/>
          </a:prstGeom>
        </p:spPr>
      </p:pic>
      <p:sp>
        <p:nvSpPr>
          <p:cNvPr id="41" name="TextShape 1"/>
          <p:cNvSpPr txBox="1"/>
          <p:nvPr/>
        </p:nvSpPr>
        <p:spPr>
          <a:xfrm>
            <a:off x="5865339" y="981108"/>
            <a:ext cx="5777165" cy="5612732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pl-PL" sz="2200" b="1" spc="-1" dirty="0" smtClean="0">
                <a:solidFill>
                  <a:srgbClr val="000000"/>
                </a:solidFill>
                <a:latin typeface="Calibri"/>
              </a:rPr>
              <a:t>GPS + GLONASS + Galileo</a:t>
            </a:r>
            <a:r>
              <a:rPr lang="pl-PL" sz="2200" spc="-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pl-PL" sz="2200" b="1" spc="-1" dirty="0">
                <a:solidFill>
                  <a:srgbClr val="000000"/>
                </a:solidFill>
                <a:latin typeface="Calibri"/>
              </a:rPr>
              <a:t/>
            </a:r>
            <a:br>
              <a:rPr lang="pl-PL" sz="2200" b="1" spc="-1" dirty="0">
                <a:solidFill>
                  <a:srgbClr val="000000"/>
                </a:solidFill>
                <a:latin typeface="Calibri"/>
              </a:rPr>
            </a:br>
            <a:endParaRPr lang="pl-PL" sz="2200" b="1" spc="-1" dirty="0" smtClean="0">
              <a:solidFill>
                <a:srgbClr val="000000"/>
              </a:solidFill>
              <a:latin typeface="Calibri"/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pl-PL" sz="2200" spc="-1" dirty="0" smtClean="0">
                <a:solidFill>
                  <a:srgbClr val="000000"/>
                </a:solidFill>
                <a:latin typeface="Calibri"/>
              </a:rPr>
              <a:t>~100 </a:t>
            </a:r>
            <a:r>
              <a:rPr lang="pl-PL" sz="2200" spc="-1" dirty="0" err="1" smtClean="0">
                <a:solidFill>
                  <a:srgbClr val="000000"/>
                </a:solidFill>
                <a:latin typeface="Calibri"/>
              </a:rPr>
              <a:t>stations</a:t>
            </a:r>
            <a:r>
              <a:rPr lang="pl-PL" sz="2200" spc="-1" dirty="0" smtClean="0">
                <a:solidFill>
                  <a:srgbClr val="000000"/>
                </a:solidFill>
                <a:latin typeface="Calibri"/>
              </a:rPr>
              <a:t> </a:t>
            </a:r>
            <a:br>
              <a:rPr lang="pl-PL" sz="2200" spc="-1" dirty="0" smtClean="0">
                <a:solidFill>
                  <a:srgbClr val="000000"/>
                </a:solidFill>
                <a:latin typeface="Calibri"/>
              </a:rPr>
            </a:br>
            <a:r>
              <a:rPr lang="pl-PL" sz="2200" spc="-1" dirty="0" smtClean="0">
                <a:solidFill>
                  <a:srgbClr val="000000"/>
                </a:solidFill>
                <a:latin typeface="Calibri"/>
              </a:rPr>
              <a:t>	</a:t>
            </a:r>
            <a:r>
              <a:rPr lang="pl-PL" sz="1900" u="sng" spc="-1" dirty="0" smtClean="0">
                <a:solidFill>
                  <a:srgbClr val="000000"/>
                </a:solidFill>
                <a:latin typeface="Calibri"/>
              </a:rPr>
              <a:t>(</a:t>
            </a:r>
            <a:r>
              <a:rPr lang="pl-PL" sz="1900" u="sng" spc="-1" dirty="0" err="1" smtClean="0">
                <a:solidFill>
                  <a:srgbClr val="000000"/>
                </a:solidFill>
                <a:latin typeface="Calibri"/>
              </a:rPr>
              <a:t>all</a:t>
            </a:r>
            <a:r>
              <a:rPr lang="pl-PL" sz="1900" u="sng" spc="-1" dirty="0" smtClean="0">
                <a:solidFill>
                  <a:srgbClr val="000000"/>
                </a:solidFill>
                <a:latin typeface="Calibri"/>
              </a:rPr>
              <a:t> of </a:t>
            </a:r>
            <a:r>
              <a:rPr lang="pl-PL" sz="1900" u="sng" spc="-1" dirty="0" err="1" smtClean="0">
                <a:solidFill>
                  <a:srgbClr val="000000"/>
                </a:solidFill>
                <a:latin typeface="Calibri"/>
              </a:rPr>
              <a:t>which</a:t>
            </a:r>
            <a:r>
              <a:rPr lang="pl-PL" sz="1900" u="sng" spc="-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pl-PL" sz="1900" u="sng" spc="-1" dirty="0" err="1" smtClean="0">
                <a:solidFill>
                  <a:srgbClr val="000000"/>
                </a:solidFill>
                <a:latin typeface="Calibri"/>
              </a:rPr>
              <a:t>track</a:t>
            </a:r>
            <a:r>
              <a:rPr lang="pl-PL" sz="1900" u="sng" spc="-1" dirty="0" smtClean="0">
                <a:solidFill>
                  <a:srgbClr val="000000"/>
                </a:solidFill>
                <a:latin typeface="Calibri"/>
              </a:rPr>
              <a:t> GPS/GLONASS/Galileo)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pl-PL" sz="2200" u="sng" spc="-1" dirty="0">
              <a:solidFill>
                <a:srgbClr val="000000"/>
              </a:solidFill>
              <a:latin typeface="Calibri"/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pl-PL" sz="2200" spc="-1" dirty="0" err="1" smtClean="0">
                <a:solidFill>
                  <a:srgbClr val="000000"/>
                </a:solidFill>
                <a:latin typeface="Calibri"/>
              </a:rPr>
              <a:t>Double-difference</a:t>
            </a:r>
            <a:r>
              <a:rPr lang="pl-PL" sz="2200" spc="-1" dirty="0" smtClean="0">
                <a:solidFill>
                  <a:srgbClr val="000000"/>
                </a:solidFill>
                <a:latin typeface="Calibri"/>
              </a:rPr>
              <a:t> network </a:t>
            </a:r>
            <a:r>
              <a:rPr lang="pl-PL" sz="2200" spc="-1" dirty="0" err="1" smtClean="0">
                <a:solidFill>
                  <a:srgbClr val="000000"/>
                </a:solidFill>
                <a:latin typeface="Calibri"/>
              </a:rPr>
              <a:t>solution</a:t>
            </a:r>
            <a:r>
              <a:rPr lang="pl-PL" sz="2200" spc="-1" dirty="0" smtClean="0">
                <a:solidFill>
                  <a:srgbClr val="000000"/>
                </a:solidFill>
                <a:latin typeface="Calibri"/>
              </a:rPr>
              <a:t> </a:t>
            </a:r>
            <a:endParaRPr lang="pl-PL" sz="1900" spc="-1" dirty="0" smtClean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</a:pPr>
            <a:endParaRPr lang="pl-PL" sz="1900" u="sng" spc="-1" dirty="0">
              <a:solidFill>
                <a:srgbClr val="000000"/>
              </a:solidFill>
              <a:latin typeface="Calibri"/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pl-PL" sz="2200" b="1" spc="-1" dirty="0" err="1" smtClean="0">
                <a:solidFill>
                  <a:srgbClr val="000000"/>
                </a:solidFill>
                <a:latin typeface="Calibri"/>
              </a:rPr>
              <a:t>ERPs</a:t>
            </a:r>
            <a:r>
              <a:rPr lang="pl-PL" sz="2200" b="1" spc="-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pl-PL" sz="2200" b="1" spc="-1" dirty="0" err="1" smtClean="0">
                <a:solidFill>
                  <a:srgbClr val="000000"/>
                </a:solidFill>
                <a:latin typeface="Calibri"/>
              </a:rPr>
              <a:t>are</a:t>
            </a:r>
            <a:r>
              <a:rPr lang="pl-PL" sz="2200" b="1" spc="-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pl-PL" sz="2200" b="1" spc="-1" dirty="0" err="1" smtClean="0">
                <a:solidFill>
                  <a:srgbClr val="000000"/>
                </a:solidFill>
                <a:latin typeface="Calibri"/>
              </a:rPr>
              <a:t>calculated</a:t>
            </a:r>
            <a:r>
              <a:rPr lang="pl-PL" sz="2200" b="1" spc="-1" dirty="0">
                <a:solidFill>
                  <a:srgbClr val="000000"/>
                </a:solidFill>
                <a:latin typeface="Calibri"/>
              </a:rPr>
              <a:t>:</a:t>
            </a:r>
            <a:r>
              <a:rPr lang="pl-PL" sz="2200" b="1" spc="-1" dirty="0" smtClean="0">
                <a:solidFill>
                  <a:srgbClr val="000000"/>
                </a:solidFill>
                <a:latin typeface="Calibri"/>
              </a:rPr>
              <a:t/>
            </a:r>
            <a:br>
              <a:rPr lang="pl-PL" sz="2200" b="1" spc="-1" dirty="0" smtClean="0">
                <a:solidFill>
                  <a:srgbClr val="000000"/>
                </a:solidFill>
                <a:latin typeface="Calibri"/>
              </a:rPr>
            </a:br>
            <a:r>
              <a:rPr lang="pl-PL" sz="2200" b="1" spc="-1" dirty="0" smtClean="0">
                <a:solidFill>
                  <a:srgbClr val="000000"/>
                </a:solidFill>
                <a:latin typeface="Calibri"/>
              </a:rPr>
              <a:t>	a) in </a:t>
            </a:r>
            <a:r>
              <a:rPr lang="pl-PL" sz="2200" b="1" spc="-1" dirty="0" err="1" smtClean="0">
                <a:solidFill>
                  <a:srgbClr val="000000"/>
                </a:solidFill>
                <a:latin typeface="Calibri"/>
              </a:rPr>
              <a:t>sub-daily</a:t>
            </a:r>
            <a:r>
              <a:rPr lang="pl-PL" sz="2200" b="1" spc="-1" dirty="0" smtClean="0">
                <a:solidFill>
                  <a:srgbClr val="000000"/>
                </a:solidFill>
                <a:latin typeface="Calibri"/>
              </a:rPr>
              <a:t> resolution  </a:t>
            </a:r>
            <a:r>
              <a:rPr lang="pl-PL" sz="2200" b="1" spc="-1" dirty="0" smtClean="0">
                <a:solidFill>
                  <a:srgbClr val="000000"/>
                </a:solidFill>
                <a:latin typeface="Calibri"/>
                <a:sym typeface="Wingdings" panose="05000000000000000000" pitchFamily="2" charset="2"/>
              </a:rPr>
              <a:t></a:t>
            </a:r>
            <a:r>
              <a:rPr lang="pl-PL" sz="2200" b="1" spc="-1" dirty="0" smtClean="0">
                <a:solidFill>
                  <a:srgbClr val="000000"/>
                </a:solidFill>
                <a:latin typeface="Calibri"/>
              </a:rPr>
              <a:t> 2h</a:t>
            </a:r>
            <a:br>
              <a:rPr lang="pl-PL" sz="2200" b="1" spc="-1" dirty="0" smtClean="0">
                <a:solidFill>
                  <a:srgbClr val="000000"/>
                </a:solidFill>
                <a:latin typeface="Calibri"/>
              </a:rPr>
            </a:br>
            <a:r>
              <a:rPr lang="pl-PL" sz="2200" b="1" spc="-1" dirty="0" smtClean="0">
                <a:solidFill>
                  <a:srgbClr val="000000"/>
                </a:solidFill>
                <a:latin typeface="Calibri"/>
              </a:rPr>
              <a:t>	b) in </a:t>
            </a:r>
            <a:r>
              <a:rPr lang="pl-PL" sz="2200" b="1" spc="-1" dirty="0" err="1" smtClean="0">
                <a:solidFill>
                  <a:srgbClr val="000000"/>
                </a:solidFill>
                <a:latin typeface="Calibri"/>
              </a:rPr>
              <a:t>daily</a:t>
            </a:r>
            <a:r>
              <a:rPr lang="pl-PL" sz="2200" b="1" spc="-1" dirty="0" smtClean="0">
                <a:solidFill>
                  <a:srgbClr val="000000"/>
                </a:solidFill>
                <a:latin typeface="Calibri"/>
              </a:rPr>
              <a:t> resolution        </a:t>
            </a:r>
            <a:r>
              <a:rPr lang="pl-PL" sz="2200" b="1" spc="-1" dirty="0" smtClean="0">
                <a:solidFill>
                  <a:srgbClr val="000000"/>
                </a:solidFill>
                <a:latin typeface="Calibri"/>
                <a:sym typeface="Wingdings" panose="05000000000000000000" pitchFamily="2" charset="2"/>
              </a:rPr>
              <a:t> 24h</a:t>
            </a:r>
            <a:r>
              <a:rPr lang="pl-PL" sz="2200" b="1" spc="-1" dirty="0" smtClean="0">
                <a:solidFill>
                  <a:srgbClr val="000000"/>
                </a:solidFill>
                <a:latin typeface="Calibri"/>
              </a:rPr>
              <a:t> 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pl-PL" sz="2200" b="0" strike="noStrike" spc="-1" dirty="0">
              <a:solidFill>
                <a:srgbClr val="000000"/>
              </a:solidFill>
              <a:latin typeface="Calibri"/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pl-PL" sz="2200" b="1" spc="-1" dirty="0" smtClean="0">
                <a:solidFill>
                  <a:srgbClr val="000000"/>
                </a:solidFill>
                <a:latin typeface="Calibri"/>
              </a:rPr>
              <a:t>Solar </a:t>
            </a:r>
            <a:r>
              <a:rPr lang="pl-PL" sz="2200" b="1" spc="-1" dirty="0" err="1" smtClean="0">
                <a:solidFill>
                  <a:srgbClr val="000000"/>
                </a:solidFill>
                <a:latin typeface="Calibri"/>
              </a:rPr>
              <a:t>Radiation</a:t>
            </a:r>
            <a:r>
              <a:rPr lang="pl-PL" sz="2200" b="1" spc="-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pl-PL" sz="2200" b="1" spc="-1" dirty="0" err="1" smtClean="0">
                <a:solidFill>
                  <a:srgbClr val="000000"/>
                </a:solidFill>
                <a:latin typeface="Calibri"/>
              </a:rPr>
              <a:t>Pressure</a:t>
            </a:r>
            <a:r>
              <a:rPr lang="pl-PL" sz="2200" b="1" spc="-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pl-PL" sz="2200" b="1" spc="-1" dirty="0" err="1" smtClean="0">
                <a:solidFill>
                  <a:srgbClr val="000000"/>
                </a:solidFill>
                <a:latin typeface="Calibri"/>
              </a:rPr>
              <a:t>Modelling</a:t>
            </a:r>
            <a:endParaRPr lang="pl-PL" sz="2200" b="1" spc="-1" dirty="0" smtClean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</a:pPr>
            <a:r>
              <a:rPr lang="pl-PL" sz="2200" b="1" spc="-1" dirty="0">
                <a:solidFill>
                  <a:srgbClr val="000000"/>
                </a:solidFill>
                <a:latin typeface="Calibri"/>
              </a:rPr>
              <a:t>	a) </a:t>
            </a:r>
            <a:r>
              <a:rPr lang="pl-PL" sz="2200" b="1" spc="-1" dirty="0" smtClean="0">
                <a:solidFill>
                  <a:srgbClr val="000000"/>
                </a:solidFill>
                <a:latin typeface="Calibri"/>
              </a:rPr>
              <a:t>ECOM2</a:t>
            </a:r>
            <a:r>
              <a:rPr lang="pl-PL" sz="2200" b="1" spc="-1" dirty="0">
                <a:solidFill>
                  <a:srgbClr val="000000"/>
                </a:solidFill>
                <a:latin typeface="Calibri"/>
              </a:rPr>
              <a:t/>
            </a:r>
            <a:br>
              <a:rPr lang="pl-PL" sz="2200" b="1" spc="-1" dirty="0">
                <a:solidFill>
                  <a:srgbClr val="000000"/>
                </a:solidFill>
                <a:latin typeface="Calibri"/>
              </a:rPr>
            </a:br>
            <a:r>
              <a:rPr lang="pl-PL" sz="2200" b="1" spc="-1" dirty="0">
                <a:solidFill>
                  <a:srgbClr val="000000"/>
                </a:solidFill>
                <a:latin typeface="Calibri"/>
              </a:rPr>
              <a:t>	b) </a:t>
            </a:r>
            <a:r>
              <a:rPr lang="pl-PL" sz="2200" b="1" spc="-1" dirty="0" err="1" smtClean="0">
                <a:solidFill>
                  <a:srgbClr val="000000"/>
                </a:solidFill>
                <a:latin typeface="Calibri"/>
              </a:rPr>
              <a:t>box-wing</a:t>
            </a:r>
            <a:r>
              <a:rPr lang="pl-PL" sz="2200" b="1" spc="-1" dirty="0" smtClean="0">
                <a:solidFill>
                  <a:srgbClr val="000000"/>
                </a:solidFill>
                <a:latin typeface="Calibri"/>
              </a:rPr>
              <a:t> + </a:t>
            </a:r>
            <a:r>
              <a:rPr lang="pl-PL" sz="2200" b="1" spc="-1" dirty="0" err="1" smtClean="0">
                <a:solidFill>
                  <a:srgbClr val="000000"/>
                </a:solidFill>
                <a:latin typeface="Calibri"/>
              </a:rPr>
              <a:t>const</a:t>
            </a:r>
            <a:r>
              <a:rPr lang="pl-PL" sz="2200" b="1" spc="-1" dirty="0" smtClean="0">
                <a:solidFill>
                  <a:srgbClr val="000000"/>
                </a:solidFill>
                <a:latin typeface="Calibri"/>
              </a:rPr>
              <a:t>. </a:t>
            </a:r>
            <a:r>
              <a:rPr lang="pl-PL" sz="2200" b="1" spc="-1" dirty="0" err="1">
                <a:solidFill>
                  <a:srgbClr val="000000"/>
                </a:solidFill>
                <a:latin typeface="Calibri"/>
              </a:rPr>
              <a:t>a</a:t>
            </a:r>
            <a:r>
              <a:rPr lang="pl-PL" sz="2200" b="1" spc="-1" dirty="0" err="1" smtClean="0">
                <a:solidFill>
                  <a:srgbClr val="000000"/>
                </a:solidFill>
                <a:latin typeface="Calibri"/>
              </a:rPr>
              <a:t>cc</a:t>
            </a:r>
            <a:r>
              <a:rPr lang="pl-PL" sz="2200" b="1" spc="-1" dirty="0" smtClean="0">
                <a:solidFill>
                  <a:srgbClr val="000000"/>
                </a:solidFill>
                <a:latin typeface="Calibri"/>
              </a:rPr>
              <a:t>. in 3 </a:t>
            </a:r>
            <a:r>
              <a:rPr lang="pl-PL" sz="2200" b="1" spc="-1" dirty="0" err="1" smtClean="0">
                <a:solidFill>
                  <a:srgbClr val="000000"/>
                </a:solidFill>
                <a:latin typeface="Calibri"/>
              </a:rPr>
              <a:t>directions</a:t>
            </a:r>
            <a:endParaRPr lang="pl-PL" sz="2200" b="1" spc="-1" dirty="0">
              <a:solidFill>
                <a:srgbClr val="000000"/>
              </a:solidFill>
              <a:latin typeface="Calibri"/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pl-PL" sz="2200" b="1" strike="noStrike" spc="-1" dirty="0">
              <a:solidFill>
                <a:srgbClr val="000000"/>
              </a:solidFill>
              <a:latin typeface="Calibri"/>
            </a:endParaRPr>
          </a:p>
        </p:txBody>
      </p:sp>
      <p:graphicFrame>
        <p:nvGraphicFramePr>
          <p:cNvPr id="53" name="Tabela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1439794"/>
              </p:ext>
            </p:extLst>
          </p:nvPr>
        </p:nvGraphicFramePr>
        <p:xfrm>
          <a:off x="1025893" y="3804803"/>
          <a:ext cx="4363947" cy="275654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99101">
                  <a:extLst>
                    <a:ext uri="{9D8B030D-6E8A-4147-A177-3AD203B41FA5}">
                      <a16:colId xmlns="" xmlns:a16="http://schemas.microsoft.com/office/drawing/2014/main" val="1397326479"/>
                    </a:ext>
                  </a:extLst>
                </a:gridCol>
                <a:gridCol w="1378286">
                  <a:extLst>
                    <a:ext uri="{9D8B030D-6E8A-4147-A177-3AD203B41FA5}">
                      <a16:colId xmlns="" xmlns:a16="http://schemas.microsoft.com/office/drawing/2014/main" val="2660242321"/>
                    </a:ext>
                  </a:extLst>
                </a:gridCol>
                <a:gridCol w="1686560">
                  <a:extLst>
                    <a:ext uri="{9D8B030D-6E8A-4147-A177-3AD203B41FA5}">
                      <a16:colId xmlns="" xmlns:a16="http://schemas.microsoft.com/office/drawing/2014/main" val="151968493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pl-PL" sz="1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Solution</a:t>
                      </a:r>
                      <a:endParaRPr lang="en-GB" sz="1800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Systems</a:t>
                      </a:r>
                      <a:endParaRPr lang="en-GB" sz="1800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Orbit </a:t>
                      </a:r>
                      <a:r>
                        <a:rPr lang="pl-PL" sz="1800" dirty="0" err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modelling</a:t>
                      </a:r>
                      <a:endParaRPr lang="en-GB" sz="1800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528090306"/>
                  </a:ext>
                </a:extLst>
              </a:tr>
              <a:tr h="519973"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GRE</a:t>
                      </a:r>
                      <a:endParaRPr lang="en-GB" sz="1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dirty="0" err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GPS+Galileo</a:t>
                      </a:r>
                      <a:r>
                        <a:rPr lang="pl-PL" sz="1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/>
                      </a:r>
                      <a:br>
                        <a:rPr lang="pl-PL" sz="1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pl-PL" sz="1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+GLONASS</a:t>
                      </a:r>
                      <a:endParaRPr lang="en-GB" sz="1800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ECOM2 (7 par)</a:t>
                      </a:r>
                      <a:endParaRPr lang="en-GB" sz="1800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42601056"/>
                  </a:ext>
                </a:extLst>
              </a:tr>
              <a:tr h="367000"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GPS</a:t>
                      </a:r>
                      <a:endParaRPr lang="en-GB" sz="1800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GPS</a:t>
                      </a:r>
                      <a:endParaRPr lang="en-GB" sz="1800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0367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ECOM2 (7 par)</a:t>
                      </a:r>
                      <a:endParaRPr lang="en-GB" sz="18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79353843"/>
                  </a:ext>
                </a:extLst>
              </a:tr>
              <a:tr h="367000"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GLO</a:t>
                      </a:r>
                      <a:endParaRPr lang="en-GB" sz="1800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GLONASS</a:t>
                      </a:r>
                      <a:endParaRPr lang="en-GB" sz="1800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0367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ECOM2 (7 par)</a:t>
                      </a:r>
                      <a:endParaRPr lang="en-GB" sz="18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610611403"/>
                  </a:ext>
                </a:extLst>
              </a:tr>
              <a:tr h="367000"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GAL</a:t>
                      </a:r>
                      <a:endParaRPr lang="en-GB" sz="1800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Galileo</a:t>
                      </a:r>
                      <a:endParaRPr lang="en-GB" sz="1800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0367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ECOM2 (7 par)</a:t>
                      </a:r>
                      <a:endParaRPr lang="en-GB" sz="18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881786063"/>
                  </a:ext>
                </a:extLst>
              </a:tr>
              <a:tr h="649705"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GAB</a:t>
                      </a:r>
                      <a:endParaRPr lang="en-GB" sz="1800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Galileo</a:t>
                      </a:r>
                      <a:endParaRPr lang="en-GB" sz="1800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0367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dirty="0" err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box-wing</a:t>
                      </a:r>
                      <a:r>
                        <a:rPr lang="pl-PL" sz="1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br>
                        <a:rPr lang="pl-PL" sz="1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pl-PL" sz="1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&amp; D</a:t>
                      </a:r>
                      <a:r>
                        <a:rPr lang="pl-PL" sz="1800" baseline="-250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r>
                        <a:rPr lang="pl-PL" sz="1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Y</a:t>
                      </a:r>
                      <a:r>
                        <a:rPr lang="pl-PL" sz="1800" baseline="-250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r>
                        <a:rPr lang="pl-PL" sz="1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B</a:t>
                      </a:r>
                      <a:r>
                        <a:rPr lang="pl-PL" sz="1800" baseline="-250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GB" sz="1800" baseline="-250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841764164"/>
                  </a:ext>
                </a:extLst>
              </a:tr>
            </a:tbl>
          </a:graphicData>
        </a:graphic>
      </p:graphicFrame>
      <p:pic>
        <p:nvPicPr>
          <p:cNvPr id="54" name="Picture 6" descr="Znalezione obrazy dla zapytania Galileo es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2227" y="5981829"/>
            <a:ext cx="382613" cy="384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Prostokąt 54"/>
          <p:cNvSpPr/>
          <p:nvPr/>
        </p:nvSpPr>
        <p:spPr>
          <a:xfrm>
            <a:off x="6312024" y="6193986"/>
            <a:ext cx="1819729" cy="2616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GB" sz="1100" b="1" dirty="0">
                <a:solidFill>
                  <a:srgbClr val="333952"/>
                </a:solidFill>
                <a:latin typeface="WorkSans"/>
              </a:rPr>
              <a:t>Galileo</a:t>
            </a:r>
            <a:r>
              <a:rPr lang="en-GB" sz="1100" dirty="0">
                <a:solidFill>
                  <a:srgbClr val="333952"/>
                </a:solidFill>
                <a:latin typeface="WorkSans"/>
              </a:rPr>
              <a:t> Satellite Metadata</a:t>
            </a:r>
            <a:endParaRPr lang="en-GB" sz="1100" b="0" i="0" dirty="0">
              <a:solidFill>
                <a:srgbClr val="333952"/>
              </a:solidFill>
              <a:effectLst/>
              <a:latin typeface="WorkSans"/>
            </a:endParaRPr>
          </a:p>
        </p:txBody>
      </p:sp>
    </p:spTree>
    <p:extLst>
      <p:ext uri="{BB962C8B-B14F-4D97-AF65-F5344CB8AC3E}">
        <p14:creationId xmlns:p14="http://schemas.microsoft.com/office/powerpoint/2010/main" val="135692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 descr=" 4"/>
          <p:cNvSpPr>
            <a:spLocks noGrp="1"/>
          </p:cNvSpPr>
          <p:nvPr>
            <p:ph type="title"/>
          </p:nvPr>
        </p:nvSpPr>
        <p:spPr>
          <a:xfrm>
            <a:off x="334434" y="238089"/>
            <a:ext cx="9217950" cy="827946"/>
          </a:xfrm>
        </p:spPr>
        <p:txBody>
          <a:bodyPr/>
          <a:lstStyle/>
          <a:p>
            <a:r>
              <a:rPr lang="pl-PL" b="1" dirty="0" smtClean="0"/>
              <a:t>Polar </a:t>
            </a:r>
            <a:r>
              <a:rPr lang="en-US" b="1" dirty="0" smtClean="0"/>
              <a:t>motion</a:t>
            </a:r>
            <a:r>
              <a:rPr lang="pl-PL" b="1" dirty="0" smtClean="0"/>
              <a:t> from GPS, GLONASS, Galileo w.r.t. IERS-C04-14</a:t>
            </a:r>
            <a:endParaRPr lang="pl-PL" b="1" dirty="0"/>
          </a:p>
        </p:txBody>
      </p:sp>
      <p:sp>
        <p:nvSpPr>
          <p:cNvPr id="65" name="Prostokąt 64"/>
          <p:cNvSpPr/>
          <p:nvPr/>
        </p:nvSpPr>
        <p:spPr>
          <a:xfrm>
            <a:off x="90306" y="3363068"/>
            <a:ext cx="560965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2400" b="1" spc="-1" dirty="0">
                <a:solidFill>
                  <a:srgbClr val="309C35"/>
                </a:solidFill>
                <a:latin typeface="Calibri"/>
              </a:rPr>
              <a:t>Galileo</a:t>
            </a:r>
            <a:r>
              <a:rPr lang="en-GB" sz="2400" spc="-1" dirty="0">
                <a:solidFill>
                  <a:prstClr val="black"/>
                </a:solidFill>
                <a:latin typeface="Calibri"/>
              </a:rPr>
              <a:t> delivers the </a:t>
            </a:r>
            <a:r>
              <a:rPr lang="pl-PL" sz="2400" spc="-1" dirty="0" smtClean="0">
                <a:solidFill>
                  <a:prstClr val="black"/>
                </a:solidFill>
                <a:latin typeface="Calibri"/>
              </a:rPr>
              <a:t/>
            </a:r>
            <a:br>
              <a:rPr lang="pl-PL" sz="2400" spc="-1" dirty="0" smtClean="0">
                <a:solidFill>
                  <a:prstClr val="black"/>
                </a:solidFill>
                <a:latin typeface="Calibri"/>
              </a:rPr>
            </a:br>
            <a:r>
              <a:rPr lang="pl-PL" sz="2400" spc="-1" dirty="0" err="1" smtClean="0">
                <a:solidFill>
                  <a:prstClr val="black"/>
                </a:solidFill>
                <a:latin typeface="Calibri"/>
              </a:rPr>
              <a:t>daily</a:t>
            </a:r>
            <a:r>
              <a:rPr lang="pl-PL" sz="2400" spc="-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GB" sz="2400" spc="-1" dirty="0" smtClean="0">
                <a:solidFill>
                  <a:prstClr val="black"/>
                </a:solidFill>
                <a:latin typeface="Calibri"/>
              </a:rPr>
              <a:t>ERPs </a:t>
            </a:r>
            <a:r>
              <a:rPr lang="en-GB" sz="2400" spc="-1" dirty="0">
                <a:solidFill>
                  <a:prstClr val="black"/>
                </a:solidFill>
                <a:latin typeface="Calibri"/>
              </a:rPr>
              <a:t>of almost the same quality as the </a:t>
            </a:r>
            <a:r>
              <a:rPr lang="en-GB" sz="2400" b="1" spc="-1" dirty="0">
                <a:solidFill>
                  <a:srgbClr val="0000C0"/>
                </a:solidFill>
                <a:latin typeface="Calibri"/>
              </a:rPr>
              <a:t>GPS</a:t>
            </a:r>
            <a:r>
              <a:rPr lang="en-GB" sz="2400" spc="-1" dirty="0">
                <a:solidFill>
                  <a:prstClr val="black"/>
                </a:solidFill>
                <a:latin typeface="Calibri"/>
              </a:rPr>
              <a:t> does and much better quality than that from </a:t>
            </a:r>
            <a:r>
              <a:rPr lang="en-GB" sz="2400" b="1" spc="-1" dirty="0">
                <a:solidFill>
                  <a:srgbClr val="FF0000"/>
                </a:solidFill>
                <a:latin typeface="Calibri"/>
              </a:rPr>
              <a:t>GLONASS</a:t>
            </a:r>
            <a:r>
              <a:rPr lang="en-GB" sz="2400" spc="-1" dirty="0">
                <a:solidFill>
                  <a:prstClr val="black"/>
                </a:solidFill>
                <a:latin typeface="Calibri"/>
              </a:rPr>
              <a:t>. </a:t>
            </a:r>
            <a:endParaRPr lang="pl-PL" sz="2400" spc="-1" dirty="0" smtClean="0">
              <a:solidFill>
                <a:prstClr val="black"/>
              </a:solidFill>
              <a:latin typeface="Calibri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pl-PL" sz="2400" spc="-1" dirty="0">
              <a:solidFill>
                <a:prstClr val="black"/>
              </a:solidFill>
              <a:latin typeface="Calibri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pl-PL" sz="2400" spc="-1" dirty="0" smtClean="0">
                <a:solidFill>
                  <a:prstClr val="black"/>
                </a:solidFill>
                <a:latin typeface="Calibri"/>
              </a:rPr>
              <a:t>IERS-C04-14 </a:t>
            </a:r>
            <a:r>
              <a:rPr lang="pl-PL" sz="2400" spc="-1" dirty="0" err="1" smtClean="0">
                <a:solidFill>
                  <a:prstClr val="black"/>
                </a:solidFill>
                <a:latin typeface="Calibri"/>
              </a:rPr>
              <a:t>is</a:t>
            </a:r>
            <a:r>
              <a:rPr lang="pl-PL" sz="2400" spc="-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pl-PL" sz="2400" spc="-1" dirty="0" err="1" smtClean="0">
                <a:solidFill>
                  <a:prstClr val="black"/>
                </a:solidFill>
                <a:latin typeface="Calibri"/>
              </a:rPr>
              <a:t>dominated</a:t>
            </a:r>
            <a:r>
              <a:rPr lang="pl-PL" sz="2400" spc="-1" dirty="0" smtClean="0">
                <a:solidFill>
                  <a:prstClr val="black"/>
                </a:solidFill>
                <a:latin typeface="Calibri"/>
              </a:rPr>
              <a:t> by </a:t>
            </a:r>
            <a:r>
              <a:rPr lang="pl-PL" sz="2400" b="1" spc="-1" dirty="0" smtClean="0">
                <a:solidFill>
                  <a:srgbClr val="2121CD"/>
                </a:solidFill>
                <a:latin typeface="Calibri"/>
              </a:rPr>
              <a:t>GPS</a:t>
            </a:r>
            <a:r>
              <a:rPr lang="pl-PL" sz="2400" spc="-1" dirty="0" smtClean="0">
                <a:solidFill>
                  <a:prstClr val="black"/>
                </a:solidFill>
                <a:latin typeface="Calibri"/>
              </a:rPr>
              <a:t>, </a:t>
            </a:r>
            <a:r>
              <a:rPr lang="pl-PL" sz="2400" spc="-1" dirty="0" err="1" smtClean="0">
                <a:solidFill>
                  <a:prstClr val="black"/>
                </a:solidFill>
                <a:latin typeface="Calibri"/>
              </a:rPr>
              <a:t>however</a:t>
            </a:r>
            <a:r>
              <a:rPr lang="pl-PL" sz="2400" spc="-1" dirty="0" smtClean="0">
                <a:solidFill>
                  <a:prstClr val="black"/>
                </a:solidFill>
                <a:latin typeface="Calibri"/>
              </a:rPr>
              <a:t>, </a:t>
            </a:r>
            <a:r>
              <a:rPr lang="pl-PL" sz="2400" b="1" spc="-1" dirty="0" smtClean="0">
                <a:solidFill>
                  <a:srgbClr val="00B050"/>
                </a:solidFill>
                <a:latin typeface="Calibri"/>
              </a:rPr>
              <a:t>Galileo</a:t>
            </a:r>
            <a:r>
              <a:rPr lang="pl-PL" sz="2400" spc="-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pl-PL" sz="2400" spc="-1" dirty="0" err="1" smtClean="0">
                <a:solidFill>
                  <a:prstClr val="black"/>
                </a:solidFill>
                <a:latin typeface="Calibri"/>
              </a:rPr>
              <a:t>still</a:t>
            </a:r>
            <a:r>
              <a:rPr lang="pl-PL" sz="2400" spc="-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pl-PL" sz="2400" spc="-1" dirty="0" err="1" smtClean="0">
                <a:solidFill>
                  <a:prstClr val="black"/>
                </a:solidFill>
                <a:latin typeface="Calibri"/>
              </a:rPr>
              <a:t>provides</a:t>
            </a:r>
            <a:r>
              <a:rPr lang="pl-PL" sz="2400" spc="-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pl-PL" sz="2400" spc="-1" dirty="0" err="1" smtClean="0">
                <a:solidFill>
                  <a:prstClr val="black"/>
                </a:solidFill>
                <a:latin typeface="Calibri"/>
              </a:rPr>
              <a:t>comparable</a:t>
            </a:r>
            <a:r>
              <a:rPr lang="pl-PL" sz="2400" spc="-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pl-PL" sz="2400" spc="-1" dirty="0" err="1" smtClean="0">
                <a:solidFill>
                  <a:prstClr val="black"/>
                </a:solidFill>
                <a:latin typeface="Calibri"/>
              </a:rPr>
              <a:t>results</a:t>
            </a:r>
            <a:r>
              <a:rPr lang="pl-PL" sz="2400" spc="-1" dirty="0" smtClean="0">
                <a:solidFill>
                  <a:prstClr val="black"/>
                </a:solidFill>
                <a:latin typeface="Calibri"/>
              </a:rPr>
              <a:t>!</a:t>
            </a:r>
            <a:endParaRPr lang="en-GB" sz="2400" dirty="0">
              <a:solidFill>
                <a:prstClr val="black"/>
              </a:solidFill>
              <a:latin typeface="Arial"/>
            </a:endParaRPr>
          </a:p>
        </p:txBody>
      </p:sp>
      <p:grpSp>
        <p:nvGrpSpPr>
          <p:cNvPr id="66" name="Grupa 65"/>
          <p:cNvGrpSpPr/>
          <p:nvPr/>
        </p:nvGrpSpPr>
        <p:grpSpPr>
          <a:xfrm>
            <a:off x="5699956" y="1060587"/>
            <a:ext cx="5653632" cy="4278303"/>
            <a:chOff x="6760394" y="1031694"/>
            <a:chExt cx="4955776" cy="3802733"/>
          </a:xfrm>
        </p:grpSpPr>
        <p:pic>
          <p:nvPicPr>
            <p:cNvPr id="67" name="Obraz 6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0336"/>
            <a:stretch/>
          </p:blipFill>
          <p:spPr>
            <a:xfrm>
              <a:off x="6786532" y="1031694"/>
              <a:ext cx="4929638" cy="3059792"/>
            </a:xfrm>
            <a:prstGeom prst="rect">
              <a:avLst/>
            </a:prstGeom>
          </p:spPr>
        </p:pic>
        <p:pic>
          <p:nvPicPr>
            <p:cNvPr id="68" name="Obraz 6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513"/>
            <a:stretch/>
          </p:blipFill>
          <p:spPr>
            <a:xfrm>
              <a:off x="6760394" y="4091487"/>
              <a:ext cx="4929639" cy="742940"/>
            </a:xfrm>
            <a:prstGeom prst="rect">
              <a:avLst/>
            </a:prstGeom>
          </p:spPr>
        </p:pic>
      </p:grpSp>
      <p:graphicFrame>
        <p:nvGraphicFramePr>
          <p:cNvPr id="69" name="Tabela 68"/>
          <p:cNvGraphicFramePr>
            <a:graphicFrameLocks noGrp="1"/>
          </p:cNvGraphicFramePr>
          <p:nvPr>
            <p:extLst/>
          </p:nvPr>
        </p:nvGraphicFramePr>
        <p:xfrm>
          <a:off x="1283402" y="1224936"/>
          <a:ext cx="3497405" cy="2002399"/>
        </p:xfrm>
        <a:graphic>
          <a:graphicData uri="http://schemas.openxmlformats.org/drawingml/2006/table">
            <a:tbl>
              <a:tblPr/>
              <a:tblGrid>
                <a:gridCol w="699481">
                  <a:extLst>
                    <a:ext uri="{9D8B030D-6E8A-4147-A177-3AD203B41FA5}">
                      <a16:colId xmlns="" xmlns:a16="http://schemas.microsoft.com/office/drawing/2014/main" val="725244216"/>
                    </a:ext>
                  </a:extLst>
                </a:gridCol>
                <a:gridCol w="699481">
                  <a:extLst>
                    <a:ext uri="{9D8B030D-6E8A-4147-A177-3AD203B41FA5}">
                      <a16:colId xmlns="" xmlns:a16="http://schemas.microsoft.com/office/drawing/2014/main" val="4191991792"/>
                    </a:ext>
                  </a:extLst>
                </a:gridCol>
                <a:gridCol w="699481">
                  <a:extLst>
                    <a:ext uri="{9D8B030D-6E8A-4147-A177-3AD203B41FA5}">
                      <a16:colId xmlns="" xmlns:a16="http://schemas.microsoft.com/office/drawing/2014/main" val="763886135"/>
                    </a:ext>
                  </a:extLst>
                </a:gridCol>
                <a:gridCol w="699481">
                  <a:extLst>
                    <a:ext uri="{9D8B030D-6E8A-4147-A177-3AD203B41FA5}">
                      <a16:colId xmlns="" xmlns:a16="http://schemas.microsoft.com/office/drawing/2014/main" val="2937135379"/>
                    </a:ext>
                  </a:extLst>
                </a:gridCol>
                <a:gridCol w="699481">
                  <a:extLst>
                    <a:ext uri="{9D8B030D-6E8A-4147-A177-3AD203B41FA5}">
                      <a16:colId xmlns="" xmlns:a16="http://schemas.microsoft.com/office/drawing/2014/main" val="3012611318"/>
                    </a:ext>
                  </a:extLst>
                </a:gridCol>
              </a:tblGrid>
              <a:tr h="2860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l" fontAlgn="b"/>
                      <a:r>
                        <a:rPr lang="en-GB" sz="1800" b="1" u="none" strike="noStrike" dirty="0">
                          <a:effectLst/>
                        </a:rPr>
                        <a:t> 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 fontAlgn="b"/>
                      <a:r>
                        <a:rPr lang="en-GB" sz="1800" b="1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X [µas]</a:t>
                      </a:r>
                      <a:endParaRPr lang="en-GB" sz="18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 fontAlgn="b"/>
                      <a:r>
                        <a:rPr lang="en-GB" sz="1800" b="1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Y [µas]</a:t>
                      </a:r>
                      <a:endParaRPr lang="en-GB" sz="18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66680765"/>
                  </a:ext>
                </a:extLst>
              </a:tr>
              <a:tr h="2860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l" fontAlgn="b"/>
                      <a:r>
                        <a:rPr lang="en-GB" sz="1800" b="1" u="none" strike="noStrike">
                          <a:effectLst/>
                        </a:rPr>
                        <a:t> </a:t>
                      </a:r>
                      <a:endParaRPr lang="en-GB" sz="1800" b="1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 rtl="0" fontAlgn="b"/>
                      <a:r>
                        <a:rPr lang="pl-PL" sz="1800" b="1" i="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AVG</a:t>
                      </a:r>
                      <a:endParaRPr lang="en-GB" sz="18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 rtl="0" fontAlgn="b"/>
                      <a:r>
                        <a:rPr lang="pl-PL" sz="1800" b="1" i="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RMS</a:t>
                      </a:r>
                      <a:endParaRPr lang="en-GB" sz="18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 rtl="0" fontAlgn="b"/>
                      <a:r>
                        <a:rPr lang="pl-PL" sz="1800" b="1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AVG</a:t>
                      </a:r>
                      <a:endParaRPr lang="en-GB" sz="18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 rtl="0" fontAlgn="b"/>
                      <a:r>
                        <a:rPr lang="pl-PL" sz="1800" b="1" i="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RMS</a:t>
                      </a:r>
                      <a:endParaRPr lang="en-GB" sz="18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461533355"/>
                  </a:ext>
                </a:extLst>
              </a:tr>
              <a:tr h="2860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l" rtl="0" fontAlgn="b"/>
                      <a:r>
                        <a:rPr lang="en-GB" sz="1800" b="1" u="none" strike="noStrike" dirty="0">
                          <a:solidFill>
                            <a:srgbClr val="7030A0"/>
                          </a:solidFill>
                          <a:effectLst/>
                        </a:rPr>
                        <a:t>GRE</a:t>
                      </a:r>
                      <a:endParaRPr lang="en-GB" sz="1800" b="1" i="0" u="none" strike="noStrike" dirty="0">
                        <a:solidFill>
                          <a:srgbClr val="7030A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r" rtl="0" fontAlgn="b"/>
                      <a:r>
                        <a:rPr lang="en-GB" sz="180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36</a:t>
                      </a:r>
                      <a:endParaRPr lang="en-GB" sz="18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r" rtl="0" fontAlgn="b"/>
                      <a:r>
                        <a:rPr lang="pl-PL" sz="1800" b="0" i="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69</a:t>
                      </a:r>
                      <a:endParaRPr lang="en-GB" sz="18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r" rtl="0" fontAlgn="b"/>
                      <a:r>
                        <a:rPr lang="en-GB" sz="18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-27</a:t>
                      </a:r>
                      <a:endParaRPr lang="en-GB" sz="18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r" rtl="0" fontAlgn="b"/>
                      <a:r>
                        <a:rPr lang="pl-PL" sz="1800" b="0" i="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57</a:t>
                      </a:r>
                      <a:endParaRPr lang="en-GB" sz="18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636118645"/>
                  </a:ext>
                </a:extLst>
              </a:tr>
              <a:tr h="2860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l" rtl="0" fontAlgn="b"/>
                      <a:r>
                        <a:rPr lang="en-GB" sz="18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GPS</a:t>
                      </a:r>
                      <a:endParaRPr lang="en-GB" sz="1800" b="1" i="0" u="none" strike="noStrike" dirty="0">
                        <a:solidFill>
                          <a:srgbClr val="0070C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r" rtl="0" fontAlgn="b"/>
                      <a:r>
                        <a:rPr lang="en-GB" sz="180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31</a:t>
                      </a:r>
                      <a:endParaRPr lang="en-GB" sz="18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r" rtl="0" fontAlgn="b"/>
                      <a:r>
                        <a:rPr lang="pl-PL" sz="1800" b="0" i="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66</a:t>
                      </a:r>
                      <a:endParaRPr lang="en-GB" sz="18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r" rtl="0" fontAlgn="b"/>
                      <a:r>
                        <a:rPr lang="en-GB" sz="18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-28</a:t>
                      </a:r>
                      <a:endParaRPr lang="en-GB" sz="18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r" rtl="0" fontAlgn="b"/>
                      <a:r>
                        <a:rPr lang="pl-PL" sz="1800" b="0" i="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57</a:t>
                      </a:r>
                      <a:endParaRPr lang="en-GB" sz="18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281539592"/>
                  </a:ext>
                </a:extLst>
              </a:tr>
              <a:tr h="2860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l" rtl="0" fontAlgn="b"/>
                      <a:r>
                        <a:rPr lang="en-GB" sz="1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GLO</a:t>
                      </a:r>
                      <a:endParaRPr lang="en-GB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r" rtl="0" fontAlgn="b"/>
                      <a:r>
                        <a:rPr lang="en-GB" sz="1800" u="none" strike="noStrike">
                          <a:solidFill>
                            <a:srgbClr val="FF0000"/>
                          </a:solidFill>
                          <a:effectLst/>
                        </a:rPr>
                        <a:t>100</a:t>
                      </a:r>
                      <a:endParaRPr lang="en-GB" sz="1800" b="0" i="0" u="none" strike="noStrike">
                        <a:solidFill>
                          <a:srgbClr val="FF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r" rtl="0" fontAlgn="b"/>
                      <a:r>
                        <a:rPr lang="pl-PL" sz="1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134</a:t>
                      </a:r>
                      <a:endParaRPr lang="en-GB" sz="1800" b="0" i="0" u="none" strike="noStrike" dirty="0">
                        <a:solidFill>
                          <a:srgbClr val="FF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r" rtl="0" fontAlgn="b"/>
                      <a:r>
                        <a:rPr lang="en-GB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-101</a:t>
                      </a:r>
                      <a:endParaRPr lang="en-GB" sz="1800" b="0" i="0" u="none" strike="noStrike" dirty="0">
                        <a:solidFill>
                          <a:srgbClr val="FF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r" rtl="0" fontAlgn="b"/>
                      <a:r>
                        <a:rPr lang="pl-PL" sz="1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123</a:t>
                      </a:r>
                      <a:endParaRPr lang="en-GB" sz="1800" b="0" i="0" u="none" strike="noStrike" dirty="0">
                        <a:solidFill>
                          <a:srgbClr val="FF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289285662"/>
                  </a:ext>
                </a:extLst>
              </a:tr>
              <a:tr h="2860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l" rtl="0" fontAlgn="b"/>
                      <a:r>
                        <a:rPr lang="en-GB" sz="1800" b="1" u="none" strike="noStrike">
                          <a:solidFill>
                            <a:srgbClr val="00B050"/>
                          </a:solidFill>
                          <a:effectLst/>
                        </a:rPr>
                        <a:t>GAL</a:t>
                      </a:r>
                      <a:endParaRPr lang="en-GB" sz="1800" b="1" i="0" u="none" strike="noStrike">
                        <a:solidFill>
                          <a:srgbClr val="00B05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r" rtl="0" fontAlgn="b"/>
                      <a:r>
                        <a:rPr lang="en-GB" sz="1800" u="none" strike="noStrike">
                          <a:solidFill>
                            <a:srgbClr val="00B050"/>
                          </a:solidFill>
                          <a:effectLst/>
                        </a:rPr>
                        <a:t>-2</a:t>
                      </a:r>
                      <a:endParaRPr lang="en-GB" sz="1800" b="0" i="0" u="none" strike="noStrike">
                        <a:solidFill>
                          <a:srgbClr val="00B05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r" rtl="0" fontAlgn="b"/>
                      <a:r>
                        <a:rPr lang="en-GB" sz="1800" u="none" strike="noStrike" dirty="0" smtClean="0">
                          <a:solidFill>
                            <a:srgbClr val="00B050"/>
                          </a:solidFill>
                          <a:effectLst/>
                        </a:rPr>
                        <a:t>7</a:t>
                      </a:r>
                      <a:r>
                        <a:rPr lang="pl-PL" sz="1800" u="none" strike="noStrike" dirty="0" smtClean="0">
                          <a:solidFill>
                            <a:srgbClr val="00B050"/>
                          </a:solidFill>
                          <a:effectLst/>
                        </a:rPr>
                        <a:t>2</a:t>
                      </a:r>
                      <a:endParaRPr lang="en-GB" sz="1800" b="0" i="0" u="none" strike="noStrike" dirty="0">
                        <a:solidFill>
                          <a:srgbClr val="00B05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r" rtl="0" fontAlgn="b"/>
                      <a:r>
                        <a:rPr lang="en-GB" sz="18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-1</a:t>
                      </a:r>
                      <a:endParaRPr lang="en-GB" sz="1800" b="0" i="0" u="none" strike="noStrike" dirty="0">
                        <a:solidFill>
                          <a:srgbClr val="00B05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r" rtl="0" fontAlgn="b"/>
                      <a:r>
                        <a:rPr lang="pl-PL" sz="1800" b="0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66</a:t>
                      </a:r>
                      <a:endParaRPr lang="en-GB" sz="1800" b="0" i="0" u="none" strike="noStrike" dirty="0">
                        <a:solidFill>
                          <a:srgbClr val="00B05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010105338"/>
                  </a:ext>
                </a:extLst>
              </a:tr>
              <a:tr h="2860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l" rtl="0" fontAlgn="b"/>
                      <a:r>
                        <a:rPr lang="en-GB" sz="1800" b="1" u="none" strike="noStrike" dirty="0">
                          <a:solidFill>
                            <a:srgbClr val="FFC000"/>
                          </a:solidFill>
                          <a:effectLst/>
                        </a:rPr>
                        <a:t>GAB</a:t>
                      </a:r>
                      <a:endParaRPr lang="en-GB" sz="1800" b="1" i="0" u="none" strike="noStrike" dirty="0">
                        <a:solidFill>
                          <a:srgbClr val="FFC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r" rtl="0" fontAlgn="b"/>
                      <a:r>
                        <a:rPr lang="en-GB" sz="1800" u="none" strike="noStrike">
                          <a:solidFill>
                            <a:srgbClr val="00B050"/>
                          </a:solidFill>
                          <a:effectLst/>
                        </a:rPr>
                        <a:t>-3</a:t>
                      </a:r>
                      <a:endParaRPr lang="en-GB" sz="1800" b="0" i="0" u="none" strike="noStrike">
                        <a:solidFill>
                          <a:srgbClr val="00B05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r" rtl="0" fontAlgn="b"/>
                      <a:r>
                        <a:rPr lang="en-GB" sz="18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77</a:t>
                      </a:r>
                      <a:endParaRPr lang="en-GB" sz="1800" b="0" i="0" u="none" strike="noStrike" dirty="0">
                        <a:solidFill>
                          <a:srgbClr val="00B05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r" rtl="0" fontAlgn="b"/>
                      <a:r>
                        <a:rPr lang="en-GB" sz="18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-2</a:t>
                      </a:r>
                      <a:endParaRPr lang="en-GB" sz="1800" b="0" i="0" u="none" strike="noStrike" dirty="0">
                        <a:solidFill>
                          <a:srgbClr val="00B05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r" rtl="0" fontAlgn="b"/>
                      <a:r>
                        <a:rPr lang="pl-PL" sz="1800" u="none" strike="noStrike" dirty="0" smtClean="0">
                          <a:solidFill>
                            <a:srgbClr val="00B050"/>
                          </a:solidFill>
                          <a:effectLst/>
                        </a:rPr>
                        <a:t>61</a:t>
                      </a:r>
                      <a:endParaRPr lang="en-GB" sz="1800" b="0" i="0" u="none" strike="noStrike" dirty="0">
                        <a:solidFill>
                          <a:srgbClr val="00B05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153601021"/>
                  </a:ext>
                </a:extLst>
              </a:tr>
            </a:tbl>
          </a:graphicData>
        </a:graphic>
      </p:graphicFrame>
      <p:sp>
        <p:nvSpPr>
          <p:cNvPr id="2" name="Prostokąt 1"/>
          <p:cNvSpPr/>
          <p:nvPr/>
        </p:nvSpPr>
        <p:spPr>
          <a:xfrm>
            <a:off x="31410" y="6225824"/>
            <a:ext cx="6096000" cy="6001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1100" dirty="0">
                <a:solidFill>
                  <a:srgbClr val="000000"/>
                </a:solidFill>
                <a:latin typeface="Tahoma" panose="020B0604030504040204" pitchFamily="34" charset="0"/>
              </a:rPr>
              <a:t>Zajdel R., Sośnica K., Bury G., Dach R., </a:t>
            </a:r>
            <a:r>
              <a:rPr lang="pl-PL" sz="1100" dirty="0" err="1">
                <a:solidFill>
                  <a:srgbClr val="000000"/>
                </a:solidFill>
                <a:latin typeface="Tahoma" panose="020B0604030504040204" pitchFamily="34" charset="0"/>
              </a:rPr>
              <a:t>Prange</a:t>
            </a:r>
            <a:r>
              <a:rPr lang="pl-PL" sz="1100" dirty="0">
                <a:solidFill>
                  <a:srgbClr val="000000"/>
                </a:solidFill>
                <a:latin typeface="Tahoma" panose="020B0604030504040204" pitchFamily="34" charset="0"/>
              </a:rPr>
              <a:t> L</a:t>
            </a:r>
            <a:r>
              <a:rPr lang="pl-PL" sz="1100" dirty="0" smtClean="0">
                <a:solidFill>
                  <a:srgbClr val="000000"/>
                </a:solidFill>
                <a:latin typeface="Tahoma" panose="020B0604030504040204" pitchFamily="34" charset="0"/>
              </a:rPr>
              <a:t>. (2022) </a:t>
            </a:r>
            <a:r>
              <a:rPr lang="pl-PL" sz="1100" b="1" i="1" dirty="0" smtClean="0">
                <a:solidFill>
                  <a:srgbClr val="000000"/>
                </a:solidFill>
                <a:latin typeface="Tahoma" panose="020B0604030504040204" pitchFamily="34" charset="0"/>
              </a:rPr>
              <a:t>System-</a:t>
            </a:r>
            <a:r>
              <a:rPr lang="pl-PL" sz="1100" b="1" i="1" dirty="0" err="1" smtClean="0">
                <a:solidFill>
                  <a:srgbClr val="000000"/>
                </a:solidFill>
                <a:latin typeface="Tahoma" panose="020B0604030504040204" pitchFamily="34" charset="0"/>
              </a:rPr>
              <a:t>specific</a:t>
            </a:r>
            <a:r>
              <a:rPr lang="pl-PL" sz="1100" b="1" i="1" dirty="0" smtClean="0">
                <a:solidFill>
                  <a:srgbClr val="000000"/>
                </a:solidFill>
                <a:latin typeface="Tahoma" panose="020B0604030504040204" pitchFamily="34" charset="0"/>
              </a:rPr>
              <a:t> </a:t>
            </a:r>
            <a:r>
              <a:rPr lang="pl-PL" sz="1100" b="1" i="1" dirty="0" err="1">
                <a:solidFill>
                  <a:srgbClr val="000000"/>
                </a:solidFill>
                <a:latin typeface="Tahoma" panose="020B0604030504040204" pitchFamily="34" charset="0"/>
              </a:rPr>
              <a:t>systematic</a:t>
            </a:r>
            <a:r>
              <a:rPr lang="pl-PL" sz="1100" b="1" i="1" dirty="0">
                <a:solidFill>
                  <a:srgbClr val="000000"/>
                </a:solidFill>
                <a:latin typeface="Tahoma" panose="020B0604030504040204" pitchFamily="34" charset="0"/>
              </a:rPr>
              <a:t> </a:t>
            </a:r>
            <a:r>
              <a:rPr lang="pl-PL" sz="1100" b="1" i="1" dirty="0" err="1">
                <a:solidFill>
                  <a:srgbClr val="000000"/>
                </a:solidFill>
                <a:latin typeface="Tahoma" panose="020B0604030504040204" pitchFamily="34" charset="0"/>
              </a:rPr>
              <a:t>errors</a:t>
            </a:r>
            <a:r>
              <a:rPr lang="pl-PL" sz="1100" b="1" i="1" dirty="0">
                <a:solidFill>
                  <a:srgbClr val="000000"/>
                </a:solidFill>
                <a:latin typeface="Tahoma" panose="020B0604030504040204" pitchFamily="34" charset="0"/>
              </a:rPr>
              <a:t> in </a:t>
            </a:r>
            <a:r>
              <a:rPr lang="pl-PL" sz="1100" b="1" i="1" dirty="0" err="1">
                <a:solidFill>
                  <a:srgbClr val="000000"/>
                </a:solidFill>
                <a:latin typeface="Tahoma" panose="020B0604030504040204" pitchFamily="34" charset="0"/>
              </a:rPr>
              <a:t>earth</a:t>
            </a:r>
            <a:r>
              <a:rPr lang="pl-PL" sz="1100" b="1" i="1" dirty="0">
                <a:solidFill>
                  <a:srgbClr val="000000"/>
                </a:solidFill>
                <a:latin typeface="Tahoma" panose="020B0604030504040204" pitchFamily="34" charset="0"/>
              </a:rPr>
              <a:t> </a:t>
            </a:r>
            <a:r>
              <a:rPr lang="pl-PL" sz="1100" b="1" i="1" dirty="0" err="1">
                <a:solidFill>
                  <a:srgbClr val="000000"/>
                </a:solidFill>
                <a:latin typeface="Tahoma" panose="020B0604030504040204" pitchFamily="34" charset="0"/>
              </a:rPr>
              <a:t>rotation</a:t>
            </a:r>
            <a:r>
              <a:rPr lang="pl-PL" sz="1100" b="1" i="1" dirty="0">
                <a:solidFill>
                  <a:srgbClr val="000000"/>
                </a:solidFill>
                <a:latin typeface="Tahoma" panose="020B0604030504040204" pitchFamily="34" charset="0"/>
              </a:rPr>
              <a:t> </a:t>
            </a:r>
            <a:r>
              <a:rPr lang="pl-PL" sz="1100" b="1" i="1" dirty="0" err="1">
                <a:solidFill>
                  <a:srgbClr val="000000"/>
                </a:solidFill>
                <a:latin typeface="Tahoma" panose="020B0604030504040204" pitchFamily="34" charset="0"/>
              </a:rPr>
              <a:t>parameters</a:t>
            </a:r>
            <a:r>
              <a:rPr lang="pl-PL" sz="1100" b="1" i="1" dirty="0">
                <a:solidFill>
                  <a:srgbClr val="000000"/>
                </a:solidFill>
                <a:latin typeface="Tahoma" panose="020B0604030504040204" pitchFamily="34" charset="0"/>
              </a:rPr>
              <a:t> </a:t>
            </a:r>
            <a:r>
              <a:rPr lang="pl-PL" sz="1100" b="1" i="1" dirty="0" err="1">
                <a:solidFill>
                  <a:srgbClr val="000000"/>
                </a:solidFill>
                <a:latin typeface="Tahoma" panose="020B0604030504040204" pitchFamily="34" charset="0"/>
              </a:rPr>
              <a:t>derived</a:t>
            </a:r>
            <a:r>
              <a:rPr lang="pl-PL" sz="1100" b="1" i="1" dirty="0">
                <a:solidFill>
                  <a:srgbClr val="000000"/>
                </a:solidFill>
                <a:latin typeface="Tahoma" panose="020B0604030504040204" pitchFamily="34" charset="0"/>
              </a:rPr>
              <a:t> from GPS, GLONASS, and Galileo</a:t>
            </a:r>
            <a:r>
              <a:rPr lang="pl-PL" sz="1100" dirty="0">
                <a:solidFill>
                  <a:srgbClr val="000000"/>
                </a:solidFill>
              </a:rPr>
              <a:t/>
            </a:r>
            <a:br>
              <a:rPr lang="pl-PL" sz="1100" dirty="0">
                <a:solidFill>
                  <a:srgbClr val="000000"/>
                </a:solidFill>
              </a:rPr>
            </a:br>
            <a:r>
              <a:rPr lang="pl-PL" sz="1100" dirty="0">
                <a:solidFill>
                  <a:srgbClr val="000000"/>
                </a:solidFill>
                <a:latin typeface="Tahoma" panose="020B0604030504040204" pitchFamily="34" charset="0"/>
              </a:rPr>
              <a:t>GPS Solutions, </a:t>
            </a:r>
            <a:r>
              <a:rPr lang="pl-PL" sz="1100" dirty="0" smtClean="0">
                <a:solidFill>
                  <a:srgbClr val="000000"/>
                </a:solidFill>
                <a:latin typeface="Tahoma" panose="020B0604030504040204" pitchFamily="34" charset="0"/>
              </a:rPr>
              <a:t>URL</a:t>
            </a:r>
            <a:r>
              <a:rPr lang="pl-PL" sz="1100" dirty="0">
                <a:solidFill>
                  <a:srgbClr val="000000"/>
                </a:solidFill>
                <a:latin typeface="Tahoma" panose="020B0604030504040204" pitchFamily="34" charset="0"/>
              </a:rPr>
              <a:t>: </a:t>
            </a:r>
            <a:r>
              <a:rPr lang="pl-PL" sz="1100" u="sng" dirty="0">
                <a:solidFill>
                  <a:srgbClr val="000000"/>
                </a:solidFill>
                <a:latin typeface="Tahoma" panose="020B0604030504040204" pitchFamily="34" charset="0"/>
                <a:hlinkClick r:id="rId4"/>
              </a:rPr>
              <a:t>https://link.springer.com/article/10.1007/s10291-020-00989-w</a:t>
            </a:r>
            <a:endParaRPr lang="pl-PL" sz="1100" dirty="0">
              <a:solidFill>
                <a:srgbClr val="000000"/>
              </a:solidFill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6312024" y="5594649"/>
            <a:ext cx="534216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/>
            <a:r>
              <a:rPr lang="en-GB" b="1" dirty="0" smtClean="0">
                <a:solidFill>
                  <a:srgbClr val="FFC000"/>
                </a:solidFill>
              </a:rPr>
              <a:t>GAB</a:t>
            </a:r>
            <a:r>
              <a:rPr lang="pl-PL" b="1" dirty="0" smtClean="0">
                <a:solidFill>
                  <a:srgbClr val="FFC000"/>
                </a:solidFill>
              </a:rPr>
              <a:t> = Galileo with a box-wing model </a:t>
            </a:r>
            <a:br>
              <a:rPr lang="pl-PL" b="1" dirty="0" smtClean="0">
                <a:solidFill>
                  <a:srgbClr val="FFC000"/>
                </a:solidFill>
              </a:rPr>
            </a:br>
            <a:r>
              <a:rPr lang="pl-PL" b="1" dirty="0" err="1" smtClean="0">
                <a:solidFill>
                  <a:srgbClr val="FFC000"/>
                </a:solidFill>
              </a:rPr>
              <a:t>based</a:t>
            </a:r>
            <a:r>
              <a:rPr lang="pl-PL" b="1" dirty="0" smtClean="0">
                <a:solidFill>
                  <a:srgbClr val="FFC000"/>
                </a:solidFill>
              </a:rPr>
              <a:t> on </a:t>
            </a:r>
            <a:r>
              <a:rPr lang="pl-PL" b="1" dirty="0" err="1" smtClean="0">
                <a:solidFill>
                  <a:srgbClr val="FFC000"/>
                </a:solidFill>
              </a:rPr>
              <a:t>metadata</a:t>
            </a:r>
            <a:r>
              <a:rPr lang="pl-PL" b="1" dirty="0" smtClean="0">
                <a:solidFill>
                  <a:srgbClr val="FFC000"/>
                </a:solidFill>
              </a:rPr>
              <a:t/>
            </a:r>
            <a:br>
              <a:rPr lang="pl-PL" b="1" dirty="0" smtClean="0">
                <a:solidFill>
                  <a:srgbClr val="FFC000"/>
                </a:solidFill>
              </a:rPr>
            </a:br>
            <a:r>
              <a:rPr lang="pl-PL" b="1" dirty="0" smtClean="0">
                <a:solidFill>
                  <a:srgbClr val="5A8D1D"/>
                </a:solidFill>
              </a:rPr>
              <a:t>GAL = Galileo with </a:t>
            </a:r>
            <a:r>
              <a:rPr lang="pl-PL" b="1" dirty="0" err="1" smtClean="0">
                <a:solidFill>
                  <a:srgbClr val="5A8D1D"/>
                </a:solidFill>
              </a:rPr>
              <a:t>empirical</a:t>
            </a:r>
            <a:r>
              <a:rPr lang="pl-PL" b="1" dirty="0" smtClean="0">
                <a:solidFill>
                  <a:srgbClr val="5A8D1D"/>
                </a:solidFill>
              </a:rPr>
              <a:t> ECOM model </a:t>
            </a:r>
            <a:r>
              <a:rPr lang="pl-PL" b="1" dirty="0" err="1" smtClean="0">
                <a:solidFill>
                  <a:srgbClr val="5A8D1D"/>
                </a:solidFill>
              </a:rPr>
              <a:t>only</a:t>
            </a:r>
            <a:endParaRPr lang="en-GB" b="1" dirty="0">
              <a:solidFill>
                <a:srgbClr val="5A8D1D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5505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 descr=" 4"/>
          <p:cNvSpPr>
            <a:spLocks noGrp="1"/>
          </p:cNvSpPr>
          <p:nvPr>
            <p:ph type="title"/>
          </p:nvPr>
        </p:nvSpPr>
        <p:spPr>
          <a:xfrm>
            <a:off x="334434" y="238089"/>
            <a:ext cx="9217950" cy="827946"/>
          </a:xfrm>
        </p:spPr>
        <p:txBody>
          <a:bodyPr/>
          <a:lstStyle/>
          <a:p>
            <a:r>
              <a:rPr lang="pl-PL" b="1" dirty="0" smtClean="0"/>
              <a:t>Polar </a:t>
            </a:r>
            <a:r>
              <a:rPr lang="en-US" b="1" dirty="0" smtClean="0"/>
              <a:t>motion</a:t>
            </a:r>
            <a:r>
              <a:rPr lang="pl-PL" b="1" dirty="0" smtClean="0"/>
              <a:t> from GPS, GLONASS, Galileo w.r.t. IERS-C04-14</a:t>
            </a:r>
            <a:endParaRPr lang="pl-PL" b="1" dirty="0"/>
          </a:p>
        </p:txBody>
      </p:sp>
      <p:grpSp>
        <p:nvGrpSpPr>
          <p:cNvPr id="3" name="Grupa 2" descr=" 3"/>
          <p:cNvGrpSpPr/>
          <p:nvPr/>
        </p:nvGrpSpPr>
        <p:grpSpPr>
          <a:xfrm>
            <a:off x="202732" y="2063651"/>
            <a:ext cx="5728625" cy="4572508"/>
            <a:chOff x="7440936" y="-279412"/>
            <a:chExt cx="4751064" cy="3748802"/>
          </a:xfrm>
        </p:grpSpPr>
        <p:pic>
          <p:nvPicPr>
            <p:cNvPr id="8" name="Obraz 7"/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440936" y="-279412"/>
              <a:ext cx="4751064" cy="32043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Obraz 8"/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440936" y="2873678"/>
              <a:ext cx="4751064" cy="59571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" name="Prostokąt 4" descr=" 5"/>
          <p:cNvSpPr/>
          <p:nvPr/>
        </p:nvSpPr>
        <p:spPr>
          <a:xfrm>
            <a:off x="217155" y="2189007"/>
            <a:ext cx="324036" cy="3827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1" name="Prostokąt 20" descr=" 7"/>
          <p:cNvSpPr/>
          <p:nvPr/>
        </p:nvSpPr>
        <p:spPr>
          <a:xfrm>
            <a:off x="4487208" y="4284743"/>
            <a:ext cx="5080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pc="-1" dirty="0" smtClean="0">
                <a:solidFill>
                  <a:schemeClr val="accent5">
                    <a:lumMod val="50000"/>
                  </a:schemeClr>
                </a:solidFill>
                <a:latin typeface="Calibri"/>
              </a:rPr>
              <a:t>1/3</a:t>
            </a:r>
            <a:endParaRPr lang="pl-PL" dirty="0"/>
          </a:p>
        </p:txBody>
      </p:sp>
      <p:sp>
        <p:nvSpPr>
          <p:cNvPr id="19" name="Prostokąt 18" descr=" 15"/>
          <p:cNvSpPr/>
          <p:nvPr/>
        </p:nvSpPr>
        <p:spPr>
          <a:xfrm>
            <a:off x="3727092" y="4286607"/>
            <a:ext cx="5080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pc="-1" dirty="0" smtClean="0">
                <a:solidFill>
                  <a:schemeClr val="accent5">
                    <a:lumMod val="50000"/>
                  </a:schemeClr>
                </a:solidFill>
                <a:latin typeface="Calibri"/>
              </a:rPr>
              <a:t>1/7</a:t>
            </a:r>
            <a:endParaRPr lang="pl-PL" dirty="0"/>
          </a:p>
        </p:txBody>
      </p:sp>
      <p:sp>
        <p:nvSpPr>
          <p:cNvPr id="22" name="Prostokąt 21" descr=" 16"/>
          <p:cNvSpPr/>
          <p:nvPr/>
        </p:nvSpPr>
        <p:spPr>
          <a:xfrm>
            <a:off x="4893652" y="4286607"/>
            <a:ext cx="5080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pc="-1" dirty="0" smtClean="0">
                <a:solidFill>
                  <a:schemeClr val="accent5">
                    <a:lumMod val="50000"/>
                  </a:schemeClr>
                </a:solidFill>
                <a:latin typeface="Calibri"/>
              </a:rPr>
              <a:t>1/2</a:t>
            </a:r>
            <a:endParaRPr lang="pl-PL" dirty="0"/>
          </a:p>
        </p:txBody>
      </p:sp>
      <p:grpSp>
        <p:nvGrpSpPr>
          <p:cNvPr id="47" name="Grupa 46"/>
          <p:cNvGrpSpPr/>
          <p:nvPr/>
        </p:nvGrpSpPr>
        <p:grpSpPr>
          <a:xfrm>
            <a:off x="2496436" y="2531703"/>
            <a:ext cx="2219142" cy="1001036"/>
            <a:chOff x="2496436" y="2531703"/>
            <a:chExt cx="2219142" cy="1001036"/>
          </a:xfrm>
        </p:grpSpPr>
        <p:sp>
          <p:nvSpPr>
            <p:cNvPr id="11" name="Strzałka w prawo 10" descr=" 6"/>
            <p:cNvSpPr/>
            <p:nvPr/>
          </p:nvSpPr>
          <p:spPr>
            <a:xfrm rot="1899793">
              <a:off x="4247526" y="2793136"/>
              <a:ext cx="468052" cy="360040"/>
            </a:xfrm>
            <a:prstGeom prst="rightArrow">
              <a:avLst/>
            </a:prstGeom>
            <a:solidFill>
              <a:srgbClr val="1C57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srgbClr val="1C5799"/>
                </a:solidFill>
              </a:endParaRPr>
            </a:p>
          </p:txBody>
        </p:sp>
        <p:sp>
          <p:nvSpPr>
            <p:cNvPr id="13" name="Strzałka w prawo 12" descr=" 13"/>
            <p:cNvSpPr/>
            <p:nvPr/>
          </p:nvSpPr>
          <p:spPr>
            <a:xfrm rot="3026195">
              <a:off x="3514074" y="2930729"/>
              <a:ext cx="468052" cy="360040"/>
            </a:xfrm>
            <a:prstGeom prst="rightArrow">
              <a:avLst/>
            </a:prstGeom>
            <a:solidFill>
              <a:srgbClr val="1C57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srgbClr val="1C5799"/>
                </a:solidFill>
              </a:endParaRPr>
            </a:p>
          </p:txBody>
        </p:sp>
        <p:sp>
          <p:nvSpPr>
            <p:cNvPr id="15" name="Prostokąt 14" descr=" 17"/>
            <p:cNvSpPr/>
            <p:nvPr/>
          </p:nvSpPr>
          <p:spPr>
            <a:xfrm>
              <a:off x="2496436" y="2531703"/>
              <a:ext cx="176452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l-PL" sz="1600" spc="-1" dirty="0" err="1" smtClean="0">
                  <a:solidFill>
                    <a:srgbClr val="1C5799"/>
                  </a:solidFill>
                  <a:latin typeface="+mn-lt"/>
                </a:rPr>
                <a:t>Draconitic</a:t>
              </a:r>
              <a:r>
                <a:rPr lang="pl-PL" sz="1600" spc="-1" dirty="0" smtClean="0">
                  <a:solidFill>
                    <a:srgbClr val="1C5799"/>
                  </a:solidFill>
                  <a:latin typeface="+mn-lt"/>
                </a:rPr>
                <a:t> </a:t>
              </a:r>
              <a:r>
                <a:rPr lang="pl-PL" sz="1600" spc="-1" dirty="0" err="1" smtClean="0">
                  <a:solidFill>
                    <a:srgbClr val="1C5799"/>
                  </a:solidFill>
                  <a:latin typeface="+mn-lt"/>
                </a:rPr>
                <a:t>signals</a:t>
              </a:r>
              <a:endParaRPr lang="pl-PL" sz="1600" dirty="0">
                <a:solidFill>
                  <a:srgbClr val="1C5799"/>
                </a:solidFill>
                <a:latin typeface="+mn-lt"/>
              </a:endParaRPr>
            </a:p>
          </p:txBody>
        </p:sp>
        <p:sp>
          <p:nvSpPr>
            <p:cNvPr id="14" name="Strzałka w prawo 13" descr=" 18"/>
            <p:cNvSpPr/>
            <p:nvPr/>
          </p:nvSpPr>
          <p:spPr>
            <a:xfrm rot="3254707">
              <a:off x="3167786" y="3118693"/>
              <a:ext cx="468052" cy="360040"/>
            </a:xfrm>
            <a:prstGeom prst="rightArrow">
              <a:avLst/>
            </a:prstGeom>
            <a:solidFill>
              <a:srgbClr val="1C57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srgbClr val="1C5799"/>
                </a:solidFill>
              </a:endParaRPr>
            </a:p>
          </p:txBody>
        </p:sp>
      </p:grpSp>
      <p:grpSp>
        <p:nvGrpSpPr>
          <p:cNvPr id="50" name="Grupa 49"/>
          <p:cNvGrpSpPr/>
          <p:nvPr/>
        </p:nvGrpSpPr>
        <p:grpSpPr>
          <a:xfrm>
            <a:off x="1262732" y="4466354"/>
            <a:ext cx="1866024" cy="842087"/>
            <a:chOff x="1262732" y="4466354"/>
            <a:chExt cx="1866024" cy="842087"/>
          </a:xfrm>
        </p:grpSpPr>
        <p:sp>
          <p:nvSpPr>
            <p:cNvPr id="16" name="Prostokąt 15" descr=" 19"/>
            <p:cNvSpPr/>
            <p:nvPr/>
          </p:nvSpPr>
          <p:spPr>
            <a:xfrm>
              <a:off x="1262732" y="4466354"/>
              <a:ext cx="186602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l-PL" sz="1600" spc="-1" dirty="0" smtClean="0">
                  <a:solidFill>
                    <a:srgbClr val="92D050"/>
                  </a:solidFill>
                  <a:latin typeface="+mn-lt"/>
                </a:rPr>
                <a:t>Orbital </a:t>
              </a:r>
              <a:r>
                <a:rPr lang="pl-PL" sz="1600" spc="-1" dirty="0" err="1" smtClean="0">
                  <a:solidFill>
                    <a:srgbClr val="92D050"/>
                  </a:solidFill>
                  <a:latin typeface="+mn-lt"/>
                </a:rPr>
                <a:t>resonances</a:t>
              </a:r>
              <a:endParaRPr lang="pl-PL" sz="1600" dirty="0">
                <a:solidFill>
                  <a:srgbClr val="92D050"/>
                </a:solidFill>
                <a:latin typeface="+mn-lt"/>
              </a:endParaRPr>
            </a:p>
          </p:txBody>
        </p:sp>
        <p:sp>
          <p:nvSpPr>
            <p:cNvPr id="17" name="Strzałka w prawo 16" descr=" 20"/>
            <p:cNvSpPr/>
            <p:nvPr/>
          </p:nvSpPr>
          <p:spPr>
            <a:xfrm rot="6548008">
              <a:off x="1511632" y="4865144"/>
              <a:ext cx="468052" cy="360040"/>
            </a:xfrm>
            <a:prstGeom prst="rightArrow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srgbClr val="1C5799"/>
                </a:solidFill>
              </a:endParaRPr>
            </a:p>
          </p:txBody>
        </p:sp>
        <p:sp>
          <p:nvSpPr>
            <p:cNvPr id="18" name="Strzałka w prawo 17" descr=" 21"/>
            <p:cNvSpPr/>
            <p:nvPr/>
          </p:nvSpPr>
          <p:spPr>
            <a:xfrm rot="5620171">
              <a:off x="2026514" y="4894395"/>
              <a:ext cx="468052" cy="360040"/>
            </a:xfrm>
            <a:prstGeom prst="rightArrow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srgbClr val="1C5799"/>
                </a:solidFill>
              </a:endParaRPr>
            </a:p>
          </p:txBody>
        </p:sp>
      </p:grpSp>
      <p:sp>
        <p:nvSpPr>
          <p:cNvPr id="20" name="Prostokąt 19" descr=" 22"/>
          <p:cNvSpPr/>
          <p:nvPr/>
        </p:nvSpPr>
        <p:spPr>
          <a:xfrm>
            <a:off x="4051128" y="4286607"/>
            <a:ext cx="5080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pc="-1" dirty="0" smtClean="0">
                <a:solidFill>
                  <a:schemeClr val="accent5">
                    <a:lumMod val="50000"/>
                  </a:schemeClr>
                </a:solidFill>
                <a:latin typeface="Calibri"/>
              </a:rPr>
              <a:t>1/5</a:t>
            </a:r>
            <a:endParaRPr lang="pl-PL" dirty="0"/>
          </a:p>
        </p:txBody>
      </p:sp>
      <p:grpSp>
        <p:nvGrpSpPr>
          <p:cNvPr id="51" name="Grupa 50"/>
          <p:cNvGrpSpPr/>
          <p:nvPr/>
        </p:nvGrpSpPr>
        <p:grpSpPr>
          <a:xfrm>
            <a:off x="2111382" y="1384958"/>
            <a:ext cx="2277921" cy="740281"/>
            <a:chOff x="2111382" y="1384958"/>
            <a:chExt cx="2277921" cy="740281"/>
          </a:xfrm>
        </p:grpSpPr>
        <p:cxnSp>
          <p:nvCxnSpPr>
            <p:cNvPr id="24" name="Łącznik prosty ze strzałką 23"/>
            <p:cNvCxnSpPr/>
            <p:nvPr/>
          </p:nvCxnSpPr>
          <p:spPr>
            <a:xfrm flipH="1">
              <a:off x="2496436" y="1731870"/>
              <a:ext cx="272688" cy="39336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6" name="Łącznik prosty ze strzałką 25"/>
            <p:cNvCxnSpPr/>
            <p:nvPr/>
          </p:nvCxnSpPr>
          <p:spPr>
            <a:xfrm>
              <a:off x="2985147" y="1736090"/>
              <a:ext cx="288032" cy="38914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7" name="Łącznik prosty ze strzałką 26"/>
            <p:cNvCxnSpPr/>
            <p:nvPr/>
          </p:nvCxnSpPr>
          <p:spPr>
            <a:xfrm>
              <a:off x="3273179" y="1754290"/>
              <a:ext cx="1116124" cy="37094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sp>
          <p:nvSpPr>
            <p:cNvPr id="34" name="Prostokąt 33"/>
            <p:cNvSpPr/>
            <p:nvPr/>
          </p:nvSpPr>
          <p:spPr>
            <a:xfrm>
              <a:off x="2111382" y="1384958"/>
              <a:ext cx="1666482" cy="369332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pl-PL" b="1" spc="-1" dirty="0">
                  <a:solidFill>
                    <a:schemeClr val="accent5"/>
                  </a:solidFill>
                </a:rPr>
                <a:t>s</a:t>
              </a:r>
              <a:r>
                <a:rPr lang="pl-PL" b="1" spc="-1" dirty="0" smtClean="0">
                  <a:solidFill>
                    <a:schemeClr val="accent5"/>
                  </a:solidFill>
                </a:rPr>
                <a:t>ingle-system</a:t>
              </a:r>
              <a:endParaRPr lang="pl-PL" b="1" spc="-1" dirty="0">
                <a:solidFill>
                  <a:schemeClr val="accent5"/>
                </a:solidFill>
              </a:endParaRPr>
            </a:p>
          </p:txBody>
        </p:sp>
      </p:grpSp>
      <p:grpSp>
        <p:nvGrpSpPr>
          <p:cNvPr id="52" name="Grupa 51"/>
          <p:cNvGrpSpPr/>
          <p:nvPr/>
        </p:nvGrpSpPr>
        <p:grpSpPr>
          <a:xfrm>
            <a:off x="601513" y="1384958"/>
            <a:ext cx="1454565" cy="740281"/>
            <a:chOff x="601513" y="1384958"/>
            <a:chExt cx="1454565" cy="740281"/>
          </a:xfrm>
        </p:grpSpPr>
        <p:cxnSp>
          <p:nvCxnSpPr>
            <p:cNvPr id="38" name="Łącznik prosty ze strzałką 37"/>
            <p:cNvCxnSpPr/>
            <p:nvPr/>
          </p:nvCxnSpPr>
          <p:spPr>
            <a:xfrm>
              <a:off x="1380312" y="1687585"/>
              <a:ext cx="153829" cy="43765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sp>
          <p:nvSpPr>
            <p:cNvPr id="37" name="Prostokąt 36"/>
            <p:cNvSpPr/>
            <p:nvPr/>
          </p:nvSpPr>
          <p:spPr>
            <a:xfrm>
              <a:off x="601513" y="1384958"/>
              <a:ext cx="1454565" cy="369332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pl-PL" b="1" spc="-1" dirty="0" err="1">
                  <a:solidFill>
                    <a:schemeClr val="accent5"/>
                  </a:solidFill>
                </a:rPr>
                <a:t>m</a:t>
              </a:r>
              <a:r>
                <a:rPr lang="pl-PL" b="1" spc="-1" dirty="0" err="1" smtClean="0">
                  <a:solidFill>
                    <a:schemeClr val="accent5"/>
                  </a:solidFill>
                </a:rPr>
                <a:t>ulti</a:t>
              </a:r>
              <a:r>
                <a:rPr lang="pl-PL" b="1" spc="-1" dirty="0" smtClean="0">
                  <a:solidFill>
                    <a:schemeClr val="accent5"/>
                  </a:solidFill>
                </a:rPr>
                <a:t>-GNSS</a:t>
              </a:r>
              <a:endParaRPr lang="pl-PL" b="1" spc="-1" dirty="0">
                <a:solidFill>
                  <a:schemeClr val="accent5"/>
                </a:solidFill>
              </a:endParaRPr>
            </a:p>
          </p:txBody>
        </p:sp>
      </p:grpSp>
      <p:grpSp>
        <p:nvGrpSpPr>
          <p:cNvPr id="42" name="Grupa 41"/>
          <p:cNvGrpSpPr/>
          <p:nvPr/>
        </p:nvGrpSpPr>
        <p:grpSpPr>
          <a:xfrm>
            <a:off x="4619138" y="1005170"/>
            <a:ext cx="1260020" cy="1120069"/>
            <a:chOff x="4619138" y="1005170"/>
            <a:chExt cx="1260020" cy="1120069"/>
          </a:xfrm>
        </p:grpSpPr>
        <p:cxnSp>
          <p:nvCxnSpPr>
            <p:cNvPr id="43" name="Łącznik prosty ze strzałką 42"/>
            <p:cNvCxnSpPr/>
            <p:nvPr/>
          </p:nvCxnSpPr>
          <p:spPr>
            <a:xfrm>
              <a:off x="5247911" y="1687585"/>
              <a:ext cx="153829" cy="43765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sp>
          <p:nvSpPr>
            <p:cNvPr id="40" name="Prostokąt 39"/>
            <p:cNvSpPr/>
            <p:nvPr/>
          </p:nvSpPr>
          <p:spPr>
            <a:xfrm>
              <a:off x="4619138" y="1384958"/>
              <a:ext cx="1097352" cy="369332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pl-PL" b="1" spc="-1" dirty="0" smtClean="0">
                  <a:solidFill>
                    <a:schemeClr val="accent5"/>
                  </a:solidFill>
                </a:rPr>
                <a:t>Galileo+</a:t>
              </a:r>
              <a:endParaRPr lang="pl-PL" b="1" spc="-1" dirty="0">
                <a:solidFill>
                  <a:schemeClr val="accent5"/>
                </a:solidFill>
              </a:endParaRPr>
            </a:p>
          </p:txBody>
        </p:sp>
        <p:pic>
          <p:nvPicPr>
            <p:cNvPr id="1026" name="Picture 2" descr="https://www.gsc-europa.eu/sites/all/themes/helpdesk_2016/logo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25136" y="1005170"/>
              <a:ext cx="1254022" cy="3302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4" name="Prostokąt 43" descr=" 59"/>
          <p:cNvSpPr/>
          <p:nvPr/>
        </p:nvSpPr>
        <p:spPr>
          <a:xfrm>
            <a:off x="6149388" y="1058557"/>
            <a:ext cx="5933886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pc="-1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The </a:t>
            </a:r>
            <a:r>
              <a:rPr lang="pl-PL" spc="-1" dirty="0" err="1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spectral</a:t>
            </a:r>
            <a:r>
              <a:rPr lang="pl-PL" spc="-1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 </a:t>
            </a:r>
            <a:r>
              <a:rPr lang="pl-PL" spc="-1" dirty="0" err="1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analysis</a:t>
            </a:r>
            <a:r>
              <a:rPr lang="pl-PL" spc="-1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 </a:t>
            </a:r>
            <a:r>
              <a:rPr lang="pl-PL" spc="-1" dirty="0" err="1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reveals</a:t>
            </a:r>
            <a:r>
              <a:rPr lang="pl-PL" spc="-1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 2 </a:t>
            </a:r>
            <a:r>
              <a:rPr lang="pl-PL" spc="-1" dirty="0" err="1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groups</a:t>
            </a:r>
            <a:r>
              <a:rPr lang="pl-PL" spc="-1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 of </a:t>
            </a:r>
            <a:r>
              <a:rPr lang="pl-PL" spc="-1" dirty="0" err="1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artificial</a:t>
            </a:r>
            <a:r>
              <a:rPr lang="pl-PL" spc="-1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 </a:t>
            </a:r>
            <a:r>
              <a:rPr lang="pl-PL" spc="-1" dirty="0" err="1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signals</a:t>
            </a:r>
            <a:r>
              <a:rPr lang="pl-PL" spc="-1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:</a:t>
            </a:r>
          </a:p>
          <a:p>
            <a:endParaRPr lang="pl-PL" spc="-1" dirty="0" smtClean="0">
              <a:solidFill>
                <a:schemeClr val="tx1">
                  <a:lumMod val="50000"/>
                </a:schemeClr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b="1" spc="-1" dirty="0" smtClean="0">
              <a:solidFill>
                <a:srgbClr val="002060"/>
              </a:solidFill>
              <a:latin typeface="+mn-lt"/>
            </a:endParaRPr>
          </a:p>
          <a:p>
            <a:endParaRPr lang="en-GB" sz="2000" dirty="0">
              <a:solidFill>
                <a:schemeClr val="tx1">
                  <a:lumMod val="50000"/>
                </a:schemeClr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Prostokąt 44" descr=" 10"/>
              <p:cNvSpPr/>
              <p:nvPr/>
            </p:nvSpPr>
            <p:spPr>
              <a:xfrm>
                <a:off x="5963939" y="3350826"/>
                <a:ext cx="6360122" cy="7085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pl-PL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l-PL" i="1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l-PL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pl-PL" i="1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l-PL" i="1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pl-PL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  <m:r>
                                    <a:rPr lang="pl-PL" i="1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pl-PL" i="1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sub>
                              </m:sSub>
                              <m:r>
                                <a:rPr lang="pl-PL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pl-PL" i="1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l-PL" i="1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pl-PL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  <m:r>
                                    <a:rPr lang="pl-PL" i="1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pl-PL" i="1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pl-PL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pl-PL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with</m:t>
                      </m:r>
                      <m:r>
                        <a:rPr lang="pl-PL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l-PL" i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pl-PL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pl-PL" i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pl-PL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={…,−4,−3,−2,−1,0,1,2,3,4,…}</m:t>
                      </m:r>
                    </m:oMath>
                  </m:oMathPara>
                </a14:m>
                <a:endParaRPr lang="pl-PL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5" name="Prostokąt 44" descr="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3939" y="3350826"/>
                <a:ext cx="6360122" cy="70859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Prostokąt 45" descr=" 12"/>
          <p:cNvSpPr/>
          <p:nvPr/>
        </p:nvSpPr>
        <p:spPr>
          <a:xfrm>
            <a:off x="6255393" y="4306500"/>
            <a:ext cx="559838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>
                <a:solidFill>
                  <a:schemeClr val="tx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or </a:t>
            </a:r>
            <a:r>
              <a:rPr lang="en-US" b="1" dirty="0">
                <a:solidFill>
                  <a:srgbClr val="00B050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Galileo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-based 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solutions</a:t>
            </a:r>
            <a:r>
              <a:rPr lang="pl-PL" dirty="0" smtClean="0">
                <a:solidFill>
                  <a:schemeClr val="tx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dirty="0" smtClean="0">
                <a:solidFill>
                  <a:schemeClr val="tx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pl-PL" dirty="0" smtClean="0">
                <a:solidFill>
                  <a:schemeClr val="tx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 smtClean="0">
                <a:solidFill>
                  <a:schemeClr val="tx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2.5 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days 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(n=2, m=-3), </a:t>
            </a:r>
            <a:r>
              <a:rPr lang="pl-PL" dirty="0" smtClean="0">
                <a:solidFill>
                  <a:schemeClr val="tx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pl-PL" dirty="0" smtClean="0">
                <a:solidFill>
                  <a:schemeClr val="tx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 smtClean="0">
                <a:solidFill>
                  <a:schemeClr val="tx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3.4 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days 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(n=1, m=-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2)</a:t>
            </a:r>
            <a:r>
              <a:rPr lang="pl-PL" dirty="0" smtClean="0">
                <a:solidFill>
                  <a:schemeClr val="tx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pl-PL" dirty="0" smtClean="0">
                <a:solidFill>
                  <a:schemeClr val="tx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dirty="0" smtClean="0">
                <a:solidFill>
                  <a:schemeClr val="tx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or </a:t>
            </a:r>
            <a:r>
              <a:rPr lang="en-US" b="1" dirty="0">
                <a:solidFill>
                  <a:srgbClr val="FF0000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GLONASS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-based 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solutions</a:t>
            </a:r>
            <a:r>
              <a:rPr lang="pl-PL" dirty="0" smtClean="0">
                <a:solidFill>
                  <a:schemeClr val="tx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dirty="0" smtClean="0">
                <a:solidFill>
                  <a:schemeClr val="tx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pl-PL" dirty="0" smtClean="0">
                <a:solidFill>
                  <a:schemeClr val="tx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 smtClean="0">
                <a:solidFill>
                  <a:schemeClr val="tx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2.6 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days 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(n=3, m=-6), </a:t>
            </a:r>
            <a:r>
              <a:rPr lang="pl-PL" dirty="0" smtClean="0">
                <a:solidFill>
                  <a:schemeClr val="tx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pl-PL" dirty="0" smtClean="0">
                <a:solidFill>
                  <a:schemeClr val="tx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b="1" dirty="0" smtClean="0">
                <a:solidFill>
                  <a:schemeClr val="tx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b="1" dirty="0" smtClean="0">
                <a:solidFill>
                  <a:schemeClr val="tx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.9 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days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(n=2, m=-4), </a:t>
            </a:r>
            <a:r>
              <a:rPr lang="pl-PL" dirty="0" smtClean="0">
                <a:solidFill>
                  <a:schemeClr val="tx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pl-PL" dirty="0" smtClean="0">
                <a:solidFill>
                  <a:schemeClr val="tx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 smtClean="0">
                <a:solidFill>
                  <a:schemeClr val="tx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7.9 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days 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(n=1, m=-2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pl-PL" dirty="0">
              <a:solidFill>
                <a:schemeClr val="tx1">
                  <a:lumMod val="50000"/>
                </a:schemeClr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48" name="Prostokąt 47"/>
          <p:cNvSpPr/>
          <p:nvPr/>
        </p:nvSpPr>
        <p:spPr>
          <a:xfrm>
            <a:off x="6095999" y="1653987"/>
            <a:ext cx="41175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b="1" spc="-1" dirty="0" err="1">
                <a:solidFill>
                  <a:srgbClr val="002060"/>
                </a:solidFill>
              </a:rPr>
              <a:t>Harmonics</a:t>
            </a:r>
            <a:r>
              <a:rPr lang="pl-PL" b="1" spc="-1" dirty="0">
                <a:solidFill>
                  <a:srgbClr val="002060"/>
                </a:solidFill>
              </a:rPr>
              <a:t> of the </a:t>
            </a:r>
            <a:r>
              <a:rPr lang="pl-PL" b="1" spc="-1" dirty="0" err="1">
                <a:solidFill>
                  <a:srgbClr val="002060"/>
                </a:solidFill>
              </a:rPr>
              <a:t>draconitic</a:t>
            </a:r>
            <a:r>
              <a:rPr lang="pl-PL" b="1" spc="-1" dirty="0">
                <a:solidFill>
                  <a:srgbClr val="002060"/>
                </a:solidFill>
              </a:rPr>
              <a:t> </a:t>
            </a:r>
            <a:r>
              <a:rPr lang="pl-PL" b="1" spc="-1" dirty="0" err="1">
                <a:solidFill>
                  <a:srgbClr val="002060"/>
                </a:solidFill>
              </a:rPr>
              <a:t>year</a:t>
            </a:r>
            <a:endParaRPr lang="pl-PL" b="1" spc="-1" dirty="0">
              <a:solidFill>
                <a:srgbClr val="002060"/>
              </a:solidFill>
            </a:endParaRPr>
          </a:p>
        </p:txBody>
      </p:sp>
      <p:sp>
        <p:nvSpPr>
          <p:cNvPr id="49" name="Prostokąt 48"/>
          <p:cNvSpPr/>
          <p:nvPr/>
        </p:nvSpPr>
        <p:spPr>
          <a:xfrm>
            <a:off x="6096000" y="2125239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b="1" spc="-1" dirty="0" err="1">
                <a:solidFill>
                  <a:srgbClr val="5A8D1D"/>
                </a:solidFill>
              </a:rPr>
              <a:t>Resonances</a:t>
            </a:r>
            <a:r>
              <a:rPr lang="pl-PL" spc="-1" dirty="0">
                <a:solidFill>
                  <a:srgbClr val="5A8D1D"/>
                </a:solidFill>
              </a:rPr>
              <a:t> </a:t>
            </a:r>
            <a:r>
              <a:rPr lang="pl-PL" spc="-1" dirty="0" err="1">
                <a:solidFill>
                  <a:srgbClr val="5A8D1D"/>
                </a:solidFill>
              </a:rPr>
              <a:t>between</a:t>
            </a:r>
            <a:r>
              <a:rPr lang="pl-PL" spc="-1" dirty="0">
                <a:solidFill>
                  <a:srgbClr val="5A8D1D"/>
                </a:solidFill>
              </a:rPr>
              <a:t> Earth </a:t>
            </a:r>
            <a:r>
              <a:rPr lang="pl-PL" spc="-1" dirty="0" err="1">
                <a:solidFill>
                  <a:srgbClr val="5A8D1D"/>
                </a:solidFill>
              </a:rPr>
              <a:t>rotation</a:t>
            </a:r>
            <a:r>
              <a:rPr lang="pl-PL" spc="-1" dirty="0">
                <a:solidFill>
                  <a:srgbClr val="5A8D1D"/>
                </a:solidFill>
              </a:rPr>
              <a:t> and </a:t>
            </a:r>
            <a:r>
              <a:rPr lang="pl-PL" spc="-1" dirty="0" err="1">
                <a:solidFill>
                  <a:srgbClr val="5A8D1D"/>
                </a:solidFill>
              </a:rPr>
              <a:t>satellite</a:t>
            </a:r>
            <a:r>
              <a:rPr lang="pl-PL" spc="-1" dirty="0">
                <a:solidFill>
                  <a:srgbClr val="5A8D1D"/>
                </a:solidFill>
              </a:rPr>
              <a:t> </a:t>
            </a:r>
            <a:r>
              <a:rPr lang="pl-PL" spc="-1" dirty="0" err="1">
                <a:solidFill>
                  <a:srgbClr val="5A8D1D"/>
                </a:solidFill>
              </a:rPr>
              <a:t>revolution</a:t>
            </a:r>
            <a:r>
              <a:rPr lang="pl-PL" spc="-1" dirty="0">
                <a:solidFill>
                  <a:srgbClr val="5A8D1D"/>
                </a:solidFill>
              </a:rPr>
              <a:t> </a:t>
            </a:r>
            <a:r>
              <a:rPr lang="en-US" spc="-1" dirty="0" smtClean="0">
                <a:solidFill>
                  <a:srgbClr val="5A8D1D"/>
                </a:solidFill>
              </a:rPr>
              <a:t>period</a:t>
            </a:r>
            <a:r>
              <a:rPr lang="pl-PL" spc="-1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pl-PL" spc="-1" dirty="0">
                <a:solidFill>
                  <a:schemeClr val="tx1">
                    <a:lumMod val="50000"/>
                  </a:schemeClr>
                </a:solidFill>
              </a:rPr>
              <a:t/>
            </a:r>
            <a:br>
              <a:rPr lang="pl-PL" spc="-1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pl-PL" spc="-1" dirty="0" err="1">
                <a:solidFill>
                  <a:schemeClr val="tx1">
                    <a:lumMod val="50000"/>
                  </a:schemeClr>
                </a:solidFill>
              </a:rPr>
              <a:t>When</a:t>
            </a:r>
            <a:r>
              <a:rPr lang="pl-PL" spc="-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pc="-1" dirty="0" err="1">
                <a:solidFill>
                  <a:schemeClr val="tx1">
                    <a:lumMod val="50000"/>
                  </a:schemeClr>
                </a:solidFill>
              </a:rPr>
              <a:t>f</a:t>
            </a:r>
            <a:r>
              <a:rPr lang="en-US" spc="-1" baseline="-25000" dirty="0" err="1">
                <a:solidFill>
                  <a:schemeClr val="tx1">
                    <a:lumMod val="50000"/>
                  </a:schemeClr>
                </a:solidFill>
              </a:rPr>
              <a:t>E</a:t>
            </a:r>
            <a:r>
              <a:rPr lang="en-US" spc="-1" dirty="0">
                <a:solidFill>
                  <a:schemeClr val="tx1">
                    <a:lumMod val="50000"/>
                  </a:schemeClr>
                </a:solidFill>
              </a:rPr>
              <a:t> and </a:t>
            </a:r>
            <a:r>
              <a:rPr lang="en-US" spc="-1" dirty="0" err="1">
                <a:solidFill>
                  <a:schemeClr val="tx1">
                    <a:lumMod val="50000"/>
                  </a:schemeClr>
                </a:solidFill>
              </a:rPr>
              <a:t>f</a:t>
            </a:r>
            <a:r>
              <a:rPr lang="en-US" spc="-1" baseline="-25000" dirty="0" err="1">
                <a:solidFill>
                  <a:schemeClr val="tx1">
                    <a:lumMod val="50000"/>
                  </a:schemeClr>
                </a:solidFill>
              </a:rPr>
              <a:t>S</a:t>
            </a:r>
            <a:r>
              <a:rPr lang="en-US" spc="-1" dirty="0">
                <a:solidFill>
                  <a:schemeClr val="tx1">
                    <a:lumMod val="50000"/>
                  </a:schemeClr>
                </a:solidFill>
              </a:rPr>
              <a:t> are the </a:t>
            </a:r>
            <a:r>
              <a:rPr lang="en-US" spc="-1" dirty="0" err="1">
                <a:solidFill>
                  <a:schemeClr val="tx1">
                    <a:lumMod val="50000"/>
                  </a:schemeClr>
                </a:solidFill>
              </a:rPr>
              <a:t>frequenc</a:t>
            </a:r>
            <a:r>
              <a:rPr lang="pl-PL" spc="-1" dirty="0" err="1">
                <a:solidFill>
                  <a:schemeClr val="tx1">
                    <a:lumMod val="50000"/>
                  </a:schemeClr>
                </a:solidFill>
              </a:rPr>
              <a:t>ies</a:t>
            </a:r>
            <a:r>
              <a:rPr lang="en-US" spc="-1" dirty="0">
                <a:solidFill>
                  <a:schemeClr val="tx1">
                    <a:lumMod val="50000"/>
                  </a:schemeClr>
                </a:solidFill>
              </a:rPr>
              <a:t> of </a:t>
            </a:r>
            <a:r>
              <a:rPr lang="pl-PL" spc="-1" dirty="0">
                <a:solidFill>
                  <a:schemeClr val="tx1">
                    <a:lumMod val="50000"/>
                  </a:schemeClr>
                </a:solidFill>
              </a:rPr>
              <a:t>E</a:t>
            </a:r>
            <a:r>
              <a:rPr lang="en-US" spc="-1" dirty="0" err="1">
                <a:solidFill>
                  <a:schemeClr val="tx1">
                    <a:lumMod val="50000"/>
                  </a:schemeClr>
                </a:solidFill>
              </a:rPr>
              <a:t>arth</a:t>
            </a:r>
            <a:r>
              <a:rPr lang="en-US" spc="-1" dirty="0">
                <a:solidFill>
                  <a:schemeClr val="tx1">
                    <a:lumMod val="50000"/>
                  </a:schemeClr>
                </a:solidFill>
              </a:rPr>
              <a:t> rotation and satellite revolution, respectively</a:t>
            </a:r>
            <a:r>
              <a:rPr lang="pl-PL" spc="-1" dirty="0">
                <a:solidFill>
                  <a:schemeClr val="tx1">
                    <a:lumMod val="50000"/>
                  </a:schemeClr>
                </a:solidFill>
              </a:rPr>
              <a:t>, </a:t>
            </a:r>
            <a:r>
              <a:rPr lang="pl-PL" spc="-1" dirty="0" err="1">
                <a:solidFill>
                  <a:schemeClr val="tx1">
                    <a:lumMod val="50000"/>
                  </a:schemeClr>
                </a:solidFill>
              </a:rPr>
              <a:t>then</a:t>
            </a:r>
            <a:r>
              <a:rPr lang="pl-PL" spc="-1" dirty="0">
                <a:solidFill>
                  <a:schemeClr val="tx1">
                    <a:lumMod val="50000"/>
                  </a:schemeClr>
                </a:solidFill>
              </a:rPr>
              <a:t> we </a:t>
            </a:r>
            <a:r>
              <a:rPr lang="pl-PL" spc="-1" dirty="0" err="1">
                <a:solidFill>
                  <a:schemeClr val="tx1">
                    <a:lumMod val="50000"/>
                  </a:schemeClr>
                </a:solidFill>
              </a:rPr>
              <a:t>have</a:t>
            </a:r>
            <a:r>
              <a:rPr lang="pl-PL" spc="-1" dirty="0">
                <a:solidFill>
                  <a:schemeClr val="tx1">
                    <a:lumMod val="50000"/>
                  </a:schemeClr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423249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46" grpId="0"/>
      <p:bldP spid="48" grpId="0"/>
      <p:bldP spid="4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 descr=" 4"/>
          <p:cNvSpPr>
            <a:spLocks noGrp="1"/>
          </p:cNvSpPr>
          <p:nvPr>
            <p:ph type="title"/>
          </p:nvPr>
        </p:nvSpPr>
        <p:spPr>
          <a:xfrm>
            <a:off x="334434" y="238089"/>
            <a:ext cx="9217950" cy="827946"/>
          </a:xfrm>
        </p:spPr>
        <p:txBody>
          <a:bodyPr/>
          <a:lstStyle/>
          <a:p>
            <a:r>
              <a:rPr lang="pl-PL" b="1" dirty="0" err="1"/>
              <a:t>Length</a:t>
            </a:r>
            <a:r>
              <a:rPr lang="pl-PL" b="1" dirty="0"/>
              <a:t>-of-Day (</a:t>
            </a:r>
            <a:r>
              <a:rPr lang="pl-PL" b="1" dirty="0" err="1"/>
              <a:t>LoD</a:t>
            </a:r>
            <a:r>
              <a:rPr lang="pl-PL" b="1" dirty="0"/>
              <a:t>) </a:t>
            </a:r>
            <a:r>
              <a:rPr lang="pl-PL" b="1" dirty="0" smtClean="0"/>
              <a:t>/ UT1-UTC w.r.t. IERS-14-C04</a:t>
            </a:r>
            <a:endParaRPr lang="pl-PL" b="1" dirty="0"/>
          </a:p>
        </p:txBody>
      </p:sp>
      <p:grpSp>
        <p:nvGrpSpPr>
          <p:cNvPr id="25" name="Grupa 24"/>
          <p:cNvGrpSpPr/>
          <p:nvPr/>
        </p:nvGrpSpPr>
        <p:grpSpPr>
          <a:xfrm>
            <a:off x="474287" y="1033626"/>
            <a:ext cx="4929639" cy="2355984"/>
            <a:chOff x="3243363" y="1778505"/>
            <a:chExt cx="4929639" cy="2355984"/>
          </a:xfrm>
        </p:grpSpPr>
        <p:pic>
          <p:nvPicPr>
            <p:cNvPr id="26" name="Obraz 2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9663"/>
            <a:stretch/>
          </p:blipFill>
          <p:spPr>
            <a:xfrm>
              <a:off x="3243363" y="2065866"/>
              <a:ext cx="4929639" cy="2068623"/>
            </a:xfrm>
            <a:prstGeom prst="rect">
              <a:avLst/>
            </a:prstGeom>
          </p:spPr>
        </p:pic>
        <p:pic>
          <p:nvPicPr>
            <p:cNvPr id="27" name="Obraz 2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4396"/>
            <a:stretch/>
          </p:blipFill>
          <p:spPr>
            <a:xfrm>
              <a:off x="3243363" y="1778505"/>
              <a:ext cx="4929638" cy="287361"/>
            </a:xfrm>
            <a:prstGeom prst="rect">
              <a:avLst/>
            </a:prstGeom>
          </p:spPr>
        </p:pic>
      </p:grpSp>
      <p:grpSp>
        <p:nvGrpSpPr>
          <p:cNvPr id="28" name="Grupa 27"/>
          <p:cNvGrpSpPr/>
          <p:nvPr/>
        </p:nvGrpSpPr>
        <p:grpSpPr>
          <a:xfrm>
            <a:off x="798213" y="2310760"/>
            <a:ext cx="5093997" cy="3999730"/>
            <a:chOff x="798213" y="2310760"/>
            <a:chExt cx="5093997" cy="3999730"/>
          </a:xfrm>
        </p:grpSpPr>
        <p:cxnSp>
          <p:nvCxnSpPr>
            <p:cNvPr id="29" name="Łącznik prosty ze strzałką 28"/>
            <p:cNvCxnSpPr/>
            <p:nvPr/>
          </p:nvCxnSpPr>
          <p:spPr>
            <a:xfrm flipV="1">
              <a:off x="2396307" y="2349199"/>
              <a:ext cx="0" cy="1327772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pic>
          <p:nvPicPr>
            <p:cNvPr id="30" name="Obraz 29"/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5295"/>
            <a:stretch/>
          </p:blipFill>
          <p:spPr>
            <a:xfrm>
              <a:off x="798213" y="3465996"/>
              <a:ext cx="5093997" cy="2844494"/>
            </a:xfrm>
            <a:prstGeom prst="rect">
              <a:avLst/>
            </a:prstGeom>
          </p:spPr>
        </p:pic>
        <p:sp>
          <p:nvSpPr>
            <p:cNvPr id="31" name="Prostokąt 30"/>
            <p:cNvSpPr/>
            <p:nvPr/>
          </p:nvSpPr>
          <p:spPr>
            <a:xfrm>
              <a:off x="1667508" y="4631607"/>
              <a:ext cx="352839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l-PL" b="1" spc="-1" dirty="0" smtClean="0">
                  <a:solidFill>
                    <a:srgbClr val="000000"/>
                  </a:solidFill>
                  <a:latin typeface="Calibri"/>
                </a:rPr>
                <a:t>FORMAL ERRORS 1-day </a:t>
              </a:r>
              <a:r>
                <a:rPr lang="pl-PL" b="1" spc="-1" dirty="0" err="1" smtClean="0">
                  <a:solidFill>
                    <a:srgbClr val="000000"/>
                  </a:solidFill>
                  <a:latin typeface="Calibri"/>
                </a:rPr>
                <a:t>arcs</a:t>
              </a:r>
              <a:endParaRPr lang="en-GB" b="1" dirty="0"/>
            </a:p>
          </p:txBody>
        </p:sp>
        <p:cxnSp>
          <p:nvCxnSpPr>
            <p:cNvPr id="32" name="Łącznik prosty ze strzałką 31"/>
            <p:cNvCxnSpPr/>
            <p:nvPr/>
          </p:nvCxnSpPr>
          <p:spPr>
            <a:xfrm flipV="1">
              <a:off x="3345211" y="2310760"/>
              <a:ext cx="0" cy="1327772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Łącznik prosty ze strzałką 32"/>
            <p:cNvCxnSpPr/>
            <p:nvPr/>
          </p:nvCxnSpPr>
          <p:spPr>
            <a:xfrm flipV="1">
              <a:off x="4383624" y="2336861"/>
              <a:ext cx="0" cy="1327772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5" name="Prostokąt 34"/>
          <p:cNvSpPr/>
          <p:nvPr/>
        </p:nvSpPr>
        <p:spPr>
          <a:xfrm>
            <a:off x="6492044" y="1167970"/>
            <a:ext cx="545485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spc="-1" dirty="0" err="1" smtClean="0">
                <a:solidFill>
                  <a:srgbClr val="309C35"/>
                </a:solidFill>
                <a:latin typeface="Calibri"/>
              </a:rPr>
              <a:t>LoD</a:t>
            </a:r>
            <a:r>
              <a:rPr lang="pl-PL" sz="2400" b="1" spc="-1" dirty="0" smtClean="0">
                <a:solidFill>
                  <a:srgbClr val="309C35"/>
                </a:solidFill>
                <a:latin typeface="Calibri"/>
              </a:rPr>
              <a:t> </a:t>
            </a:r>
            <a:r>
              <a:rPr lang="pl-PL" sz="2400" b="1" spc="-1" dirty="0" err="1" smtClean="0">
                <a:solidFill>
                  <a:srgbClr val="309C35"/>
                </a:solidFill>
                <a:latin typeface="Calibri"/>
              </a:rPr>
              <a:t>delivered</a:t>
            </a:r>
            <a:r>
              <a:rPr lang="pl-PL" sz="2400" b="1" spc="-1" dirty="0" smtClean="0">
                <a:solidFill>
                  <a:srgbClr val="309C35"/>
                </a:solidFill>
                <a:latin typeface="Calibri"/>
              </a:rPr>
              <a:t> from </a:t>
            </a:r>
            <a:r>
              <a:rPr lang="en-GB" sz="2400" b="1" spc="-1" dirty="0" smtClean="0">
                <a:solidFill>
                  <a:srgbClr val="309C35"/>
                </a:solidFill>
                <a:latin typeface="Calibri"/>
              </a:rPr>
              <a:t>Galileo</a:t>
            </a:r>
            <a:r>
              <a:rPr lang="en-GB" sz="2400" spc="-1" dirty="0" smtClean="0">
                <a:latin typeface="Calibri"/>
              </a:rPr>
              <a:t> </a:t>
            </a:r>
            <a:r>
              <a:rPr lang="pl-PL" sz="2400" spc="-1" dirty="0" err="1" smtClean="0">
                <a:solidFill>
                  <a:schemeClr val="tx1">
                    <a:lumMod val="50000"/>
                  </a:schemeClr>
                </a:solidFill>
                <a:latin typeface="Calibri"/>
              </a:rPr>
              <a:t>is</a:t>
            </a:r>
            <a:r>
              <a:rPr lang="pl-PL" sz="2400" spc="-1" dirty="0" smtClean="0">
                <a:solidFill>
                  <a:schemeClr val="tx1">
                    <a:lumMod val="50000"/>
                  </a:schemeClr>
                </a:solidFill>
                <a:latin typeface="Calibri"/>
              </a:rPr>
              <a:t> </a:t>
            </a:r>
            <a:r>
              <a:rPr lang="pl-PL" sz="2400" spc="-1" dirty="0" err="1" smtClean="0">
                <a:solidFill>
                  <a:schemeClr val="tx1">
                    <a:lumMod val="50000"/>
                  </a:schemeClr>
                </a:solidFill>
                <a:latin typeface="Calibri"/>
              </a:rPr>
              <a:t>more</a:t>
            </a:r>
            <a:r>
              <a:rPr lang="pl-PL" sz="2400" spc="-1" dirty="0" smtClean="0">
                <a:solidFill>
                  <a:schemeClr val="tx1">
                    <a:lumMod val="50000"/>
                  </a:schemeClr>
                </a:solidFill>
                <a:latin typeface="Calibri"/>
              </a:rPr>
              <a:t> </a:t>
            </a:r>
            <a:r>
              <a:rPr lang="pl-PL" sz="2400" spc="-1" dirty="0" err="1" smtClean="0">
                <a:solidFill>
                  <a:schemeClr val="tx1">
                    <a:lumMod val="50000"/>
                  </a:schemeClr>
                </a:solidFill>
                <a:latin typeface="Calibri"/>
              </a:rPr>
              <a:t>consistent</a:t>
            </a:r>
            <a:r>
              <a:rPr lang="pl-PL" sz="2400" spc="-1" dirty="0" smtClean="0">
                <a:solidFill>
                  <a:schemeClr val="tx1">
                    <a:lumMod val="50000"/>
                  </a:schemeClr>
                </a:solidFill>
                <a:latin typeface="Calibri"/>
              </a:rPr>
              <a:t> with IERS-C04 </a:t>
            </a:r>
            <a:r>
              <a:rPr lang="pl-PL" sz="2400" spc="-1" dirty="0" err="1" smtClean="0">
                <a:solidFill>
                  <a:schemeClr val="tx1">
                    <a:lumMod val="50000"/>
                  </a:schemeClr>
                </a:solidFill>
                <a:latin typeface="Calibri"/>
              </a:rPr>
              <a:t>than</a:t>
            </a:r>
            <a:r>
              <a:rPr lang="pl-PL" sz="2400" spc="-1" dirty="0" smtClean="0">
                <a:solidFill>
                  <a:schemeClr val="tx1">
                    <a:lumMod val="50000"/>
                  </a:schemeClr>
                </a:solidFill>
                <a:latin typeface="Calibri"/>
              </a:rPr>
              <a:t> GPS, </a:t>
            </a:r>
            <a:r>
              <a:rPr lang="pl-PL" sz="2400" spc="-1" dirty="0" err="1" smtClean="0">
                <a:solidFill>
                  <a:schemeClr val="tx1">
                    <a:lumMod val="50000"/>
                  </a:schemeClr>
                </a:solidFill>
                <a:latin typeface="Calibri"/>
              </a:rPr>
              <a:t>however</a:t>
            </a:r>
            <a:r>
              <a:rPr lang="pl-PL" sz="2400" spc="-1" dirty="0" smtClean="0">
                <a:solidFill>
                  <a:schemeClr val="tx1">
                    <a:lumMod val="50000"/>
                  </a:schemeClr>
                </a:solidFill>
                <a:latin typeface="Calibri"/>
              </a:rPr>
              <a:t>, </a:t>
            </a:r>
            <a:r>
              <a:rPr lang="pl-PL" sz="2400" spc="-1" dirty="0" err="1" smtClean="0">
                <a:solidFill>
                  <a:schemeClr val="tx1">
                    <a:lumMod val="50000"/>
                  </a:schemeClr>
                </a:solidFill>
                <a:latin typeface="Calibri"/>
              </a:rPr>
              <a:t>contains</a:t>
            </a:r>
            <a:r>
              <a:rPr lang="pl-PL" sz="2400" spc="-1" dirty="0" smtClean="0">
                <a:solidFill>
                  <a:schemeClr val="tx1">
                    <a:lumMod val="50000"/>
                  </a:schemeClr>
                </a:solidFill>
                <a:latin typeface="Calibri"/>
              </a:rPr>
              <a:t> a </a:t>
            </a:r>
            <a:r>
              <a:rPr lang="pl-PL" sz="2400" spc="-1" dirty="0" err="1" smtClean="0">
                <a:solidFill>
                  <a:schemeClr val="tx1">
                    <a:lumMod val="50000"/>
                  </a:schemeClr>
                </a:solidFill>
                <a:latin typeface="Calibri"/>
              </a:rPr>
              <a:t>systematic</a:t>
            </a:r>
            <a:r>
              <a:rPr lang="pl-PL" sz="2400" spc="-1" dirty="0" smtClean="0">
                <a:solidFill>
                  <a:schemeClr val="tx1">
                    <a:lumMod val="50000"/>
                  </a:schemeClr>
                </a:solidFill>
                <a:latin typeface="Calibri"/>
              </a:rPr>
              <a:t> </a:t>
            </a:r>
            <a:r>
              <a:rPr lang="pl-PL" sz="2400" spc="-1" dirty="0" err="1" smtClean="0">
                <a:solidFill>
                  <a:schemeClr val="tx1">
                    <a:lumMod val="50000"/>
                  </a:schemeClr>
                </a:solidFill>
                <a:latin typeface="Calibri"/>
              </a:rPr>
              <a:t>patterns</a:t>
            </a:r>
            <a:r>
              <a:rPr lang="pl-PL" sz="2400" spc="-1" dirty="0" smtClean="0">
                <a:solidFill>
                  <a:schemeClr val="tx1">
                    <a:lumMod val="50000"/>
                  </a:schemeClr>
                </a:solidFill>
                <a:latin typeface="Calibri"/>
              </a:rPr>
              <a:t> in 1-day </a:t>
            </a:r>
            <a:r>
              <a:rPr lang="pl-PL" sz="2400" spc="-1" dirty="0" err="1" smtClean="0">
                <a:solidFill>
                  <a:schemeClr val="tx1">
                    <a:lumMod val="50000"/>
                  </a:schemeClr>
                </a:solidFill>
                <a:latin typeface="Calibri"/>
              </a:rPr>
              <a:t>solutions</a:t>
            </a:r>
            <a:r>
              <a:rPr lang="pl-PL" sz="2400" spc="-1" dirty="0" smtClean="0">
                <a:solidFill>
                  <a:schemeClr val="tx1">
                    <a:lumMod val="50000"/>
                  </a:schemeClr>
                </a:solidFill>
                <a:latin typeface="Calibri"/>
              </a:rPr>
              <a:t>. </a:t>
            </a:r>
            <a:r>
              <a:rPr lang="pl-PL" sz="2400" spc="-1" dirty="0" err="1" smtClean="0">
                <a:solidFill>
                  <a:schemeClr val="tx1">
                    <a:lumMod val="50000"/>
                  </a:schemeClr>
                </a:solidFill>
                <a:latin typeface="Calibri"/>
              </a:rPr>
              <a:t>Generating</a:t>
            </a:r>
            <a:r>
              <a:rPr lang="pl-PL" sz="2400" spc="-1" dirty="0" smtClean="0">
                <a:solidFill>
                  <a:schemeClr val="tx1">
                    <a:lumMod val="50000"/>
                  </a:schemeClr>
                </a:solidFill>
                <a:latin typeface="Calibri"/>
              </a:rPr>
              <a:t> 3-day Galileo </a:t>
            </a:r>
            <a:r>
              <a:rPr lang="pl-PL" sz="2400" spc="-1" dirty="0" err="1" smtClean="0">
                <a:solidFill>
                  <a:schemeClr val="tx1">
                    <a:lumMod val="50000"/>
                  </a:schemeClr>
                </a:solidFill>
                <a:latin typeface="Calibri"/>
              </a:rPr>
              <a:t>arcs</a:t>
            </a:r>
            <a:r>
              <a:rPr lang="pl-PL" sz="2400" spc="-1" dirty="0" smtClean="0">
                <a:solidFill>
                  <a:schemeClr val="tx1">
                    <a:lumMod val="50000"/>
                  </a:schemeClr>
                </a:solidFill>
                <a:latin typeface="Calibri"/>
              </a:rPr>
              <a:t> </a:t>
            </a:r>
            <a:r>
              <a:rPr lang="pl-PL" sz="2400" spc="-1" dirty="0" err="1" smtClean="0">
                <a:solidFill>
                  <a:schemeClr val="tx1">
                    <a:lumMod val="50000"/>
                  </a:schemeClr>
                </a:solidFill>
                <a:latin typeface="Calibri"/>
              </a:rPr>
              <a:t>removes</a:t>
            </a:r>
            <a:r>
              <a:rPr lang="pl-PL" sz="2400" spc="-1" dirty="0" smtClean="0">
                <a:solidFill>
                  <a:schemeClr val="tx1">
                    <a:lumMod val="50000"/>
                  </a:schemeClr>
                </a:solidFill>
                <a:latin typeface="Calibri"/>
              </a:rPr>
              <a:t> </a:t>
            </a:r>
            <a:r>
              <a:rPr lang="pl-PL" sz="2400" spc="-1" dirty="0" err="1" smtClean="0">
                <a:solidFill>
                  <a:schemeClr val="tx1">
                    <a:lumMod val="50000"/>
                  </a:schemeClr>
                </a:solidFill>
                <a:latin typeface="Calibri"/>
              </a:rPr>
              <a:t>this</a:t>
            </a:r>
            <a:r>
              <a:rPr lang="pl-PL" sz="2400" spc="-1" dirty="0" smtClean="0">
                <a:solidFill>
                  <a:schemeClr val="tx1">
                    <a:lumMod val="50000"/>
                  </a:schemeClr>
                </a:solidFill>
                <a:latin typeface="Calibri"/>
              </a:rPr>
              <a:t> </a:t>
            </a:r>
            <a:r>
              <a:rPr lang="pl-PL" sz="2400" spc="-1" dirty="0" err="1" smtClean="0">
                <a:solidFill>
                  <a:schemeClr val="tx1">
                    <a:lumMod val="50000"/>
                  </a:schemeClr>
                </a:solidFill>
                <a:latin typeface="Calibri"/>
              </a:rPr>
              <a:t>pattern</a:t>
            </a:r>
            <a:r>
              <a:rPr lang="pl-PL" sz="2400" spc="-1" dirty="0" smtClean="0">
                <a:solidFill>
                  <a:schemeClr val="tx1">
                    <a:lumMod val="50000"/>
                  </a:schemeClr>
                </a:solidFill>
                <a:latin typeface="Calibri"/>
              </a:rPr>
              <a:t>. </a:t>
            </a:r>
            <a:endParaRPr lang="pl-PL" sz="2400" spc="-1" dirty="0">
              <a:latin typeface="Calibri"/>
            </a:endParaRPr>
          </a:p>
        </p:txBody>
      </p:sp>
      <p:pic>
        <p:nvPicPr>
          <p:cNvPr id="13" name="Obraz 12"/>
          <p:cNvPicPr>
            <a:picLocks noChangeAspect="1"/>
          </p:cNvPicPr>
          <p:nvPr/>
        </p:nvPicPr>
        <p:blipFill rotWithShape="1">
          <a:blip r:embed="rId5"/>
          <a:srcRect l="-10564" r="-1" b="9152"/>
          <a:stretch/>
        </p:blipFill>
        <p:spPr>
          <a:xfrm>
            <a:off x="551385" y="1177307"/>
            <a:ext cx="284346" cy="1531614"/>
          </a:xfrm>
          <a:prstGeom prst="rect">
            <a:avLst/>
          </a:prstGeom>
        </p:spPr>
      </p:pic>
      <p:sp>
        <p:nvSpPr>
          <p:cNvPr id="43" name="Prostokąt 42" descr=" 12"/>
          <p:cNvSpPr/>
          <p:nvPr/>
        </p:nvSpPr>
        <p:spPr>
          <a:xfrm>
            <a:off x="6489093" y="3465996"/>
            <a:ext cx="543660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b="1" spc="-1" dirty="0" smtClean="0">
                <a:solidFill>
                  <a:srgbClr val="0070C0"/>
                </a:solidFill>
                <a:latin typeface="+mn-lt"/>
              </a:rPr>
              <a:t>GPS</a:t>
            </a:r>
            <a:r>
              <a:rPr lang="pl-PL" sz="2000" b="1" spc="-1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 </a:t>
            </a:r>
            <a:r>
              <a:rPr lang="pl-PL" sz="2000" b="1" spc="-1" dirty="0" err="1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has</a:t>
            </a:r>
            <a:r>
              <a:rPr lang="pl-PL" sz="2000" b="1" spc="-1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 a </a:t>
            </a:r>
            <a:r>
              <a:rPr lang="pl-PL" sz="2000" b="1" spc="-1" dirty="0" err="1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large</a:t>
            </a:r>
            <a:r>
              <a:rPr lang="pl-PL" sz="2000" b="1" spc="-1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 offset in the </a:t>
            </a:r>
            <a:r>
              <a:rPr lang="pl-PL" sz="2000" b="1" spc="-1" dirty="0" err="1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LoD</a:t>
            </a:r>
            <a:r>
              <a:rPr lang="pl-PL" sz="2000" b="1" spc="-1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 </a:t>
            </a:r>
            <a:r>
              <a:rPr lang="pl-PL" sz="2000" b="1" spc="-1" dirty="0" err="1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solutions</a:t>
            </a:r>
            <a:r>
              <a:rPr lang="pl-PL" sz="2000" b="1" spc="-1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, </a:t>
            </a:r>
            <a:r>
              <a:rPr lang="pl-PL" sz="2000" b="1" spc="-1" dirty="0" err="1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which</a:t>
            </a:r>
            <a:r>
              <a:rPr lang="pl-PL" sz="2000" b="1" spc="-1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 </a:t>
            </a:r>
            <a:r>
              <a:rPr lang="pl-PL" sz="2000" b="1" spc="-1" dirty="0" err="1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results</a:t>
            </a:r>
            <a:r>
              <a:rPr lang="pl-PL" sz="2000" b="1" spc="-1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 in the </a:t>
            </a:r>
            <a:r>
              <a:rPr lang="pl-PL" sz="2000" b="1" spc="-1" dirty="0" err="1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secular</a:t>
            </a:r>
            <a:r>
              <a:rPr lang="pl-PL" sz="2000" b="1" spc="-1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 </a:t>
            </a:r>
            <a:r>
              <a:rPr lang="pl-PL" sz="2000" b="1" spc="-1" dirty="0" err="1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drift</a:t>
            </a:r>
            <a:r>
              <a:rPr lang="pl-PL" sz="2000" b="1" spc="-1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 of the </a:t>
            </a:r>
            <a:r>
              <a:rPr lang="pl-PL" sz="2000" b="1" spc="-1" dirty="0" err="1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accumulated</a:t>
            </a:r>
            <a:r>
              <a:rPr lang="pl-PL" sz="2000" b="1" spc="-1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 </a:t>
            </a:r>
            <a:r>
              <a:rPr lang="pl-PL" sz="2000" b="1" spc="-1" dirty="0" err="1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LoD</a:t>
            </a:r>
            <a:r>
              <a:rPr lang="pl-PL" sz="2000" b="1" spc="-1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 (UT1-UTC)</a:t>
            </a:r>
            <a:r>
              <a:rPr lang="pl-PL" sz="2000" spc="-1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 </a:t>
            </a:r>
            <a:r>
              <a:rPr lang="pl-PL" sz="2000" spc="-1" dirty="0" err="1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due</a:t>
            </a:r>
            <a:r>
              <a:rPr lang="pl-PL" sz="2000" spc="-1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 to orbital </a:t>
            </a:r>
            <a:r>
              <a:rPr lang="pl-PL" sz="2000" spc="-1" dirty="0" err="1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resonances</a:t>
            </a:r>
            <a:r>
              <a:rPr lang="pl-PL" sz="2000" spc="-1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.</a:t>
            </a:r>
          </a:p>
          <a:p>
            <a:endParaRPr lang="pl-PL" sz="2000" spc="-1" dirty="0" smtClean="0">
              <a:solidFill>
                <a:schemeClr val="tx1">
                  <a:lumMod val="50000"/>
                </a:schemeClr>
              </a:solidFill>
              <a:latin typeface="+mn-lt"/>
            </a:endParaRPr>
          </a:p>
          <a:p>
            <a:r>
              <a:rPr lang="pl-PL" sz="2000" b="1" spc="-1" dirty="0" smtClean="0">
                <a:solidFill>
                  <a:srgbClr val="FF0000"/>
                </a:solidFill>
                <a:latin typeface="+mn-lt"/>
              </a:rPr>
              <a:t>GLONASS</a:t>
            </a:r>
            <a:r>
              <a:rPr lang="pl-PL" sz="2000" b="1" spc="-1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 and </a:t>
            </a:r>
            <a:r>
              <a:rPr lang="pl-PL" sz="2000" b="1" spc="-1" dirty="0" smtClean="0">
                <a:solidFill>
                  <a:srgbClr val="00B050"/>
                </a:solidFill>
                <a:latin typeface="+mn-lt"/>
              </a:rPr>
              <a:t>Gal</a:t>
            </a:r>
            <a:r>
              <a:rPr lang="pl-PL" sz="2000" b="1" spc="-1" dirty="0" smtClean="0">
                <a:solidFill>
                  <a:srgbClr val="FFC000"/>
                </a:solidFill>
                <a:latin typeface="+mn-lt"/>
              </a:rPr>
              <a:t>ileo</a:t>
            </a:r>
            <a:r>
              <a:rPr lang="pl-PL" sz="2000" b="1" spc="-1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 </a:t>
            </a:r>
            <a:r>
              <a:rPr lang="pl-PL" sz="2000" b="1" spc="-1" dirty="0" err="1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have</a:t>
            </a:r>
            <a:endParaRPr lang="pl-PL" sz="2000" b="1" spc="-1" dirty="0" smtClean="0">
              <a:solidFill>
                <a:schemeClr val="tx1">
                  <a:lumMod val="50000"/>
                </a:schemeClr>
              </a:solidFill>
              <a:latin typeface="+mn-lt"/>
            </a:endParaRPr>
          </a:p>
          <a:p>
            <a:r>
              <a:rPr lang="pl-PL" sz="2000" b="1" spc="-1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much </a:t>
            </a:r>
            <a:r>
              <a:rPr lang="pl-PL" sz="2000" b="1" spc="-1" dirty="0" err="1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smaller</a:t>
            </a:r>
            <a:r>
              <a:rPr lang="pl-PL" sz="2000" b="1" spc="-1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 </a:t>
            </a:r>
            <a:r>
              <a:rPr lang="pl-PL" sz="2000" b="1" spc="-1" dirty="0" err="1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offsets</a:t>
            </a:r>
            <a:r>
              <a:rPr lang="pl-PL" sz="2000" spc="-1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, </a:t>
            </a:r>
            <a:r>
              <a:rPr lang="pl-PL" sz="2000" spc="-1" dirty="0" err="1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however</a:t>
            </a:r>
            <a:r>
              <a:rPr lang="pl-PL" sz="2000" spc="-1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,</a:t>
            </a:r>
            <a:br>
              <a:rPr lang="pl-PL" sz="2000" spc="-1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</a:br>
            <a:r>
              <a:rPr lang="pl-PL" sz="2000" b="1" spc="-1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the </a:t>
            </a:r>
            <a:r>
              <a:rPr lang="pl-PL" sz="2000" b="1" spc="-1" dirty="0" err="1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combined</a:t>
            </a:r>
            <a:r>
              <a:rPr lang="pl-PL" sz="2000" b="1" spc="-1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 </a:t>
            </a:r>
            <a:r>
              <a:rPr lang="pl-PL" sz="2000" b="1" spc="-1" dirty="0" err="1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solution</a:t>
            </a:r>
            <a:r>
              <a:rPr lang="pl-PL" sz="2000" b="1" spc="-1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 </a:t>
            </a:r>
            <a:r>
              <a:rPr lang="pl-PL" sz="2000" b="1" spc="-1" dirty="0" err="1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is</a:t>
            </a:r>
            <a:r>
              <a:rPr lang="pl-PL" sz="2000" b="1" spc="-1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 </a:t>
            </a:r>
            <a:br>
              <a:rPr lang="pl-PL" sz="2000" b="1" spc="-1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</a:br>
            <a:r>
              <a:rPr lang="pl-PL" sz="2000" b="1" spc="-1" dirty="0" err="1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dominated</a:t>
            </a:r>
            <a:r>
              <a:rPr lang="pl-PL" sz="2000" b="1" spc="-1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 by </a:t>
            </a:r>
            <a:r>
              <a:rPr lang="pl-PL" sz="2000" b="1" spc="-1" dirty="0" smtClean="0">
                <a:solidFill>
                  <a:srgbClr val="0070C0"/>
                </a:solidFill>
                <a:latin typeface="+mn-lt"/>
              </a:rPr>
              <a:t>GPS</a:t>
            </a:r>
            <a:r>
              <a:rPr lang="pl-PL" sz="2000" spc="-1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.</a:t>
            </a:r>
            <a:endParaRPr lang="pl-PL" sz="2000" spc="-1" dirty="0">
              <a:solidFill>
                <a:schemeClr val="tx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28220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 descr=" 4"/>
          <p:cNvSpPr>
            <a:spLocks noGrp="1"/>
          </p:cNvSpPr>
          <p:nvPr>
            <p:ph type="title"/>
          </p:nvPr>
        </p:nvSpPr>
        <p:spPr>
          <a:xfrm>
            <a:off x="334434" y="238089"/>
            <a:ext cx="9217950" cy="827946"/>
          </a:xfrm>
        </p:spPr>
        <p:txBody>
          <a:bodyPr/>
          <a:lstStyle/>
          <a:p>
            <a:r>
              <a:rPr lang="pl-PL" b="1" dirty="0" err="1" smtClean="0"/>
              <a:t>Length</a:t>
            </a:r>
            <a:r>
              <a:rPr lang="pl-PL" b="1" dirty="0" smtClean="0"/>
              <a:t>-of-Day (</a:t>
            </a:r>
            <a:r>
              <a:rPr lang="pl-PL" b="1" dirty="0" err="1" smtClean="0"/>
              <a:t>LoD</a:t>
            </a:r>
            <a:r>
              <a:rPr lang="pl-PL" b="1" dirty="0" smtClean="0"/>
              <a:t>) w.r.t. IERS-14-C04</a:t>
            </a:r>
            <a:endParaRPr lang="pl-PL" b="1" dirty="0"/>
          </a:p>
        </p:txBody>
      </p:sp>
      <p:sp>
        <p:nvSpPr>
          <p:cNvPr id="59" name="Prostokąt 58" descr=" 59"/>
          <p:cNvSpPr/>
          <p:nvPr/>
        </p:nvSpPr>
        <p:spPr>
          <a:xfrm>
            <a:off x="271976" y="1071445"/>
            <a:ext cx="578987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spc="-1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Three </a:t>
            </a:r>
            <a:r>
              <a:rPr lang="pl-PL" sz="2000" spc="-1" dirty="0" err="1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types</a:t>
            </a:r>
            <a:r>
              <a:rPr lang="pl-PL" sz="2000" spc="-1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 of </a:t>
            </a:r>
            <a:r>
              <a:rPr lang="pl-PL" sz="2000" spc="-1" dirty="0" err="1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errors</a:t>
            </a:r>
            <a:r>
              <a:rPr lang="pl-PL" sz="2000" spc="-1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 </a:t>
            </a:r>
            <a:r>
              <a:rPr lang="pl-PL" sz="2000" spc="-1" dirty="0" err="1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can</a:t>
            </a:r>
            <a:r>
              <a:rPr lang="pl-PL" sz="2000" spc="-1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 be </a:t>
            </a:r>
            <a:r>
              <a:rPr lang="pl-PL" sz="2000" spc="-1" dirty="0" err="1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distinguished</a:t>
            </a:r>
            <a:r>
              <a:rPr lang="pl-PL" sz="2000" spc="-1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 in </a:t>
            </a:r>
            <a:r>
              <a:rPr lang="pl-PL" sz="2000" spc="-1" dirty="0" err="1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LoD</a:t>
            </a:r>
            <a:r>
              <a:rPr lang="pl-PL" sz="2000" spc="-1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:</a:t>
            </a:r>
          </a:p>
          <a:p>
            <a:endParaRPr lang="pl-PL" sz="2000" spc="-1" dirty="0" smtClean="0">
              <a:solidFill>
                <a:schemeClr val="tx1">
                  <a:lumMod val="50000"/>
                </a:schemeClr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spc="-1" dirty="0" err="1" smtClean="0">
                <a:solidFill>
                  <a:srgbClr val="0070C0"/>
                </a:solidFill>
                <a:latin typeface="+mn-lt"/>
              </a:rPr>
              <a:t>Draconitic</a:t>
            </a:r>
            <a:r>
              <a:rPr lang="pl-PL" sz="2000" spc="-1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pl-PL" sz="2000" spc="-1" dirty="0" err="1" smtClean="0">
                <a:solidFill>
                  <a:srgbClr val="0070C0"/>
                </a:solidFill>
                <a:latin typeface="+mn-lt"/>
              </a:rPr>
              <a:t>errors</a:t>
            </a:r>
            <a:r>
              <a:rPr lang="pl-PL" sz="2000" spc="-1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pl-PL" sz="2000" spc="-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and </a:t>
            </a:r>
            <a:r>
              <a:rPr lang="pl-PL" sz="2000" spc="-1" dirty="0" smtClean="0">
                <a:solidFill>
                  <a:srgbClr val="00B050"/>
                </a:solidFill>
                <a:latin typeface="+mn-lt"/>
              </a:rPr>
              <a:t>Orbital </a:t>
            </a:r>
            <a:r>
              <a:rPr lang="pl-PL" sz="2000" spc="-1" dirty="0" err="1" smtClean="0">
                <a:solidFill>
                  <a:srgbClr val="00B050"/>
                </a:solidFill>
                <a:latin typeface="+mn-lt"/>
              </a:rPr>
              <a:t>resonances</a:t>
            </a:r>
            <a:endParaRPr lang="pl-PL" sz="2000" spc="-1" dirty="0" smtClean="0">
              <a:solidFill>
                <a:srgbClr val="00B050"/>
              </a:solidFill>
              <a:latin typeface="+mn-lt"/>
            </a:endParaRPr>
          </a:p>
          <a:p>
            <a:endParaRPr lang="pl-PL" sz="2000" spc="-1" dirty="0">
              <a:solidFill>
                <a:schemeClr val="tx1">
                  <a:lumMod val="50000"/>
                </a:schemeClr>
              </a:solidFill>
              <a:latin typeface="+mn-lt"/>
            </a:endParaRPr>
          </a:p>
          <a:p>
            <a:endParaRPr lang="en-GB" sz="2000" dirty="0">
              <a:solidFill>
                <a:schemeClr val="tx1">
                  <a:lumMod val="50000"/>
                </a:schemeClr>
              </a:solidFill>
              <a:latin typeface="+mn-lt"/>
            </a:endParaRPr>
          </a:p>
        </p:txBody>
      </p:sp>
      <p:grpSp>
        <p:nvGrpSpPr>
          <p:cNvPr id="3" name="Grupa 2" descr=" 3"/>
          <p:cNvGrpSpPr/>
          <p:nvPr/>
        </p:nvGrpSpPr>
        <p:grpSpPr>
          <a:xfrm>
            <a:off x="6926716" y="4329100"/>
            <a:ext cx="4880218" cy="2195509"/>
            <a:chOff x="7327344" y="503075"/>
            <a:chExt cx="4457288" cy="1989821"/>
          </a:xfrm>
        </p:grpSpPr>
        <p:pic>
          <p:nvPicPr>
            <p:cNvPr id="8" name="Obraz 7"/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256"/>
            <a:stretch/>
          </p:blipFill>
          <p:spPr bwMode="auto">
            <a:xfrm>
              <a:off x="7327344" y="503075"/>
              <a:ext cx="4450080" cy="159377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Obraz 8"/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334552" y="2024844"/>
              <a:ext cx="4450080" cy="46805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" name="Prostokąt 13" descr=" 14"/>
          <p:cNvSpPr/>
          <p:nvPr/>
        </p:nvSpPr>
        <p:spPr>
          <a:xfrm>
            <a:off x="6504962" y="3442299"/>
            <a:ext cx="324036" cy="3827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5" name="Grupa 4"/>
          <p:cNvGrpSpPr/>
          <p:nvPr/>
        </p:nvGrpSpPr>
        <p:grpSpPr>
          <a:xfrm>
            <a:off x="7553134" y="2244063"/>
            <a:ext cx="1990288" cy="1052973"/>
            <a:chOff x="7337110" y="821658"/>
            <a:chExt cx="1990288" cy="1052973"/>
          </a:xfrm>
        </p:grpSpPr>
        <p:sp>
          <p:nvSpPr>
            <p:cNvPr id="17" name="Prostokąt 16" descr=" 18"/>
            <p:cNvSpPr/>
            <p:nvPr/>
          </p:nvSpPr>
          <p:spPr>
            <a:xfrm>
              <a:off x="7337110" y="821658"/>
              <a:ext cx="1990288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l-PL" sz="1600" spc="-1" dirty="0" smtClean="0">
                  <a:solidFill>
                    <a:srgbClr val="EB8B5B"/>
                  </a:solidFill>
                  <a:latin typeface="+mn-lt"/>
                </a:rPr>
                <a:t>Alias with </a:t>
              </a:r>
              <a:r>
                <a:rPr lang="pl-PL" sz="1600" spc="-1" dirty="0" err="1" smtClean="0">
                  <a:solidFill>
                    <a:srgbClr val="EB8B5B"/>
                  </a:solidFill>
                  <a:latin typeface="+mn-lt"/>
                </a:rPr>
                <a:t>sub-daily</a:t>
              </a:r>
              <a:r>
                <a:rPr lang="pl-PL" sz="1600" spc="-1" dirty="0" smtClean="0">
                  <a:solidFill>
                    <a:srgbClr val="EB8B5B"/>
                  </a:solidFill>
                  <a:latin typeface="+mn-lt"/>
                </a:rPr>
                <a:t/>
              </a:r>
              <a:br>
                <a:rPr lang="pl-PL" sz="1600" spc="-1" dirty="0" smtClean="0">
                  <a:solidFill>
                    <a:srgbClr val="EB8B5B"/>
                  </a:solidFill>
                  <a:latin typeface="+mn-lt"/>
                </a:rPr>
              </a:br>
              <a:r>
                <a:rPr lang="pl-PL" sz="1600" spc="-1" dirty="0" err="1" smtClean="0">
                  <a:solidFill>
                    <a:srgbClr val="EB8B5B"/>
                  </a:solidFill>
                  <a:latin typeface="+mn-lt"/>
                </a:rPr>
                <a:t>tidal</a:t>
              </a:r>
              <a:r>
                <a:rPr lang="pl-PL" sz="1600" spc="-1" dirty="0" smtClean="0">
                  <a:solidFill>
                    <a:srgbClr val="EB8B5B"/>
                  </a:solidFill>
                  <a:latin typeface="+mn-lt"/>
                </a:rPr>
                <a:t> model</a:t>
              </a:r>
              <a:endParaRPr lang="pl-PL" sz="1600" dirty="0">
                <a:solidFill>
                  <a:srgbClr val="EB8B5B"/>
                </a:solidFill>
                <a:latin typeface="+mn-lt"/>
              </a:endParaRPr>
            </a:p>
          </p:txBody>
        </p:sp>
        <p:sp>
          <p:nvSpPr>
            <p:cNvPr id="18" name="Strzałka w prawo 17" descr=" 19"/>
            <p:cNvSpPr/>
            <p:nvPr/>
          </p:nvSpPr>
          <p:spPr>
            <a:xfrm rot="4295954">
              <a:off x="8545973" y="1460585"/>
              <a:ext cx="468052" cy="360040"/>
            </a:xfrm>
            <a:prstGeom prst="rightArrow">
              <a:avLst/>
            </a:prstGeom>
            <a:solidFill>
              <a:srgbClr val="E6510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srgbClr val="1C5799"/>
                </a:solidFill>
              </a:endParaRPr>
            </a:p>
          </p:txBody>
        </p:sp>
      </p:grpSp>
      <p:graphicFrame>
        <p:nvGraphicFramePr>
          <p:cNvPr id="20" name="Tabela 19" descr="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6651245"/>
              </p:ext>
            </p:extLst>
          </p:nvPr>
        </p:nvGraphicFramePr>
        <p:xfrm>
          <a:off x="742993" y="4339239"/>
          <a:ext cx="2418579" cy="2002399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806193">
                  <a:extLst>
                    <a:ext uri="{9D8B030D-6E8A-4147-A177-3AD203B41FA5}">
                      <a16:colId xmlns:a16="http://schemas.microsoft.com/office/drawing/2014/main" xmlns="" val="725244216"/>
                    </a:ext>
                  </a:extLst>
                </a:gridCol>
                <a:gridCol w="806193">
                  <a:extLst>
                    <a:ext uri="{9D8B030D-6E8A-4147-A177-3AD203B41FA5}">
                      <a16:colId xmlns:a16="http://schemas.microsoft.com/office/drawing/2014/main" xmlns="" val="147810406"/>
                    </a:ext>
                  </a:extLst>
                </a:gridCol>
                <a:gridCol w="806193">
                  <a:extLst>
                    <a:ext uri="{9D8B030D-6E8A-4147-A177-3AD203B41FA5}">
                      <a16:colId xmlns:a16="http://schemas.microsoft.com/office/drawing/2014/main" xmlns="" val="3301559002"/>
                    </a:ext>
                  </a:extLst>
                </a:gridCol>
              </a:tblGrid>
              <a:tr h="286057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u="none" strike="noStrike" dirty="0">
                          <a:effectLst/>
                        </a:rPr>
                        <a:t> 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l-PL" sz="1800" b="1" u="none" strike="noStrike" dirty="0" err="1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LoD</a:t>
                      </a:r>
                      <a:r>
                        <a:rPr lang="en-GB" sz="1800" b="1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GB" sz="1800" b="1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[</a:t>
                      </a:r>
                      <a:r>
                        <a:rPr lang="en-GB" sz="1800" b="1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µs</a:t>
                      </a:r>
                      <a:r>
                        <a:rPr lang="pl-PL" sz="1800" b="1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/d</a:t>
                      </a:r>
                      <a:r>
                        <a:rPr lang="en-GB" sz="1800" b="1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]</a:t>
                      </a:r>
                      <a:endParaRPr lang="en-GB" sz="18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66680765"/>
                  </a:ext>
                </a:extLst>
              </a:tr>
              <a:tr h="286057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u="none" strike="noStrike">
                          <a:effectLst/>
                        </a:rPr>
                        <a:t> </a:t>
                      </a:r>
                      <a:endParaRPr lang="en-GB" sz="1800" b="1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800" b="1" u="none" strike="noStrike" dirty="0" err="1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mean</a:t>
                      </a:r>
                      <a:endParaRPr lang="en-GB" sz="18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800" b="1" i="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RMS</a:t>
                      </a:r>
                      <a:endParaRPr lang="en-GB" sz="18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61533355"/>
                  </a:ext>
                </a:extLst>
              </a:tr>
              <a:tr h="286057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800" b="1" u="none" strike="noStrike" dirty="0">
                          <a:solidFill>
                            <a:srgbClr val="7030A0"/>
                          </a:solidFill>
                          <a:effectLst/>
                        </a:rPr>
                        <a:t>GRE</a:t>
                      </a:r>
                      <a:endParaRPr lang="en-GB" sz="1800" b="1" i="0" u="none" strike="noStrike" dirty="0">
                        <a:solidFill>
                          <a:srgbClr val="7030A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l-PL" sz="180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-13</a:t>
                      </a:r>
                      <a:endParaRPr lang="en-GB" sz="18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l-PL" sz="180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10</a:t>
                      </a:r>
                      <a:endParaRPr lang="en-GB" sz="18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36118645"/>
                  </a:ext>
                </a:extLst>
              </a:tr>
              <a:tr h="286057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8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GPS</a:t>
                      </a:r>
                      <a:endParaRPr lang="en-GB" sz="1800" b="1" i="0" u="none" strike="noStrike" dirty="0">
                        <a:solidFill>
                          <a:srgbClr val="0070C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l-PL" sz="180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-22</a:t>
                      </a:r>
                      <a:endParaRPr lang="en-GB" sz="18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l-PL" sz="180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12</a:t>
                      </a:r>
                      <a:endParaRPr lang="en-GB" sz="18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81539592"/>
                  </a:ext>
                </a:extLst>
              </a:tr>
              <a:tr h="286057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GLO</a:t>
                      </a:r>
                      <a:endParaRPr lang="en-GB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l-PL" sz="180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-3</a:t>
                      </a:r>
                      <a:endParaRPr lang="en-GB" sz="18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l-PL" sz="180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16</a:t>
                      </a:r>
                      <a:endParaRPr lang="en-GB" sz="18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89285662"/>
                  </a:ext>
                </a:extLst>
              </a:tr>
              <a:tr h="286057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8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GAL</a:t>
                      </a:r>
                      <a:endParaRPr lang="en-GB" sz="1800" b="1" i="0" u="none" strike="noStrike" dirty="0">
                        <a:solidFill>
                          <a:srgbClr val="00B05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l-PL" sz="180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-2</a:t>
                      </a:r>
                      <a:endParaRPr lang="en-GB" sz="18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80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r>
                        <a:rPr lang="pl-PL" sz="180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endParaRPr lang="en-GB" sz="18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10105338"/>
                  </a:ext>
                </a:extLst>
              </a:tr>
              <a:tr h="286057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800" b="1" u="none" strike="noStrike" dirty="0">
                          <a:solidFill>
                            <a:srgbClr val="FFC000"/>
                          </a:solidFill>
                          <a:effectLst/>
                        </a:rPr>
                        <a:t>GAB</a:t>
                      </a:r>
                      <a:endParaRPr lang="en-GB" sz="1800" b="1" i="0" u="none" strike="noStrike" dirty="0">
                        <a:solidFill>
                          <a:srgbClr val="FFC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8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  <a:endParaRPr lang="en-GB" sz="18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l-PL" sz="180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21</a:t>
                      </a:r>
                      <a:endParaRPr lang="en-GB" sz="18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53601021"/>
                  </a:ext>
                </a:extLst>
              </a:tr>
            </a:tbl>
          </a:graphicData>
        </a:graphic>
      </p:graphicFrame>
      <p:sp>
        <p:nvSpPr>
          <p:cNvPr id="19" name="Prostokąt 18" descr=" 12"/>
          <p:cNvSpPr/>
          <p:nvPr/>
        </p:nvSpPr>
        <p:spPr>
          <a:xfrm>
            <a:off x="3251684" y="4016126"/>
            <a:ext cx="2931987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b="1" spc="-1" dirty="0" smtClean="0">
              <a:solidFill>
                <a:srgbClr val="FF0000"/>
              </a:solidFill>
              <a:latin typeface="+mn-lt"/>
            </a:endParaRPr>
          </a:p>
          <a:p>
            <a:endParaRPr lang="pl-PL" b="1" spc="-1" dirty="0" smtClean="0">
              <a:solidFill>
                <a:srgbClr val="FF0000"/>
              </a:solidFill>
              <a:latin typeface="+mn-lt"/>
            </a:endParaRPr>
          </a:p>
          <a:p>
            <a:endParaRPr lang="pl-PL" b="1" spc="-1" dirty="0">
              <a:solidFill>
                <a:srgbClr val="FF0000"/>
              </a:solidFill>
              <a:latin typeface="+mn-lt"/>
            </a:endParaRPr>
          </a:p>
          <a:p>
            <a:r>
              <a:rPr lang="pl-PL" sz="2400" b="1" spc="-1" dirty="0" smtClean="0">
                <a:solidFill>
                  <a:srgbClr val="FF0000"/>
                </a:solidFill>
                <a:latin typeface="+mn-lt"/>
              </a:rPr>
              <a:t>GLONASS</a:t>
            </a:r>
            <a:r>
              <a:rPr lang="pl-PL" sz="2400" b="1" spc="-1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 and </a:t>
            </a:r>
            <a:r>
              <a:rPr lang="pl-PL" sz="2400" b="1" spc="-1" dirty="0" smtClean="0">
                <a:solidFill>
                  <a:srgbClr val="00B050"/>
                </a:solidFill>
                <a:latin typeface="+mn-lt"/>
              </a:rPr>
              <a:t>Gal</a:t>
            </a:r>
            <a:r>
              <a:rPr lang="pl-PL" sz="2400" b="1" spc="-1" dirty="0" smtClean="0">
                <a:solidFill>
                  <a:srgbClr val="FFC000"/>
                </a:solidFill>
                <a:latin typeface="+mn-lt"/>
              </a:rPr>
              <a:t>ileo</a:t>
            </a:r>
            <a:r>
              <a:rPr lang="pl-PL" sz="2400" b="1" spc="-1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 </a:t>
            </a:r>
            <a:r>
              <a:rPr lang="pl-PL" sz="2400" b="1" spc="-1" dirty="0" err="1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have</a:t>
            </a:r>
            <a:endParaRPr lang="pl-PL" sz="2400" b="1" spc="-1" dirty="0" smtClean="0">
              <a:solidFill>
                <a:schemeClr val="tx1">
                  <a:lumMod val="50000"/>
                </a:schemeClr>
              </a:solidFill>
              <a:latin typeface="+mn-lt"/>
            </a:endParaRPr>
          </a:p>
          <a:p>
            <a:r>
              <a:rPr lang="pl-PL" sz="2400" b="1" spc="-1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much </a:t>
            </a:r>
            <a:r>
              <a:rPr lang="pl-PL" sz="2400" b="1" spc="-1" dirty="0" err="1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smaller</a:t>
            </a:r>
            <a:r>
              <a:rPr lang="pl-PL" sz="2400" b="1" spc="-1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 </a:t>
            </a:r>
            <a:r>
              <a:rPr lang="pl-PL" sz="2400" b="1" spc="-1" dirty="0" err="1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drifts</a:t>
            </a:r>
            <a:r>
              <a:rPr lang="pl-PL" sz="2400" b="1" spc="-1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 </a:t>
            </a:r>
            <a:r>
              <a:rPr lang="pl-PL" sz="2400" b="1" spc="-1" dirty="0" err="1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than</a:t>
            </a:r>
            <a:r>
              <a:rPr lang="pl-PL" sz="2400" b="1" spc="-1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 </a:t>
            </a:r>
            <a:r>
              <a:rPr lang="pl-PL" sz="2400" b="1" spc="-1" dirty="0" smtClean="0">
                <a:solidFill>
                  <a:srgbClr val="0070C0"/>
                </a:solidFill>
                <a:latin typeface="+mn-lt"/>
              </a:rPr>
              <a:t>GPS</a:t>
            </a:r>
            <a:r>
              <a:rPr lang="pl-PL" spc="-1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.</a:t>
            </a:r>
            <a:endParaRPr lang="pl-PL" spc="-1" dirty="0">
              <a:solidFill>
                <a:schemeClr val="tx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2" name="Prostokąt 11"/>
          <p:cNvSpPr/>
          <p:nvPr/>
        </p:nvSpPr>
        <p:spPr>
          <a:xfrm>
            <a:off x="235007" y="2179664"/>
            <a:ext cx="6096000" cy="190821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b="1" spc="-1" dirty="0" err="1">
                <a:solidFill>
                  <a:srgbClr val="E65106"/>
                </a:solidFill>
              </a:rPr>
              <a:t>Aliasing</a:t>
            </a:r>
            <a:r>
              <a:rPr lang="pl-PL" sz="2000" b="1" spc="-1" dirty="0">
                <a:solidFill>
                  <a:srgbClr val="E65106"/>
                </a:solidFill>
              </a:rPr>
              <a:t> </a:t>
            </a:r>
            <a:r>
              <a:rPr lang="pl-PL" sz="2000" b="1" spc="-1" dirty="0" err="1">
                <a:solidFill>
                  <a:srgbClr val="E65106"/>
                </a:solidFill>
              </a:rPr>
              <a:t>periods</a:t>
            </a:r>
            <a:r>
              <a:rPr lang="pl-PL" sz="2000" b="1" spc="-1" dirty="0">
                <a:solidFill>
                  <a:srgbClr val="E65106"/>
                </a:solidFill>
              </a:rPr>
              <a:t> </a:t>
            </a:r>
            <a:r>
              <a:rPr lang="pl-PL" sz="2000" b="1" spc="-1" dirty="0" err="1">
                <a:solidFill>
                  <a:srgbClr val="E65106"/>
                </a:solidFill>
              </a:rPr>
              <a:t>between</a:t>
            </a:r>
            <a:r>
              <a:rPr lang="pl-PL" sz="2000" b="1" spc="-1" dirty="0">
                <a:solidFill>
                  <a:srgbClr val="E65106"/>
                </a:solidFill>
              </a:rPr>
              <a:t> 24h </a:t>
            </a:r>
            <a:r>
              <a:rPr lang="pl-PL" sz="2000" b="1" spc="-1" dirty="0" err="1">
                <a:solidFill>
                  <a:srgbClr val="E65106"/>
                </a:solidFill>
              </a:rPr>
              <a:t>sampling</a:t>
            </a:r>
            <a:r>
              <a:rPr lang="pl-PL" sz="2000" b="1" spc="-1" dirty="0">
                <a:solidFill>
                  <a:srgbClr val="E65106"/>
                </a:solidFill>
              </a:rPr>
              <a:t> and </a:t>
            </a:r>
            <a:r>
              <a:rPr lang="pl-PL" sz="2000" b="1" spc="-1" dirty="0" err="1">
                <a:solidFill>
                  <a:srgbClr val="E65106"/>
                </a:solidFill>
              </a:rPr>
              <a:t>errors</a:t>
            </a:r>
            <a:r>
              <a:rPr lang="pl-PL" sz="2000" b="1" spc="-1" dirty="0">
                <a:solidFill>
                  <a:srgbClr val="E65106"/>
                </a:solidFill>
              </a:rPr>
              <a:t> in </a:t>
            </a:r>
            <a:r>
              <a:rPr lang="pl-PL" sz="2000" b="1" spc="-1" dirty="0" err="1">
                <a:solidFill>
                  <a:srgbClr val="E65106"/>
                </a:solidFill>
              </a:rPr>
              <a:t>sub-daily</a:t>
            </a:r>
            <a:r>
              <a:rPr lang="pl-PL" sz="2000" b="1" spc="-1" dirty="0">
                <a:solidFill>
                  <a:srgbClr val="E65106"/>
                </a:solidFill>
              </a:rPr>
              <a:t> ERP </a:t>
            </a:r>
            <a:r>
              <a:rPr lang="pl-PL" sz="2000" b="1" spc="-1" dirty="0" err="1">
                <a:solidFill>
                  <a:srgbClr val="E65106"/>
                </a:solidFill>
              </a:rPr>
              <a:t>tidal</a:t>
            </a:r>
            <a:r>
              <a:rPr lang="pl-PL" sz="2000" b="1" spc="-1" dirty="0">
                <a:solidFill>
                  <a:srgbClr val="E65106"/>
                </a:solidFill>
              </a:rPr>
              <a:t> </a:t>
            </a:r>
            <a:r>
              <a:rPr lang="pl-PL" sz="2000" b="1" spc="-1" dirty="0" smtClean="0">
                <a:solidFill>
                  <a:srgbClr val="E65106"/>
                </a:solidFill>
              </a:rPr>
              <a:t>model</a:t>
            </a:r>
            <a:r>
              <a:rPr lang="pl-PL" sz="2000" b="1" spc="-1" dirty="0" smtClean="0">
                <a:solidFill>
                  <a:schemeClr val="tx1">
                    <a:lumMod val="50000"/>
                  </a:schemeClr>
                </a:solidFill>
              </a:rPr>
              <a:t>: </a:t>
            </a:r>
            <a:r>
              <a:rPr lang="pl-PL" sz="2000" b="1" spc="-1" dirty="0">
                <a:solidFill>
                  <a:schemeClr val="tx1">
                    <a:lumMod val="50000"/>
                  </a:schemeClr>
                </a:solidFill>
              </a:rPr>
              <a:t/>
            </a:r>
            <a:br>
              <a:rPr lang="pl-PL" sz="2000" b="1" spc="-1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pl-PL" sz="2000" b="1" spc="-1" dirty="0">
                <a:solidFill>
                  <a:schemeClr val="tx1">
                    <a:lumMod val="50000"/>
                  </a:schemeClr>
                </a:solidFill>
              </a:rPr>
              <a:t>14.8 </a:t>
            </a:r>
            <a:r>
              <a:rPr lang="pl-PL" sz="2000" b="1" spc="-1" dirty="0" err="1">
                <a:solidFill>
                  <a:schemeClr val="tx1">
                    <a:lumMod val="50000"/>
                  </a:schemeClr>
                </a:solidFill>
              </a:rPr>
              <a:t>days</a:t>
            </a:r>
            <a:r>
              <a:rPr lang="pl-PL" sz="2000" b="1" spc="-1" dirty="0">
                <a:solidFill>
                  <a:schemeClr val="tx1">
                    <a:lumMod val="50000"/>
                  </a:schemeClr>
                </a:solidFill>
              </a:rPr>
              <a:t> (M</a:t>
            </a:r>
            <a:r>
              <a:rPr lang="pl-PL" sz="2000" b="1" spc="-1" baseline="-25000" dirty="0">
                <a:solidFill>
                  <a:schemeClr val="tx1">
                    <a:lumMod val="50000"/>
                  </a:schemeClr>
                </a:solidFill>
              </a:rPr>
              <a:t>2</a:t>
            </a:r>
            <a:r>
              <a:rPr lang="pl-PL" sz="2000" b="1" spc="-1" dirty="0">
                <a:solidFill>
                  <a:schemeClr val="tx1">
                    <a:lumMod val="50000"/>
                  </a:schemeClr>
                </a:solidFill>
              </a:rPr>
              <a:t>), </a:t>
            </a:r>
            <a:r>
              <a:rPr lang="pl-PL" sz="2000" spc="-1" dirty="0">
                <a:solidFill>
                  <a:schemeClr val="tx1">
                    <a:lumMod val="50000"/>
                  </a:schemeClr>
                </a:solidFill>
              </a:rPr>
              <a:t>14.2 </a:t>
            </a:r>
            <a:r>
              <a:rPr lang="pl-PL" sz="2000" spc="-1" dirty="0" err="1">
                <a:solidFill>
                  <a:schemeClr val="tx1">
                    <a:lumMod val="50000"/>
                  </a:schemeClr>
                </a:solidFill>
              </a:rPr>
              <a:t>days</a:t>
            </a:r>
            <a:r>
              <a:rPr lang="pl-PL" sz="2000" spc="-1" dirty="0">
                <a:solidFill>
                  <a:schemeClr val="tx1">
                    <a:lumMod val="50000"/>
                  </a:schemeClr>
                </a:solidFill>
              </a:rPr>
              <a:t> (O</a:t>
            </a:r>
            <a:r>
              <a:rPr lang="pl-PL" sz="2000" spc="-1" baseline="-25000" dirty="0">
                <a:solidFill>
                  <a:schemeClr val="tx1">
                    <a:lumMod val="50000"/>
                  </a:schemeClr>
                </a:solidFill>
              </a:rPr>
              <a:t>1</a:t>
            </a:r>
            <a:r>
              <a:rPr lang="pl-PL" sz="2000" spc="-1" dirty="0">
                <a:solidFill>
                  <a:schemeClr val="tx1">
                    <a:lumMod val="50000"/>
                  </a:schemeClr>
                </a:solidFill>
              </a:rPr>
              <a:t>) </a:t>
            </a:r>
            <a:r>
              <a:rPr lang="pl-PL" sz="2000" b="1" spc="-1" dirty="0">
                <a:solidFill>
                  <a:schemeClr val="tx1">
                    <a:lumMod val="50000"/>
                  </a:schemeClr>
                </a:solidFill>
              </a:rPr>
              <a:t/>
            </a:r>
            <a:br>
              <a:rPr lang="pl-PL" sz="2000" b="1" spc="-1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pl-PL" sz="2000" spc="-1" dirty="0">
                <a:solidFill>
                  <a:schemeClr val="tx1">
                    <a:lumMod val="50000"/>
                  </a:schemeClr>
                </a:solidFill>
              </a:rPr>
              <a:t>-&gt; </a:t>
            </a:r>
            <a:r>
              <a:rPr lang="pl-PL" sz="2000" spc="-1" dirty="0" err="1">
                <a:solidFill>
                  <a:schemeClr val="tx1">
                    <a:lumMod val="50000"/>
                  </a:schemeClr>
                </a:solidFill>
              </a:rPr>
              <a:t>visible</a:t>
            </a:r>
            <a:r>
              <a:rPr lang="pl-PL" sz="2000" spc="-1" dirty="0">
                <a:solidFill>
                  <a:schemeClr val="tx1">
                    <a:lumMod val="50000"/>
                  </a:schemeClr>
                </a:solidFill>
              </a:rPr>
              <a:t> in </a:t>
            </a:r>
            <a:r>
              <a:rPr lang="pl-PL" sz="2000" spc="-1" dirty="0" err="1">
                <a:solidFill>
                  <a:schemeClr val="tx1">
                    <a:lumMod val="50000"/>
                  </a:schemeClr>
                </a:solidFill>
              </a:rPr>
              <a:t>all</a:t>
            </a:r>
            <a:r>
              <a:rPr lang="pl-PL" sz="2000" spc="-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pl-PL" sz="2000" spc="-1" dirty="0" err="1">
                <a:solidFill>
                  <a:schemeClr val="tx1">
                    <a:lumMod val="50000"/>
                  </a:schemeClr>
                </a:solidFill>
              </a:rPr>
              <a:t>solutions</a:t>
            </a:r>
            <a:r>
              <a:rPr lang="pl-PL" sz="2000" spc="-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pl-PL" sz="2000" spc="-1" dirty="0" err="1">
                <a:solidFill>
                  <a:schemeClr val="tx1">
                    <a:lumMod val="50000"/>
                  </a:schemeClr>
                </a:solidFill>
              </a:rPr>
              <a:t>independently</a:t>
            </a:r>
            <a:r>
              <a:rPr lang="pl-PL" sz="2000" spc="-1" dirty="0">
                <a:solidFill>
                  <a:schemeClr val="tx1">
                    <a:lumMod val="50000"/>
                  </a:schemeClr>
                </a:solidFill>
              </a:rPr>
              <a:t> of the constellation </a:t>
            </a:r>
            <a:r>
              <a:rPr lang="pl-PL" spc="-1" dirty="0" smtClean="0">
                <a:solidFill>
                  <a:schemeClr val="tx1">
                    <a:lumMod val="50000"/>
                  </a:schemeClr>
                </a:solidFill>
              </a:rPr>
              <a:t>(</a:t>
            </a:r>
            <a:r>
              <a:rPr lang="pl-PL" spc="-1" dirty="0" err="1">
                <a:solidFill>
                  <a:schemeClr val="tx1">
                    <a:lumMod val="50000"/>
                  </a:schemeClr>
                </a:solidFill>
              </a:rPr>
              <a:t>solutions</a:t>
            </a:r>
            <a:r>
              <a:rPr lang="pl-PL" spc="-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pl-PL" spc="-1" dirty="0" err="1">
                <a:solidFill>
                  <a:schemeClr val="tx1">
                    <a:lumMod val="50000"/>
                  </a:schemeClr>
                </a:solidFill>
              </a:rPr>
              <a:t>based</a:t>
            </a:r>
            <a:r>
              <a:rPr lang="pl-PL" spc="-1" dirty="0">
                <a:solidFill>
                  <a:schemeClr val="tx1">
                    <a:lumMod val="50000"/>
                  </a:schemeClr>
                </a:solidFill>
              </a:rPr>
              <a:t> on </a:t>
            </a:r>
            <a:r>
              <a:rPr lang="pl-PL" spc="-1" dirty="0" err="1">
                <a:solidFill>
                  <a:schemeClr val="tx1">
                    <a:lumMod val="50000"/>
                  </a:schemeClr>
                </a:solidFill>
              </a:rPr>
              <a:t>sub-daily</a:t>
            </a:r>
            <a:r>
              <a:rPr lang="pl-PL" spc="-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pl-PL" spc="-1" dirty="0" err="1">
                <a:solidFill>
                  <a:schemeClr val="tx1">
                    <a:lumMod val="50000"/>
                  </a:schemeClr>
                </a:solidFill>
              </a:rPr>
              <a:t>models</a:t>
            </a:r>
            <a:r>
              <a:rPr lang="pl-PL" spc="-1" dirty="0">
                <a:solidFill>
                  <a:schemeClr val="tx1">
                    <a:lumMod val="50000"/>
                  </a:schemeClr>
                </a:solidFill>
              </a:rPr>
              <a:t> from the IERS </a:t>
            </a:r>
            <a:r>
              <a:rPr lang="pl-PL" spc="-1" dirty="0" err="1">
                <a:solidFill>
                  <a:schemeClr val="tx1">
                    <a:lumMod val="50000"/>
                  </a:schemeClr>
                </a:solidFill>
              </a:rPr>
              <a:t>Conventions</a:t>
            </a:r>
            <a:r>
              <a:rPr lang="pl-PL" spc="-1" dirty="0">
                <a:solidFill>
                  <a:schemeClr val="tx1">
                    <a:lumMod val="50000"/>
                  </a:schemeClr>
                </a:solidFill>
              </a:rPr>
              <a:t> 2010)</a:t>
            </a:r>
          </a:p>
        </p:txBody>
      </p:sp>
      <p:pic>
        <p:nvPicPr>
          <p:cNvPr id="24" name="Obraz 23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871" y="2223199"/>
            <a:ext cx="4888161" cy="2089832"/>
          </a:xfrm>
          <a:prstGeom prst="rect">
            <a:avLst/>
          </a:prstGeom>
        </p:spPr>
      </p:pic>
      <p:pic>
        <p:nvPicPr>
          <p:cNvPr id="26" name="Obraz 25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58"/>
          <a:stretch/>
        </p:blipFill>
        <p:spPr>
          <a:xfrm>
            <a:off x="6988493" y="318035"/>
            <a:ext cx="4860539" cy="1848426"/>
          </a:xfrm>
          <a:prstGeom prst="rect">
            <a:avLst/>
          </a:prstGeom>
        </p:spPr>
      </p:pic>
      <p:pic>
        <p:nvPicPr>
          <p:cNvPr id="30" name="Obraz 29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5201" y="116632"/>
            <a:ext cx="4262054" cy="145356"/>
          </a:xfrm>
          <a:prstGeom prst="rect">
            <a:avLst/>
          </a:prstGeom>
        </p:spPr>
      </p:pic>
      <p:sp>
        <p:nvSpPr>
          <p:cNvPr id="31" name="Prostokąt 30" descr=" 18"/>
          <p:cNvSpPr/>
          <p:nvPr/>
        </p:nvSpPr>
        <p:spPr>
          <a:xfrm>
            <a:off x="9340701" y="402119"/>
            <a:ext cx="19902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b="1" i="0" u="none" strike="noStrike" kern="0" cap="none" spc="-1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</a:rPr>
              <a:t>Draconitic</a:t>
            </a:r>
            <a:r>
              <a:rPr kumimoji="0" lang="pl-PL" b="1" i="0" u="none" strike="noStrike" kern="0" cap="none" spc="-1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pl-PL" b="1" i="0" u="none" strike="noStrike" kern="0" cap="none" spc="-1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</a:rPr>
              <a:t>artifacts</a:t>
            </a:r>
            <a:endParaRPr kumimoji="0" lang="pl-PL" b="1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32" name="Prostokąt 31" descr=" 18"/>
          <p:cNvSpPr/>
          <p:nvPr/>
        </p:nvSpPr>
        <p:spPr>
          <a:xfrm>
            <a:off x="7634104" y="650317"/>
            <a:ext cx="19902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b="1" i="0" u="none" strike="noStrike" kern="0" cap="none" spc="-1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</a:rPr>
              <a:t>Orbital</a:t>
            </a:r>
            <a:br>
              <a:rPr kumimoji="0" lang="pl-PL" b="1" i="0" u="none" strike="noStrike" kern="0" cap="none" spc="-1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</a:rPr>
            </a:br>
            <a:r>
              <a:rPr kumimoji="0" lang="pl-PL" b="1" i="0" u="none" strike="noStrike" kern="0" cap="none" spc="-1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</a:rPr>
              <a:t>resonances</a:t>
            </a:r>
            <a:endParaRPr kumimoji="0" lang="pl-PL" b="1" i="0" u="none" strike="noStrike" kern="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10020436" y="2290146"/>
            <a:ext cx="208422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600" b="1" dirty="0">
                <a:solidFill>
                  <a:srgbClr val="C00000"/>
                </a:solidFill>
              </a:rPr>
              <a:t>3-day </a:t>
            </a:r>
            <a:r>
              <a:rPr lang="pl-PL" sz="1600" b="1" dirty="0" err="1">
                <a:solidFill>
                  <a:srgbClr val="C00000"/>
                </a:solidFill>
              </a:rPr>
              <a:t>arcs</a:t>
            </a:r>
            <a:r>
              <a:rPr lang="pl-PL" sz="1600" b="1" dirty="0">
                <a:solidFill>
                  <a:srgbClr val="C00000"/>
                </a:solidFill>
              </a:rPr>
              <a:t> + </a:t>
            </a:r>
            <a:r>
              <a:rPr lang="pl-PL" sz="1600" b="1" dirty="0" err="1">
                <a:solidFill>
                  <a:srgbClr val="C00000"/>
                </a:solidFill>
              </a:rPr>
              <a:t>pulses</a:t>
            </a:r>
            <a:endParaRPr lang="pl-PL" sz="1600" dirty="0">
              <a:solidFill>
                <a:srgbClr val="C00000"/>
              </a:solidFill>
            </a:endParaRPr>
          </a:p>
        </p:txBody>
      </p:sp>
      <p:sp>
        <p:nvSpPr>
          <p:cNvPr id="13" name="Prostokąt 12"/>
          <p:cNvSpPr/>
          <p:nvPr/>
        </p:nvSpPr>
        <p:spPr>
          <a:xfrm>
            <a:off x="10668508" y="354142"/>
            <a:ext cx="119936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600" b="1" dirty="0" smtClean="0">
                <a:solidFill>
                  <a:srgbClr val="C00000"/>
                </a:solidFill>
              </a:rPr>
              <a:t>1-day </a:t>
            </a:r>
            <a:r>
              <a:rPr lang="pl-PL" sz="1600" b="1" dirty="0" err="1" smtClean="0">
                <a:solidFill>
                  <a:srgbClr val="C00000"/>
                </a:solidFill>
              </a:rPr>
              <a:t>arcs</a:t>
            </a:r>
            <a:endParaRPr lang="pl-PL" sz="1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241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 descr=" 4"/>
          <p:cNvSpPr>
            <a:spLocks noGrp="1"/>
          </p:cNvSpPr>
          <p:nvPr>
            <p:ph type="title"/>
          </p:nvPr>
        </p:nvSpPr>
        <p:spPr>
          <a:xfrm>
            <a:off x="334434" y="238089"/>
            <a:ext cx="9217950" cy="827946"/>
          </a:xfrm>
        </p:spPr>
        <p:txBody>
          <a:bodyPr/>
          <a:lstStyle/>
          <a:p>
            <a:r>
              <a:rPr lang="pl-PL" b="1" dirty="0" smtClean="0"/>
              <a:t>Orbital </a:t>
            </a:r>
            <a:r>
              <a:rPr lang="pl-PL" b="1" dirty="0" err="1" smtClean="0"/>
              <a:t>signals</a:t>
            </a:r>
            <a:r>
              <a:rPr lang="pl-PL" b="1" dirty="0" smtClean="0"/>
              <a:t> in GNSS-</a:t>
            </a:r>
            <a:r>
              <a:rPr lang="pl-PL" b="1" dirty="0" err="1" smtClean="0"/>
              <a:t>based</a:t>
            </a:r>
            <a:r>
              <a:rPr lang="pl-PL" b="1" dirty="0" smtClean="0"/>
              <a:t> </a:t>
            </a:r>
            <a:r>
              <a:rPr lang="pl-PL" b="1" dirty="0" err="1" smtClean="0"/>
              <a:t>series</a:t>
            </a:r>
            <a:endParaRPr lang="pl-PL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pole tekstowe 58"/>
              <p:cNvSpPr txBox="1"/>
              <p:nvPr/>
            </p:nvSpPr>
            <p:spPr>
              <a:xfrm>
                <a:off x="849273" y="1459475"/>
                <a:ext cx="5173211" cy="15072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l-PL" sz="36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l-PL" sz="36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pl-PL" sz="3600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sz="3600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pl-PL" sz="3600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r>
                                <a:rPr lang="pl-PL" sz="3600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pl-PL" sz="3600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  <m:r>
                            <a:rPr lang="pl-PL" sz="36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l-PL" sz="3600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sz="3600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pl-PL" sz="3600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r>
                                <a:rPr lang="pl-PL" sz="3600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pl-PL" sz="3600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sub>
                          </m:sSub>
                        </m:den>
                      </m:f>
                    </m:oMath>
                    <m:oMath xmlns:m="http://schemas.openxmlformats.org/officeDocument/2006/math">
                      <m:r>
                        <a:rPr lang="pl-PL" sz="2400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pl-PL" sz="2400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pl-PL" sz="2400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pl-PL" sz="2400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={…,−4,−3,−2,−1,0,1,2,3,4,…}</m:t>
                      </m:r>
                    </m:oMath>
                  </m:oMathPara>
                </a14:m>
                <a:endParaRPr lang="pl-PL" sz="2400" b="0" dirty="0" smtClean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9" name="pole tekstowe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273" y="1459475"/>
                <a:ext cx="5173211" cy="1507272"/>
              </a:xfrm>
              <a:prstGeom prst="rect">
                <a:avLst/>
              </a:prstGeom>
              <a:blipFill rotWithShape="0">
                <a:blip r:embed="rId3"/>
                <a:stretch>
                  <a:fillRect l="-118" r="-1413" b="-8065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Shape 1">
                <a:extLst>
                  <a:ext uri="{FF2B5EF4-FFF2-40B4-BE49-F238E27FC236}">
                    <a16:creationId xmlns:a16="http://schemas.microsoft.com/office/drawing/2014/main" xmlns="" id="{F0783DC5-6AB8-4150-9176-08F4287320F0}"/>
                  </a:ext>
                </a:extLst>
              </p:cNvPr>
              <p:cNvSpPr txBox="1"/>
              <p:nvPr/>
            </p:nvSpPr>
            <p:spPr>
              <a:xfrm>
                <a:off x="4554298" y="937632"/>
                <a:ext cx="6400800" cy="1020881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prstDash val="dashDot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anchor="ctr">
                <a:noAutofit/>
              </a:bodyPr>
              <a:lstStyle/>
              <a:p>
                <a:pPr marL="342900" indent="-342900" algn="ctr">
                  <a:lnSpc>
                    <a:spcPct val="9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l-PL" sz="240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24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pl-PL" sz="24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pl-PL" sz="2400" strike="noStrike" spc="-1" dirty="0" smtClean="0">
                    <a:solidFill>
                      <a:schemeClr val="tx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- </a:t>
                </a:r>
                <a:r>
                  <a:rPr lang="pl-PL" sz="2400" strike="noStrike" spc="-1" dirty="0" err="1" smtClean="0">
                    <a:solidFill>
                      <a:schemeClr val="tx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frequency</a:t>
                </a:r>
                <a:r>
                  <a:rPr lang="pl-PL" sz="2400" strike="noStrike" spc="-1" dirty="0" smtClean="0">
                    <a:solidFill>
                      <a:schemeClr val="tx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of the </a:t>
                </a:r>
                <a:r>
                  <a:rPr lang="pl-PL" sz="2400" strike="noStrike" spc="-1" dirty="0" err="1" smtClean="0">
                    <a:solidFill>
                      <a:schemeClr val="tx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satellite</a:t>
                </a:r>
                <a:r>
                  <a:rPr lang="pl-PL" sz="2400" strike="noStrike" spc="-1" dirty="0" smtClean="0">
                    <a:solidFill>
                      <a:schemeClr val="tx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pl-PL" sz="2400" strike="noStrike" spc="-1" dirty="0" err="1" smtClean="0">
                    <a:solidFill>
                      <a:schemeClr val="tx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revolution</a:t>
                </a:r>
                <a:r>
                  <a:rPr lang="pl-PL" sz="2400" strike="noStrike" spc="-1" dirty="0" smtClean="0">
                    <a:solidFill>
                      <a:schemeClr val="tx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period</a:t>
                </a:r>
              </a:p>
              <a:p>
                <a:pPr marL="342900" indent="-342900">
                  <a:lnSpc>
                    <a:spcPct val="9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l-PL" sz="24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24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pl-PL" sz="24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</m:sSub>
                  </m:oMath>
                </a14:m>
                <a:r>
                  <a:rPr lang="pl-PL" sz="2400" strike="noStrike" spc="-1" dirty="0" smtClean="0">
                    <a:solidFill>
                      <a:schemeClr val="tx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- </a:t>
                </a:r>
                <a:r>
                  <a:rPr lang="pl-PL" sz="2400" strike="noStrike" spc="-1" dirty="0" err="1" smtClean="0">
                    <a:solidFill>
                      <a:schemeClr val="tx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frequency</a:t>
                </a:r>
                <a:r>
                  <a:rPr lang="pl-PL" sz="2400" strike="noStrike" spc="-1" dirty="0" smtClean="0">
                    <a:solidFill>
                      <a:schemeClr val="tx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of the Earth </a:t>
                </a:r>
                <a:r>
                  <a:rPr lang="pl-PL" sz="2400" strike="noStrike" spc="-1" dirty="0" err="1" smtClean="0">
                    <a:solidFill>
                      <a:schemeClr val="tx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rotation</a:t>
                </a:r>
                <a:endParaRPr lang="pl-PL" sz="2400" strike="noStrike" spc="-1" dirty="0">
                  <a:solidFill>
                    <a:schemeClr val="tx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0" name="TextShape 1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F0783DC5-6AB8-4150-9176-08F4287320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4298" y="937632"/>
                <a:ext cx="6400800" cy="1020881"/>
              </a:xfrm>
              <a:prstGeom prst="rect">
                <a:avLst/>
              </a:prstGeom>
              <a:blipFill rotWithShape="0">
                <a:blip r:embed="rId4"/>
                <a:stretch>
                  <a:fillRect l="-1044" r="-569"/>
                </a:stretch>
              </a:blipFill>
              <a:ln>
                <a:prstDash val="dashDot"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2" name="Tabela 6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47199625"/>
                  </p:ext>
                </p:extLst>
              </p:nvPr>
            </p:nvGraphicFramePr>
            <p:xfrm>
              <a:off x="6504838" y="2265886"/>
              <a:ext cx="4074562" cy="1112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29149">
                      <a:extLst>
                        <a:ext uri="{9D8B030D-6E8A-4147-A177-3AD203B41FA5}">
                          <a16:colId xmlns:a16="http://schemas.microsoft.com/office/drawing/2014/main" xmlns="" val="3305304062"/>
                        </a:ext>
                      </a:extLst>
                    </a:gridCol>
                    <a:gridCol w="529149">
                      <a:extLst>
                        <a:ext uri="{9D8B030D-6E8A-4147-A177-3AD203B41FA5}">
                          <a16:colId xmlns:a16="http://schemas.microsoft.com/office/drawing/2014/main" xmlns="" val="3667733192"/>
                        </a:ext>
                      </a:extLst>
                    </a:gridCol>
                    <a:gridCol w="950132">
                      <a:extLst>
                        <a:ext uri="{9D8B030D-6E8A-4147-A177-3AD203B41FA5}">
                          <a16:colId xmlns:a16="http://schemas.microsoft.com/office/drawing/2014/main" xmlns="" val="1056043930"/>
                        </a:ext>
                      </a:extLst>
                    </a:gridCol>
                    <a:gridCol w="1116000">
                      <a:extLst>
                        <a:ext uri="{9D8B030D-6E8A-4147-A177-3AD203B41FA5}">
                          <a16:colId xmlns:a16="http://schemas.microsoft.com/office/drawing/2014/main" xmlns="" val="1665208124"/>
                        </a:ext>
                      </a:extLst>
                    </a:gridCol>
                    <a:gridCol w="950132">
                      <a:extLst>
                        <a:ext uri="{9D8B030D-6E8A-4147-A177-3AD203B41FA5}">
                          <a16:colId xmlns:a16="http://schemas.microsoft.com/office/drawing/2014/main" xmlns="" val="201561726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GB" sz="18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8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l-PL" sz="1800" dirty="0" smtClean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GPS</a:t>
                          </a:r>
                          <a:endParaRPr lang="en-GB" sz="18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solidFill>
                          <a:srgbClr val="4F81B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l-PL" sz="1800" dirty="0" smtClean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GLONASS</a:t>
                          </a:r>
                          <a:endParaRPr lang="en-GB" sz="18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solidFill>
                          <a:srgbClr val="C0504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l-PL" sz="1800" dirty="0" smtClean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Galileo</a:t>
                          </a:r>
                          <a:endParaRPr lang="en-GB" sz="18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solidFill>
                          <a:srgbClr val="309C35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096599785"/>
                      </a:ext>
                    </a:extLst>
                  </a:tr>
                  <a:tr h="370840">
                    <a:tc gridSpan="2">
                      <a:txBody>
                        <a:bodyPr/>
                        <a:lstStyle/>
                        <a:p>
                          <a:pPr algn="ct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l-PL" sz="1800" b="0" i="1" smtClean="0">
                                    <a:solidFill>
                                      <a:schemeClr val="tx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𝑟𝑒𝑣</m:t>
                                </m:r>
                                <m:r>
                                  <a:rPr lang="pl-PL" sz="1800" b="0" i="1" smtClean="0">
                                    <a:solidFill>
                                      <a:schemeClr val="tx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</m:oMath>
                            </m:oMathPara>
                          </a14:m>
                          <a:endParaRPr lang="en-GB" sz="1800" dirty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 fontAlgn="b"/>
                          <a:endParaRPr lang="en-GB" sz="18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80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11h58m</a:t>
                          </a:r>
                        </a:p>
                      </a:txBody>
                      <a:tcPr marL="7620" marR="7620" marT="762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800" dirty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11h16m</a:t>
                          </a:r>
                        </a:p>
                      </a:txBody>
                      <a:tcPr marL="7620" marR="7620" marT="762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800" dirty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14h05m</a:t>
                          </a:r>
                        </a:p>
                      </a:txBody>
                      <a:tcPr marL="7620" marR="7620" marT="762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579111313"/>
                      </a:ext>
                    </a:extLst>
                  </a:tr>
                  <a:tr h="370840">
                    <a:tc gridSpan="2">
                      <a:txBody>
                        <a:bodyPr/>
                        <a:lstStyle/>
                        <a:p>
                          <a:pPr algn="ctr" fontAlgn="b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pl-PL" sz="1800" i="1" smtClean="0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l-PL" sz="1800" i="1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pl-PL" sz="1800" b="0" i="1" smtClean="0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sub>
                              </m:sSub>
                            </m:oMath>
                          </a14:m>
                          <a:r>
                            <a:rPr lang="pl-PL" sz="1800" dirty="0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[1/h]</a:t>
                          </a:r>
                          <a:endParaRPr lang="en-GB" sz="1800" dirty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l" fontAlgn="b"/>
                          <a:endParaRPr lang="en-GB" sz="18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l-PL" sz="1800" dirty="0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0.0836</a:t>
                          </a:r>
                          <a:endParaRPr lang="en-GB" sz="1800" dirty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l-PL" sz="1800" dirty="0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0.0888</a:t>
                          </a:r>
                          <a:endParaRPr lang="en-GB" sz="1800" dirty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l-PL" sz="1800" dirty="0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0.0708</a:t>
                          </a:r>
                          <a:endParaRPr lang="en-GB" sz="1800" dirty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1471908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2" name="Tabela 6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47199625"/>
                  </p:ext>
                </p:extLst>
              </p:nvPr>
            </p:nvGraphicFramePr>
            <p:xfrm>
              <a:off x="6504838" y="2265886"/>
              <a:ext cx="4074562" cy="1112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29149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3305304062"/>
                        </a:ext>
                      </a:extLst>
                    </a:gridCol>
                    <a:gridCol w="529149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3667733192"/>
                        </a:ext>
                      </a:extLst>
                    </a:gridCol>
                    <a:gridCol w="950132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1056043930"/>
                        </a:ext>
                      </a:extLst>
                    </a:gridCol>
                    <a:gridCol w="1116000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1665208124"/>
                        </a:ext>
                      </a:extLst>
                    </a:gridCol>
                    <a:gridCol w="950132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1561726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GB" sz="18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8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l-PL" sz="1800" dirty="0" smtClean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GPS</a:t>
                          </a:r>
                          <a:endParaRPr lang="en-GB" sz="18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solidFill>
                          <a:srgbClr val="4F81B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l-PL" sz="1800" dirty="0" smtClean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GLONASS</a:t>
                          </a:r>
                          <a:endParaRPr lang="en-GB" sz="18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solidFill>
                          <a:srgbClr val="C0504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l-PL" sz="1800" dirty="0" smtClean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Galileo</a:t>
                          </a:r>
                          <a:endParaRPr lang="en-GB" sz="18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solidFill>
                          <a:srgbClr val="309C35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3096599785"/>
                      </a:ext>
                    </a:extLst>
                  </a:tr>
                  <a:tr h="370840">
                    <a:tc gridSpan="2"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 marL="7620" marR="7620" marT="7620" marB="0" anchor="ctr">
                        <a:blipFill rotWithShape="0">
                          <a:blip r:embed="rId5"/>
                          <a:stretch>
                            <a:fillRect l="-575" t="-104839" r="-286782" b="-122581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 fontAlgn="b"/>
                          <a:endParaRPr lang="en-GB" sz="18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80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11h58m</a:t>
                          </a:r>
                        </a:p>
                      </a:txBody>
                      <a:tcPr marL="7620" marR="7620" marT="762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800" dirty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11h16m</a:t>
                          </a:r>
                        </a:p>
                      </a:txBody>
                      <a:tcPr marL="7620" marR="7620" marT="762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800" dirty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14h05m</a:t>
                          </a:r>
                        </a:p>
                      </a:txBody>
                      <a:tcPr marL="7620" marR="7620" marT="762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579111313"/>
                      </a:ext>
                    </a:extLst>
                  </a:tr>
                  <a:tr h="370840">
                    <a:tc gridSpan="2"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 marL="7620" marR="7620" marT="7620" marB="0" anchor="ctr">
                        <a:blipFill rotWithShape="0">
                          <a:blip r:embed="rId5"/>
                          <a:stretch>
                            <a:fillRect l="-575" t="-208197" r="-286782" b="-24590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l" fontAlgn="b"/>
                          <a:endParaRPr lang="en-GB" sz="18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l-PL" sz="1800" dirty="0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0.0836</a:t>
                          </a:r>
                          <a:endParaRPr lang="en-GB" sz="1800" dirty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l-PL" sz="1800" dirty="0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0.0888</a:t>
                          </a:r>
                          <a:endParaRPr lang="en-GB" sz="1800" dirty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l-PL" sz="1800" dirty="0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0.0708</a:t>
                          </a:r>
                          <a:endParaRPr lang="en-GB" sz="1800" dirty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214719080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1" name="Strzałka w dół 70"/>
          <p:cNvSpPr/>
          <p:nvPr/>
        </p:nvSpPr>
        <p:spPr>
          <a:xfrm rot="2730473">
            <a:off x="5485993" y="3220396"/>
            <a:ext cx="386080" cy="869320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72" name="Prostokąt 71"/>
          <p:cNvSpPr/>
          <p:nvPr/>
        </p:nvSpPr>
        <p:spPr>
          <a:xfrm>
            <a:off x="1886224" y="3635711"/>
            <a:ext cx="30993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b="1" spc="-1" dirty="0" err="1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</a:t>
            </a:r>
            <a:r>
              <a:rPr lang="pl-PL" sz="2400" b="1" spc="-1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 Galileo [h]</a:t>
            </a:r>
            <a:endParaRPr lang="en-GB" sz="24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73" name="Prostokąt 72"/>
          <p:cNvSpPr/>
          <p:nvPr/>
        </p:nvSpPr>
        <p:spPr>
          <a:xfrm>
            <a:off x="8280984" y="3685779"/>
            <a:ext cx="33664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000" b="1" spc="-1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The </a:t>
            </a:r>
            <a:r>
              <a:rPr lang="pl-PL" sz="2000" b="1" spc="-1" dirty="0" err="1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calculated</a:t>
            </a:r>
            <a:r>
              <a:rPr lang="pl-PL" sz="2000" b="1" spc="-1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 </a:t>
            </a:r>
            <a:r>
              <a:rPr lang="pl-PL" sz="2000" b="1" spc="-1" dirty="0" err="1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periods</a:t>
            </a:r>
            <a:r>
              <a:rPr lang="pl-PL" sz="2000" b="1" spc="-1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 </a:t>
            </a:r>
            <a:r>
              <a:rPr lang="pl-PL" sz="2000" b="1" spc="-1" dirty="0" err="1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dominate</a:t>
            </a:r>
            <a:r>
              <a:rPr lang="pl-PL" sz="2000" b="1" spc="-1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 in the </a:t>
            </a:r>
            <a:r>
              <a:rPr lang="pl-PL" sz="2000" b="1" spc="-1" dirty="0" err="1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sub-daily</a:t>
            </a:r>
            <a:r>
              <a:rPr lang="pl-PL" sz="2000" b="1" spc="-1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 </a:t>
            </a:r>
            <a:r>
              <a:rPr lang="pl-PL" sz="2000" b="1" spc="-1" dirty="0" err="1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domain</a:t>
            </a:r>
            <a:r>
              <a:rPr lang="pl-PL" sz="2000" b="1" spc="-1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 </a:t>
            </a:r>
          </a:p>
          <a:p>
            <a:pPr algn="ctr"/>
            <a:endParaRPr lang="pl-PL" sz="2000" b="1" spc="-1" dirty="0">
              <a:solidFill>
                <a:schemeClr val="tx1">
                  <a:lumMod val="50000"/>
                </a:schemeClr>
              </a:solidFill>
              <a:latin typeface="+mj-lt"/>
            </a:endParaRPr>
          </a:p>
        </p:txBody>
      </p:sp>
      <p:graphicFrame>
        <p:nvGraphicFramePr>
          <p:cNvPr id="74" name="Tabela 7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0250348"/>
              </p:ext>
            </p:extLst>
          </p:nvPr>
        </p:nvGraphicFramePr>
        <p:xfrm>
          <a:off x="450961" y="4250417"/>
          <a:ext cx="7512421" cy="219456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175375">
                  <a:extLst>
                    <a:ext uri="{9D8B030D-6E8A-4147-A177-3AD203B41FA5}">
                      <a16:colId xmlns:a16="http://schemas.microsoft.com/office/drawing/2014/main" xmlns="" val="359104111"/>
                    </a:ext>
                  </a:extLst>
                </a:gridCol>
                <a:gridCol w="1336158">
                  <a:extLst>
                    <a:ext uri="{9D8B030D-6E8A-4147-A177-3AD203B41FA5}">
                      <a16:colId xmlns:a16="http://schemas.microsoft.com/office/drawing/2014/main" xmlns="" val="1493689082"/>
                    </a:ext>
                  </a:extLst>
                </a:gridCol>
                <a:gridCol w="1169831">
                  <a:extLst>
                    <a:ext uri="{9D8B030D-6E8A-4147-A177-3AD203B41FA5}">
                      <a16:colId xmlns:a16="http://schemas.microsoft.com/office/drawing/2014/main" xmlns="" val="106764335"/>
                    </a:ext>
                  </a:extLst>
                </a:gridCol>
                <a:gridCol w="1336158">
                  <a:extLst>
                    <a:ext uri="{9D8B030D-6E8A-4147-A177-3AD203B41FA5}">
                      <a16:colId xmlns:a16="http://schemas.microsoft.com/office/drawing/2014/main" xmlns="" val="3713170078"/>
                    </a:ext>
                  </a:extLst>
                </a:gridCol>
                <a:gridCol w="1169831">
                  <a:extLst>
                    <a:ext uri="{9D8B030D-6E8A-4147-A177-3AD203B41FA5}">
                      <a16:colId xmlns:a16="http://schemas.microsoft.com/office/drawing/2014/main" xmlns="" val="3712838845"/>
                    </a:ext>
                  </a:extLst>
                </a:gridCol>
                <a:gridCol w="1325068">
                  <a:extLst>
                    <a:ext uri="{9D8B030D-6E8A-4147-A177-3AD203B41FA5}">
                      <a16:colId xmlns:a16="http://schemas.microsoft.com/office/drawing/2014/main" xmlns="" val="1869365602"/>
                    </a:ext>
                  </a:extLst>
                </a:gridCol>
              </a:tblGrid>
              <a:tr h="32600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n\m</a:t>
                      </a:r>
                      <a:endParaRPr lang="en-GB" sz="18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-4</a:t>
                      </a:r>
                      <a:endParaRPr lang="en-GB" sz="18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-3</a:t>
                      </a:r>
                      <a:endParaRPr lang="en-GB" sz="18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-2</a:t>
                      </a:r>
                      <a:endParaRPr lang="en-GB" sz="18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-1</a:t>
                      </a:r>
                      <a:endParaRPr lang="en-GB" sz="18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0</a:t>
                      </a:r>
                      <a:endParaRPr lang="en-GB" sz="18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574560693"/>
                  </a:ext>
                </a:extLst>
              </a:tr>
              <a:tr h="32600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0</a:t>
                      </a:r>
                      <a:endParaRPr lang="en-GB" sz="18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-5.98</a:t>
                      </a:r>
                      <a:endParaRPr lang="en-GB" sz="18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-7.98</a:t>
                      </a:r>
                      <a:endParaRPr lang="en-GB" sz="18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-11.97</a:t>
                      </a:r>
                      <a:endParaRPr lang="en-GB" sz="18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-23.93</a:t>
                      </a:r>
                      <a:endParaRPr lang="en-GB" sz="18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-</a:t>
                      </a:r>
                      <a:endParaRPr lang="en-GB" sz="24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100569484"/>
                  </a:ext>
                </a:extLst>
              </a:tr>
              <a:tr h="32600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1</a:t>
                      </a:r>
                      <a:endParaRPr lang="en-GB" sz="18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-10.40</a:t>
                      </a:r>
                      <a:endParaRPr lang="en-GB" sz="18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-18.40</a:t>
                      </a:r>
                      <a:endParaRPr lang="en-GB" sz="18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-79.65</a:t>
                      </a:r>
                      <a:endParaRPr lang="en-GB" sz="18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34.22</a:t>
                      </a:r>
                      <a:endParaRPr lang="en-GB" sz="18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14.08</a:t>
                      </a:r>
                      <a:endParaRPr lang="en-GB" sz="18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292749022"/>
                  </a:ext>
                </a:extLst>
              </a:tr>
              <a:tr h="32600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2</a:t>
                      </a:r>
                      <a:endParaRPr lang="en-GB" sz="18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-39.82</a:t>
                      </a:r>
                      <a:endParaRPr lang="en-GB" sz="18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59.99</a:t>
                      </a:r>
                      <a:endParaRPr lang="en-GB" sz="18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17.11</a:t>
                      </a:r>
                      <a:endParaRPr lang="en-GB" sz="18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9.98</a:t>
                      </a:r>
                      <a:endParaRPr lang="en-GB" sz="18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7.04</a:t>
                      </a:r>
                      <a:endParaRPr lang="en-GB" sz="18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979257520"/>
                  </a:ext>
                </a:extLst>
              </a:tr>
              <a:tr h="32600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3</a:t>
                      </a:r>
                      <a:endParaRPr lang="en-GB" sz="18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21.79</a:t>
                      </a:r>
                      <a:endParaRPr lang="en-GB" sz="18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11.41</a:t>
                      </a:r>
                      <a:endParaRPr lang="en-GB" sz="18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7.72</a:t>
                      </a:r>
                      <a:endParaRPr lang="en-GB" sz="18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5.84</a:t>
                      </a:r>
                      <a:endParaRPr lang="en-GB" sz="18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4.69</a:t>
                      </a:r>
                      <a:endParaRPr lang="en-GB" sz="18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967289373"/>
                  </a:ext>
                </a:extLst>
              </a:tr>
              <a:tr h="32600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4</a:t>
                      </a:r>
                      <a:endParaRPr lang="en-GB" sz="18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8.55</a:t>
                      </a:r>
                      <a:endParaRPr lang="en-GB" sz="18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6.30</a:t>
                      </a:r>
                      <a:endParaRPr lang="en-GB" sz="18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4.99</a:t>
                      </a:r>
                      <a:endParaRPr lang="en-GB" sz="18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4.13</a:t>
                      </a:r>
                      <a:endParaRPr lang="en-GB" sz="18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3.52</a:t>
                      </a:r>
                      <a:endParaRPr lang="en-GB" sz="18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9607354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9698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ytuł 2"/>
          <p:cNvSpPr txBox="1">
            <a:spLocks/>
          </p:cNvSpPr>
          <p:nvPr/>
        </p:nvSpPr>
        <p:spPr>
          <a:xfrm>
            <a:off x="228058" y="325748"/>
            <a:ext cx="11594214" cy="827946"/>
          </a:xfrm>
          <a:prstGeom prst="rect">
            <a:avLst/>
          </a:prstGeom>
        </p:spPr>
        <p:txBody>
          <a:bodyPr>
            <a:norm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pl-PL" sz="2400" b="0" kern="1200" dirty="0">
                <a:solidFill>
                  <a:schemeClr val="accent1"/>
                </a:solidFill>
                <a:latin typeface="+mj-lt"/>
                <a:ea typeface="+mj-ea"/>
                <a:cs typeface="Arial" pitchFamily="34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b="1" dirty="0" smtClean="0"/>
              <a:t>Sub-daily polar motion</a:t>
            </a:r>
            <a:r>
              <a:rPr lang="pl-PL" b="1" dirty="0" smtClean="0"/>
              <a:t> from Galileo, GLONASS, and GPS</a:t>
            </a:r>
            <a:r>
              <a:rPr lang="en-US" b="1" dirty="0" smtClean="0"/>
              <a:t> </a:t>
            </a:r>
            <a:r>
              <a:rPr lang="pl-PL" b="1" dirty="0" smtClean="0"/>
              <a:t>- </a:t>
            </a:r>
            <a:r>
              <a:rPr lang="en-US" b="1" dirty="0" smtClean="0"/>
              <a:t>prograde </a:t>
            </a:r>
            <a:r>
              <a:rPr lang="pl-PL" b="1" dirty="0" err="1" smtClean="0"/>
              <a:t>domain</a:t>
            </a:r>
            <a:endParaRPr lang="en-US" b="1" dirty="0"/>
          </a:p>
        </p:txBody>
      </p:sp>
      <p:sp>
        <p:nvSpPr>
          <p:cNvPr id="17" name="Prostokąt 16" descr=" 5"/>
          <p:cNvSpPr/>
          <p:nvPr/>
        </p:nvSpPr>
        <p:spPr>
          <a:xfrm>
            <a:off x="2957090" y="5640481"/>
            <a:ext cx="471415" cy="5568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pole tekstowe 19"/>
          <p:cNvSpPr txBox="1"/>
          <p:nvPr/>
        </p:nvSpPr>
        <p:spPr>
          <a:xfrm>
            <a:off x="9070348" y="1079357"/>
            <a:ext cx="733313" cy="57617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buFont typeface="Arial" pitchFamily="34" charset="0"/>
              <a:buNone/>
            </a:pPr>
            <a:endParaRPr lang="pl-PL" sz="1400" baseline="30000" dirty="0">
              <a:solidFill>
                <a:schemeClr val="tx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1" name="Prostokąt 20"/>
          <p:cNvSpPr/>
          <p:nvPr/>
        </p:nvSpPr>
        <p:spPr>
          <a:xfrm>
            <a:off x="158273" y="1355183"/>
            <a:ext cx="272333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pc="-1" dirty="0" smtClean="0">
                <a:solidFill>
                  <a:srgbClr val="000000"/>
                </a:solidFill>
                <a:latin typeface="+mj-lt"/>
                <a:cs typeface="Calibri Light" panose="020F0302020204030204" pitchFamily="34" charset="0"/>
              </a:rPr>
              <a:t>E</a:t>
            </a:r>
            <a:r>
              <a:rPr lang="en-GB" spc="-1" dirty="0" err="1" smtClean="0">
                <a:solidFill>
                  <a:srgbClr val="000000"/>
                </a:solidFill>
                <a:latin typeface="+mj-lt"/>
                <a:cs typeface="Calibri Light" panose="020F0302020204030204" pitchFamily="34" charset="0"/>
              </a:rPr>
              <a:t>xistence</a:t>
            </a:r>
            <a:r>
              <a:rPr lang="en-GB" spc="-1" dirty="0" smtClean="0">
                <a:solidFill>
                  <a:srgbClr val="000000"/>
                </a:solidFill>
                <a:latin typeface="+mj-lt"/>
                <a:cs typeface="Calibri Light" panose="020F0302020204030204" pitchFamily="34" charset="0"/>
              </a:rPr>
              <a:t> of art</a:t>
            </a:r>
            <a:r>
              <a:rPr lang="pl-PL" spc="-1" dirty="0" smtClean="0">
                <a:solidFill>
                  <a:srgbClr val="000000"/>
                </a:solidFill>
                <a:latin typeface="+mj-lt"/>
                <a:cs typeface="Calibri Light" panose="020F0302020204030204" pitchFamily="34" charset="0"/>
              </a:rPr>
              <a:t>i</a:t>
            </a:r>
            <a:r>
              <a:rPr lang="en-GB" spc="-1" dirty="0" smtClean="0">
                <a:solidFill>
                  <a:srgbClr val="000000"/>
                </a:solidFill>
                <a:latin typeface="+mj-lt"/>
                <a:cs typeface="Calibri Light" panose="020F0302020204030204" pitchFamily="34" charset="0"/>
              </a:rPr>
              <a:t>facts at orbital resonances</a:t>
            </a:r>
            <a:r>
              <a:rPr lang="pl-PL" spc="-1" dirty="0" smtClean="0">
                <a:solidFill>
                  <a:srgbClr val="000000"/>
                </a:solidFill>
                <a:latin typeface="+mj-lt"/>
                <a:cs typeface="Calibri Light" panose="020F0302020204030204" pitchFamily="34" charset="0"/>
              </a:rPr>
              <a:t> </a:t>
            </a:r>
            <a:r>
              <a:rPr lang="pl-PL" spc="-1" dirty="0" err="1" smtClean="0">
                <a:solidFill>
                  <a:srgbClr val="000000"/>
                </a:solidFill>
                <a:latin typeface="+mj-lt"/>
                <a:cs typeface="Calibri Light" panose="020F0302020204030204" pitchFamily="34" charset="0"/>
              </a:rPr>
              <a:t>at</a:t>
            </a:r>
            <a:r>
              <a:rPr lang="pl-PL" spc="-1" dirty="0" smtClean="0">
                <a:solidFill>
                  <a:srgbClr val="000000"/>
                </a:solidFill>
                <a:latin typeface="+mj-lt"/>
                <a:cs typeface="Calibri Light" panose="020F0302020204030204" pitchFamily="34" charset="0"/>
              </a:rPr>
              <a:t> </a:t>
            </a:r>
            <a:r>
              <a:rPr lang="pl-PL" spc="-1" dirty="0" err="1" smtClean="0">
                <a:solidFill>
                  <a:srgbClr val="000000"/>
                </a:solidFill>
                <a:latin typeface="+mj-lt"/>
                <a:cs typeface="Calibri Light" panose="020F0302020204030204" pitchFamily="34" charset="0"/>
              </a:rPr>
              <a:t>diurnal</a:t>
            </a:r>
            <a:r>
              <a:rPr lang="pl-PL" spc="-1" dirty="0" smtClean="0">
                <a:solidFill>
                  <a:srgbClr val="000000"/>
                </a:solidFill>
                <a:latin typeface="+mj-lt"/>
                <a:cs typeface="Calibri Light" panose="020F0302020204030204" pitchFamily="34" charset="0"/>
              </a:rPr>
              <a:t> and </a:t>
            </a:r>
            <a:r>
              <a:rPr lang="pl-PL" spc="-1" dirty="0" err="1" smtClean="0">
                <a:solidFill>
                  <a:srgbClr val="000000"/>
                </a:solidFill>
                <a:latin typeface="+mj-lt"/>
                <a:cs typeface="Calibri Light" panose="020F0302020204030204" pitchFamily="34" charset="0"/>
              </a:rPr>
              <a:t>semidiurnal</a:t>
            </a:r>
            <a:r>
              <a:rPr lang="pl-PL" spc="-1" dirty="0" smtClean="0">
                <a:solidFill>
                  <a:srgbClr val="000000"/>
                </a:solidFill>
                <a:latin typeface="+mj-lt"/>
                <a:cs typeface="Calibri Light" panose="020F0302020204030204" pitchFamily="34" charset="0"/>
              </a:rPr>
              <a:t> </a:t>
            </a:r>
            <a:r>
              <a:rPr lang="pl-PL" spc="-1" dirty="0" err="1" smtClean="0">
                <a:solidFill>
                  <a:srgbClr val="000000"/>
                </a:solidFill>
                <a:latin typeface="+mj-lt"/>
                <a:cs typeface="Calibri Light" panose="020F0302020204030204" pitchFamily="34" charset="0"/>
              </a:rPr>
              <a:t>terms</a:t>
            </a:r>
            <a:r>
              <a:rPr lang="pl-PL" spc="-1" dirty="0" smtClean="0">
                <a:solidFill>
                  <a:srgbClr val="000000"/>
                </a:solidFill>
                <a:latin typeface="+mj-lt"/>
                <a:cs typeface="Calibri Light" panose="020F0302020204030204" pitchFamily="34" charset="0"/>
              </a:rPr>
              <a:t> for GPS (K</a:t>
            </a:r>
            <a:r>
              <a:rPr lang="pl-PL" spc="-1" baseline="-25000" dirty="0" smtClean="0">
                <a:solidFill>
                  <a:srgbClr val="000000"/>
                </a:solidFill>
                <a:latin typeface="+mj-lt"/>
                <a:cs typeface="Calibri Light" panose="020F0302020204030204" pitchFamily="34" charset="0"/>
              </a:rPr>
              <a:t>1</a:t>
            </a:r>
            <a:r>
              <a:rPr lang="pl-PL" spc="-1" dirty="0" smtClean="0">
                <a:solidFill>
                  <a:srgbClr val="000000"/>
                </a:solidFill>
                <a:latin typeface="+mj-lt"/>
                <a:cs typeface="Calibri Light" panose="020F0302020204030204" pitchFamily="34" charset="0"/>
              </a:rPr>
              <a:t>, K</a:t>
            </a:r>
            <a:r>
              <a:rPr lang="pl-PL" spc="-1" baseline="-25000" dirty="0" smtClean="0">
                <a:solidFill>
                  <a:srgbClr val="000000"/>
                </a:solidFill>
                <a:latin typeface="+mj-lt"/>
                <a:cs typeface="Calibri Light" panose="020F0302020204030204" pitchFamily="34" charset="0"/>
              </a:rPr>
              <a:t>2</a:t>
            </a:r>
            <a:r>
              <a:rPr lang="pl-PL" spc="-1" dirty="0" smtClean="0">
                <a:solidFill>
                  <a:srgbClr val="000000"/>
                </a:solidFill>
                <a:latin typeface="+mj-lt"/>
                <a:cs typeface="Calibri Light" panose="020F0302020204030204" pitchFamily="34" charset="0"/>
              </a:rPr>
              <a:t>)</a:t>
            </a:r>
            <a:endParaRPr lang="en-GB" spc="-1" dirty="0" smtClean="0">
              <a:solidFill>
                <a:srgbClr val="000000"/>
              </a:solidFill>
              <a:latin typeface="+mj-lt"/>
              <a:cs typeface="Calibri Light" panose="020F03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pc="-1" dirty="0" smtClean="0">
              <a:solidFill>
                <a:srgbClr val="000000"/>
              </a:solidFill>
              <a:latin typeface="+mj-lt"/>
              <a:cs typeface="Calibri Light" panose="020F03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pc="-1" dirty="0" smtClean="0">
                <a:solidFill>
                  <a:srgbClr val="000000"/>
                </a:solidFill>
                <a:latin typeface="+mj-lt"/>
                <a:cs typeface="Calibri Light" panose="020F0302020204030204" pitchFamily="34" charset="0"/>
              </a:rPr>
              <a:t>A</a:t>
            </a:r>
            <a:r>
              <a:rPr lang="en-GB" spc="-1" dirty="0" err="1" smtClean="0">
                <a:solidFill>
                  <a:srgbClr val="000000"/>
                </a:solidFill>
                <a:latin typeface="+mj-lt"/>
                <a:cs typeface="Calibri Light" panose="020F0302020204030204" pitchFamily="34" charset="0"/>
              </a:rPr>
              <a:t>mplitudes</a:t>
            </a:r>
            <a:r>
              <a:rPr lang="pl-PL" spc="-1" dirty="0" smtClean="0">
                <a:solidFill>
                  <a:srgbClr val="000000"/>
                </a:solidFill>
                <a:latin typeface="+mj-lt"/>
                <a:cs typeface="Calibri Light" panose="020F0302020204030204" pitchFamily="34" charset="0"/>
              </a:rPr>
              <a:t> (</a:t>
            </a:r>
            <a:r>
              <a:rPr lang="pl-PL" spc="-1" dirty="0" err="1" smtClean="0">
                <a:solidFill>
                  <a:srgbClr val="000000"/>
                </a:solidFill>
                <a:latin typeface="+mj-lt"/>
                <a:cs typeface="Calibri Light" panose="020F0302020204030204" pitchFamily="34" charset="0"/>
              </a:rPr>
              <a:t>differences</a:t>
            </a:r>
            <a:r>
              <a:rPr lang="pl-PL" spc="-1" dirty="0" smtClean="0">
                <a:solidFill>
                  <a:srgbClr val="000000"/>
                </a:solidFill>
                <a:latin typeface="+mj-lt"/>
                <a:cs typeface="Calibri Light" panose="020F0302020204030204" pitchFamily="34" charset="0"/>
              </a:rPr>
              <a:t> w.r.t. a priori model)</a:t>
            </a:r>
            <a:r>
              <a:rPr lang="en-GB" spc="-1" dirty="0" smtClean="0">
                <a:solidFill>
                  <a:srgbClr val="000000"/>
                </a:solidFill>
                <a:latin typeface="+mj-lt"/>
                <a:cs typeface="Calibri Light" panose="020F0302020204030204" pitchFamily="34" charset="0"/>
              </a:rPr>
              <a:t> reach</a:t>
            </a:r>
            <a:br>
              <a:rPr lang="en-GB" spc="-1" dirty="0" smtClean="0">
                <a:solidFill>
                  <a:srgbClr val="000000"/>
                </a:solidFill>
                <a:latin typeface="+mj-lt"/>
                <a:cs typeface="Calibri Light" panose="020F0302020204030204" pitchFamily="34" charset="0"/>
              </a:rPr>
            </a:br>
            <a:r>
              <a:rPr lang="en-GB" spc="-1" dirty="0" smtClean="0">
                <a:solidFill>
                  <a:srgbClr val="000000"/>
                </a:solidFill>
                <a:latin typeface="+mj-lt"/>
                <a:cs typeface="Calibri Light" panose="020F0302020204030204" pitchFamily="34" charset="0"/>
              </a:rPr>
              <a:t>20-30 µas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pc="-1" dirty="0" smtClean="0">
              <a:solidFill>
                <a:srgbClr val="000000"/>
              </a:solidFill>
              <a:latin typeface="+mj-lt"/>
              <a:cs typeface="Calibri Light" panose="020F03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pc="-1" dirty="0" smtClean="0">
                <a:solidFill>
                  <a:srgbClr val="000000"/>
                </a:solidFill>
                <a:latin typeface="+mj-lt"/>
                <a:cs typeface="Calibri Light" panose="020F0302020204030204" pitchFamily="34" charset="0"/>
              </a:rPr>
              <a:t>3-day arc reduces the amplitudes of </a:t>
            </a:r>
            <a:r>
              <a:rPr lang="pl-PL" spc="-1" dirty="0" smtClean="0">
                <a:solidFill>
                  <a:srgbClr val="000000"/>
                </a:solidFill>
                <a:latin typeface="+mj-lt"/>
                <a:cs typeface="Calibri Light" panose="020F0302020204030204" pitchFamily="34" charset="0"/>
              </a:rPr>
              <a:t/>
            </a:r>
            <a:br>
              <a:rPr lang="pl-PL" spc="-1" dirty="0" smtClean="0">
                <a:solidFill>
                  <a:srgbClr val="000000"/>
                </a:solidFill>
                <a:latin typeface="+mj-lt"/>
                <a:cs typeface="Calibri Light" panose="020F0302020204030204" pitchFamily="34" charset="0"/>
              </a:rPr>
            </a:br>
            <a:r>
              <a:rPr lang="en-GB" spc="-1" dirty="0" smtClean="0">
                <a:solidFill>
                  <a:srgbClr val="000000"/>
                </a:solidFill>
                <a:latin typeface="+mj-lt"/>
                <a:cs typeface="Calibri Light" panose="020F0302020204030204" pitchFamily="34" charset="0"/>
              </a:rPr>
              <a:t>orbital </a:t>
            </a:r>
            <a:r>
              <a:rPr lang="en-GB" spc="-1" dirty="0" err="1" smtClean="0">
                <a:solidFill>
                  <a:srgbClr val="000000"/>
                </a:solidFill>
                <a:latin typeface="+mj-lt"/>
                <a:cs typeface="Calibri Light" panose="020F0302020204030204" pitchFamily="34" charset="0"/>
              </a:rPr>
              <a:t>artifacts</a:t>
            </a:r>
            <a:r>
              <a:rPr lang="pl-PL" spc="-1" dirty="0" smtClean="0">
                <a:solidFill>
                  <a:srgbClr val="000000"/>
                </a:solidFill>
                <a:latin typeface="+mj-lt"/>
                <a:cs typeface="Calibri Light" panose="020F0302020204030204" pitchFamily="34" charset="0"/>
              </a:rPr>
              <a:t> </a:t>
            </a:r>
            <a:br>
              <a:rPr lang="pl-PL" spc="-1" dirty="0" smtClean="0">
                <a:solidFill>
                  <a:srgbClr val="000000"/>
                </a:solidFill>
                <a:latin typeface="+mj-lt"/>
                <a:cs typeface="Calibri Light" panose="020F0302020204030204" pitchFamily="34" charset="0"/>
              </a:rPr>
            </a:br>
            <a:r>
              <a:rPr lang="pl-PL" spc="-1" dirty="0" smtClean="0">
                <a:solidFill>
                  <a:srgbClr val="000000"/>
                </a:solidFill>
                <a:latin typeface="+mj-lt"/>
                <a:cs typeface="Calibri Light" panose="020F0302020204030204" pitchFamily="34" charset="0"/>
              </a:rPr>
              <a:t>by </a:t>
            </a:r>
            <a:r>
              <a:rPr lang="pl-PL" spc="-1" dirty="0" err="1" smtClean="0">
                <a:solidFill>
                  <a:srgbClr val="000000"/>
                </a:solidFill>
                <a:latin typeface="+mj-lt"/>
                <a:cs typeface="Calibri Light" panose="020F0302020204030204" pitchFamily="34" charset="0"/>
              </a:rPr>
              <a:t>up</a:t>
            </a:r>
            <a:r>
              <a:rPr lang="pl-PL" spc="-1" dirty="0" smtClean="0">
                <a:solidFill>
                  <a:srgbClr val="000000"/>
                </a:solidFill>
                <a:latin typeface="+mj-lt"/>
                <a:cs typeface="Calibri Light" panose="020F0302020204030204" pitchFamily="34" charset="0"/>
              </a:rPr>
              <a:t> to 20-30%</a:t>
            </a:r>
            <a:endParaRPr lang="en-GB" spc="-1" dirty="0" smtClean="0">
              <a:solidFill>
                <a:srgbClr val="000000"/>
              </a:solidFill>
              <a:latin typeface="+mj-lt"/>
              <a:cs typeface="Calibri Light" panose="020F0302020204030204" pitchFamily="34" charset="0"/>
            </a:endParaRPr>
          </a:p>
        </p:txBody>
      </p:sp>
      <p:pic>
        <p:nvPicPr>
          <p:cNvPr id="23" name="Obraz 2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266" y="1052736"/>
            <a:ext cx="8813820" cy="5092861"/>
          </a:xfrm>
          <a:prstGeom prst="rect">
            <a:avLst/>
          </a:prstGeom>
        </p:spPr>
      </p:pic>
      <p:sp>
        <p:nvSpPr>
          <p:cNvPr id="24" name="Strzałka w dół 23"/>
          <p:cNvSpPr/>
          <p:nvPr/>
        </p:nvSpPr>
        <p:spPr>
          <a:xfrm>
            <a:off x="6398994" y="3830637"/>
            <a:ext cx="157138" cy="157139"/>
          </a:xfrm>
          <a:prstGeom prst="down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3200"/>
          </a:p>
        </p:txBody>
      </p:sp>
      <p:sp>
        <p:nvSpPr>
          <p:cNvPr id="25" name="Strzałka w dół 24"/>
          <p:cNvSpPr/>
          <p:nvPr/>
        </p:nvSpPr>
        <p:spPr>
          <a:xfrm>
            <a:off x="5493871" y="3830637"/>
            <a:ext cx="157138" cy="157139"/>
          </a:xfrm>
          <a:prstGeom prst="down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3200"/>
          </a:p>
        </p:txBody>
      </p:sp>
      <p:sp>
        <p:nvSpPr>
          <p:cNvPr id="26" name="Strzałka w dół 25"/>
          <p:cNvSpPr/>
          <p:nvPr/>
        </p:nvSpPr>
        <p:spPr>
          <a:xfrm>
            <a:off x="5023887" y="3830637"/>
            <a:ext cx="157138" cy="157139"/>
          </a:xfrm>
          <a:prstGeom prst="down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3200"/>
          </a:p>
        </p:txBody>
      </p:sp>
      <p:sp>
        <p:nvSpPr>
          <p:cNvPr id="27" name="Strzałka w dół 26"/>
          <p:cNvSpPr/>
          <p:nvPr/>
        </p:nvSpPr>
        <p:spPr>
          <a:xfrm>
            <a:off x="4730187" y="3829807"/>
            <a:ext cx="157138" cy="157139"/>
          </a:xfrm>
          <a:prstGeom prst="down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3200"/>
          </a:p>
        </p:txBody>
      </p:sp>
      <p:sp>
        <p:nvSpPr>
          <p:cNvPr id="28" name="Strzałka w dół 27"/>
          <p:cNvSpPr/>
          <p:nvPr/>
        </p:nvSpPr>
        <p:spPr>
          <a:xfrm>
            <a:off x="9227487" y="3829807"/>
            <a:ext cx="157138" cy="157139"/>
          </a:xfrm>
          <a:prstGeom prst="down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3200"/>
          </a:p>
        </p:txBody>
      </p:sp>
      <p:sp>
        <p:nvSpPr>
          <p:cNvPr id="29" name="pole tekstowe 28"/>
          <p:cNvSpPr txBox="1"/>
          <p:nvPr/>
        </p:nvSpPr>
        <p:spPr>
          <a:xfrm>
            <a:off x="9021396" y="3615313"/>
            <a:ext cx="569318" cy="1819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ctr">
            <a:noAutofit/>
          </a:bodyPr>
          <a:lstStyle/>
          <a:p>
            <a:pPr algn="ctr">
              <a:lnSpc>
                <a:spcPct val="250000"/>
              </a:lnSpc>
              <a:buFont typeface="Arial" pitchFamily="34" charset="0"/>
              <a:buNone/>
            </a:pPr>
            <a:r>
              <a:rPr lang="pl-PL" sz="2400" b="1" baseline="30000" dirty="0" smtClean="0">
                <a:solidFill>
                  <a:srgbClr val="0070C0"/>
                </a:solidFill>
              </a:rPr>
              <a:t>23.93</a:t>
            </a:r>
            <a:endParaRPr lang="pl-PL" sz="2400" b="1" baseline="30000" dirty="0">
              <a:solidFill>
                <a:srgbClr val="0070C0"/>
              </a:solidFill>
            </a:endParaRPr>
          </a:p>
        </p:txBody>
      </p:sp>
      <p:sp>
        <p:nvSpPr>
          <p:cNvPr id="30" name="pole tekstowe 29"/>
          <p:cNvSpPr txBox="1"/>
          <p:nvPr/>
        </p:nvSpPr>
        <p:spPr>
          <a:xfrm>
            <a:off x="6226478" y="3615313"/>
            <a:ext cx="569318" cy="1819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ctr">
            <a:noAutofit/>
          </a:bodyPr>
          <a:lstStyle/>
          <a:p>
            <a:pPr algn="ctr">
              <a:lnSpc>
                <a:spcPct val="250000"/>
              </a:lnSpc>
              <a:buFont typeface="Arial" pitchFamily="34" charset="0"/>
              <a:buNone/>
            </a:pPr>
            <a:r>
              <a:rPr lang="pl-PL" sz="2400" b="1" baseline="30000" dirty="0" smtClean="0">
                <a:solidFill>
                  <a:srgbClr val="0070C0"/>
                </a:solidFill>
              </a:rPr>
              <a:t>11.97</a:t>
            </a:r>
            <a:endParaRPr lang="pl-PL" sz="2400" b="1" baseline="30000" dirty="0">
              <a:solidFill>
                <a:srgbClr val="0070C0"/>
              </a:solidFill>
            </a:endParaRPr>
          </a:p>
        </p:txBody>
      </p:sp>
      <p:sp>
        <p:nvSpPr>
          <p:cNvPr id="31" name="pole tekstowe 30"/>
          <p:cNvSpPr txBox="1"/>
          <p:nvPr/>
        </p:nvSpPr>
        <p:spPr>
          <a:xfrm>
            <a:off x="5328642" y="3615313"/>
            <a:ext cx="569318" cy="1819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ctr">
            <a:noAutofit/>
          </a:bodyPr>
          <a:lstStyle/>
          <a:p>
            <a:pPr algn="ctr">
              <a:lnSpc>
                <a:spcPct val="250000"/>
              </a:lnSpc>
              <a:buFont typeface="Arial" pitchFamily="34" charset="0"/>
              <a:buNone/>
            </a:pPr>
            <a:r>
              <a:rPr lang="pl-PL" sz="2400" b="1" baseline="30000" dirty="0" smtClean="0">
                <a:solidFill>
                  <a:srgbClr val="0070C0"/>
                </a:solidFill>
              </a:rPr>
              <a:t>7.98</a:t>
            </a:r>
            <a:endParaRPr lang="pl-PL" sz="2400" b="1" baseline="30000" dirty="0">
              <a:solidFill>
                <a:srgbClr val="0070C0"/>
              </a:solidFill>
            </a:endParaRPr>
          </a:p>
        </p:txBody>
      </p:sp>
      <p:sp>
        <p:nvSpPr>
          <p:cNvPr id="32" name="pole tekstowe 31"/>
          <p:cNvSpPr txBox="1"/>
          <p:nvPr/>
        </p:nvSpPr>
        <p:spPr>
          <a:xfrm>
            <a:off x="4872048" y="3615313"/>
            <a:ext cx="569318" cy="1819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ctr">
            <a:noAutofit/>
          </a:bodyPr>
          <a:lstStyle/>
          <a:p>
            <a:pPr algn="ctr">
              <a:lnSpc>
                <a:spcPct val="250000"/>
              </a:lnSpc>
              <a:buFont typeface="Arial" pitchFamily="34" charset="0"/>
              <a:buNone/>
            </a:pPr>
            <a:r>
              <a:rPr lang="pl-PL" sz="2400" b="1" baseline="30000" dirty="0" smtClean="0">
                <a:solidFill>
                  <a:srgbClr val="0070C0"/>
                </a:solidFill>
              </a:rPr>
              <a:t>5.98</a:t>
            </a:r>
            <a:endParaRPr lang="pl-PL" sz="2400" b="1" baseline="30000" dirty="0">
              <a:solidFill>
                <a:srgbClr val="0070C0"/>
              </a:solidFill>
            </a:endParaRPr>
          </a:p>
        </p:txBody>
      </p:sp>
      <p:sp>
        <p:nvSpPr>
          <p:cNvPr id="33" name="pole tekstowe 32"/>
          <p:cNvSpPr txBox="1"/>
          <p:nvPr/>
        </p:nvSpPr>
        <p:spPr>
          <a:xfrm>
            <a:off x="4280925" y="3599166"/>
            <a:ext cx="900100" cy="2234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ctr">
            <a:noAutofit/>
          </a:bodyPr>
          <a:lstStyle/>
          <a:p>
            <a:pPr algn="ctr">
              <a:lnSpc>
                <a:spcPct val="250000"/>
              </a:lnSpc>
              <a:buFont typeface="Arial" pitchFamily="34" charset="0"/>
              <a:buNone/>
            </a:pPr>
            <a:r>
              <a:rPr lang="pl-PL" sz="2400" b="1" baseline="30000" dirty="0" smtClean="0">
                <a:solidFill>
                  <a:srgbClr val="0070C0"/>
                </a:solidFill>
              </a:rPr>
              <a:t>4.79</a:t>
            </a:r>
            <a:endParaRPr lang="pl-PL" sz="2400" b="1" baseline="30000" dirty="0">
              <a:solidFill>
                <a:srgbClr val="0070C0"/>
              </a:solidFill>
            </a:endParaRPr>
          </a:p>
        </p:txBody>
      </p:sp>
      <p:sp>
        <p:nvSpPr>
          <p:cNvPr id="34" name="Strzałka w dół 33"/>
          <p:cNvSpPr/>
          <p:nvPr/>
        </p:nvSpPr>
        <p:spPr>
          <a:xfrm>
            <a:off x="8587877" y="2730664"/>
            <a:ext cx="157138" cy="157138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3200"/>
          </a:p>
        </p:txBody>
      </p:sp>
      <p:sp>
        <p:nvSpPr>
          <p:cNvPr id="35" name="Strzałka w dół 34"/>
          <p:cNvSpPr/>
          <p:nvPr/>
        </p:nvSpPr>
        <p:spPr>
          <a:xfrm>
            <a:off x="5333221" y="2730453"/>
            <a:ext cx="157138" cy="157138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3200"/>
          </a:p>
        </p:txBody>
      </p:sp>
      <p:sp>
        <p:nvSpPr>
          <p:cNvPr id="37" name="Strzałka w dół 36"/>
          <p:cNvSpPr/>
          <p:nvPr/>
        </p:nvSpPr>
        <p:spPr>
          <a:xfrm>
            <a:off x="8095960" y="2842590"/>
            <a:ext cx="157138" cy="157138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3200"/>
          </a:p>
        </p:txBody>
      </p:sp>
      <p:sp>
        <p:nvSpPr>
          <p:cNvPr id="38" name="pole tekstowe 37"/>
          <p:cNvSpPr txBox="1"/>
          <p:nvPr/>
        </p:nvSpPr>
        <p:spPr>
          <a:xfrm>
            <a:off x="5202492" y="2521146"/>
            <a:ext cx="410810" cy="181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ctr">
            <a:noAutofit/>
          </a:bodyPr>
          <a:lstStyle/>
          <a:p>
            <a:pPr algn="ctr">
              <a:lnSpc>
                <a:spcPct val="250000"/>
              </a:lnSpc>
              <a:buFont typeface="Arial" pitchFamily="34" charset="0"/>
              <a:buNone/>
            </a:pPr>
            <a:r>
              <a:rPr lang="pl-PL" sz="2400" b="1" baseline="30000" dirty="0" smtClean="0">
                <a:solidFill>
                  <a:srgbClr val="FF0000"/>
                </a:solidFill>
              </a:rPr>
              <a:t>7.37</a:t>
            </a:r>
            <a:endParaRPr lang="pl-PL" sz="2400" b="1" baseline="30000" dirty="0">
              <a:solidFill>
                <a:srgbClr val="FF0000"/>
              </a:solidFill>
            </a:endParaRPr>
          </a:p>
        </p:txBody>
      </p:sp>
      <p:sp>
        <p:nvSpPr>
          <p:cNvPr id="39" name="pole tekstowe 38"/>
          <p:cNvSpPr txBox="1"/>
          <p:nvPr/>
        </p:nvSpPr>
        <p:spPr>
          <a:xfrm>
            <a:off x="7817630" y="2677208"/>
            <a:ext cx="569318" cy="1819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ctr">
            <a:noAutofit/>
          </a:bodyPr>
          <a:lstStyle/>
          <a:p>
            <a:pPr algn="ctr">
              <a:lnSpc>
                <a:spcPct val="250000"/>
              </a:lnSpc>
              <a:buFont typeface="Arial" pitchFamily="34" charset="0"/>
              <a:buNone/>
            </a:pPr>
            <a:r>
              <a:rPr lang="pl-PL" sz="2400" b="1" baseline="30000" dirty="0" smtClean="0">
                <a:solidFill>
                  <a:srgbClr val="FF0000"/>
                </a:solidFill>
              </a:rPr>
              <a:t>19.17</a:t>
            </a:r>
            <a:endParaRPr lang="pl-PL" sz="2400" b="1" baseline="30000" dirty="0">
              <a:solidFill>
                <a:srgbClr val="FF0000"/>
              </a:solidFill>
            </a:endParaRPr>
          </a:p>
        </p:txBody>
      </p:sp>
      <p:sp>
        <p:nvSpPr>
          <p:cNvPr id="41" name="pole tekstowe 40"/>
          <p:cNvSpPr txBox="1"/>
          <p:nvPr/>
        </p:nvSpPr>
        <p:spPr>
          <a:xfrm>
            <a:off x="8353810" y="2521146"/>
            <a:ext cx="569318" cy="1819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ctr">
            <a:noAutofit/>
          </a:bodyPr>
          <a:lstStyle/>
          <a:p>
            <a:pPr algn="ctr">
              <a:lnSpc>
                <a:spcPct val="250000"/>
              </a:lnSpc>
              <a:buFont typeface="Arial" pitchFamily="34" charset="0"/>
              <a:buNone/>
            </a:pPr>
            <a:r>
              <a:rPr lang="pl-PL" sz="2400" b="1" baseline="30000" dirty="0" smtClean="0">
                <a:solidFill>
                  <a:srgbClr val="FF0000"/>
                </a:solidFill>
              </a:rPr>
              <a:t>21.29</a:t>
            </a:r>
            <a:endParaRPr lang="pl-PL" sz="2400" b="1" baseline="30000" dirty="0">
              <a:solidFill>
                <a:srgbClr val="FF0000"/>
              </a:solidFill>
            </a:endParaRPr>
          </a:p>
        </p:txBody>
      </p:sp>
      <p:sp>
        <p:nvSpPr>
          <p:cNvPr id="42" name="Strzałka w dół 41"/>
          <p:cNvSpPr/>
          <p:nvPr/>
        </p:nvSpPr>
        <p:spPr>
          <a:xfrm rot="19100678">
            <a:off x="11483485" y="1655532"/>
            <a:ext cx="157138" cy="157138"/>
          </a:xfrm>
          <a:prstGeom prst="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3200"/>
          </a:p>
        </p:txBody>
      </p:sp>
      <p:sp>
        <p:nvSpPr>
          <p:cNvPr id="46" name="pole tekstowe 45"/>
          <p:cNvSpPr txBox="1"/>
          <p:nvPr/>
        </p:nvSpPr>
        <p:spPr>
          <a:xfrm>
            <a:off x="11162703" y="1437103"/>
            <a:ext cx="765945" cy="2139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ctr">
            <a:noAutofit/>
          </a:bodyPr>
          <a:lstStyle/>
          <a:p>
            <a:pPr algn="ctr">
              <a:lnSpc>
                <a:spcPct val="200000"/>
              </a:lnSpc>
              <a:buFont typeface="Arial" pitchFamily="34" charset="0"/>
              <a:buNone/>
            </a:pPr>
            <a:r>
              <a:rPr lang="pl-PL" sz="2400" b="1" baseline="30000" dirty="0" smtClean="0">
                <a:solidFill>
                  <a:srgbClr val="00B050"/>
                </a:solidFill>
              </a:rPr>
              <a:t>34.22</a:t>
            </a:r>
            <a:endParaRPr lang="pl-PL" sz="2400" b="1" baseline="30000" dirty="0">
              <a:solidFill>
                <a:srgbClr val="00B050"/>
              </a:solidFill>
            </a:endParaRPr>
          </a:p>
        </p:txBody>
      </p:sp>
      <p:sp>
        <p:nvSpPr>
          <p:cNvPr id="56" name="Strzałka w dół 55"/>
          <p:cNvSpPr/>
          <p:nvPr/>
        </p:nvSpPr>
        <p:spPr>
          <a:xfrm>
            <a:off x="5356071" y="5150317"/>
            <a:ext cx="157138" cy="157138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3200"/>
          </a:p>
        </p:txBody>
      </p:sp>
      <p:sp>
        <p:nvSpPr>
          <p:cNvPr id="57" name="pole tekstowe 56"/>
          <p:cNvSpPr txBox="1"/>
          <p:nvPr/>
        </p:nvSpPr>
        <p:spPr>
          <a:xfrm>
            <a:off x="5225342" y="4941010"/>
            <a:ext cx="410810" cy="181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ctr">
            <a:noAutofit/>
          </a:bodyPr>
          <a:lstStyle/>
          <a:p>
            <a:pPr algn="ctr">
              <a:lnSpc>
                <a:spcPct val="250000"/>
              </a:lnSpc>
              <a:buFont typeface="Arial" pitchFamily="34" charset="0"/>
              <a:buNone/>
            </a:pPr>
            <a:r>
              <a:rPr lang="pl-PL" sz="2400" b="1" baseline="30000" dirty="0" smtClean="0">
                <a:solidFill>
                  <a:srgbClr val="FF0000"/>
                </a:solidFill>
              </a:rPr>
              <a:t>7.37</a:t>
            </a:r>
            <a:endParaRPr lang="pl-PL" sz="2400" b="1" baseline="30000" dirty="0">
              <a:solidFill>
                <a:srgbClr val="FF0000"/>
              </a:solidFill>
            </a:endParaRPr>
          </a:p>
        </p:txBody>
      </p:sp>
      <p:sp>
        <p:nvSpPr>
          <p:cNvPr id="58" name="Strzałka w dół 57"/>
          <p:cNvSpPr/>
          <p:nvPr/>
        </p:nvSpPr>
        <p:spPr>
          <a:xfrm>
            <a:off x="9227487" y="4934292"/>
            <a:ext cx="157138" cy="157139"/>
          </a:xfrm>
          <a:prstGeom prst="down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3200"/>
          </a:p>
        </p:txBody>
      </p:sp>
      <p:sp>
        <p:nvSpPr>
          <p:cNvPr id="59" name="pole tekstowe 58"/>
          <p:cNvSpPr txBox="1"/>
          <p:nvPr/>
        </p:nvSpPr>
        <p:spPr>
          <a:xfrm>
            <a:off x="9021396" y="4719798"/>
            <a:ext cx="569318" cy="1819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ctr">
            <a:noAutofit/>
          </a:bodyPr>
          <a:lstStyle/>
          <a:p>
            <a:pPr algn="ctr">
              <a:lnSpc>
                <a:spcPct val="250000"/>
              </a:lnSpc>
              <a:buFont typeface="Arial" pitchFamily="34" charset="0"/>
              <a:buNone/>
            </a:pPr>
            <a:r>
              <a:rPr lang="pl-PL" sz="2400" b="1" baseline="30000" dirty="0" smtClean="0">
                <a:solidFill>
                  <a:srgbClr val="0070C0"/>
                </a:solidFill>
              </a:rPr>
              <a:t>23.93</a:t>
            </a:r>
            <a:endParaRPr lang="pl-PL" sz="2400" b="1" baseline="30000" dirty="0">
              <a:solidFill>
                <a:srgbClr val="0070C0"/>
              </a:solidFill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94608" y="6237312"/>
            <a:ext cx="599441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100" dirty="0">
                <a:solidFill>
                  <a:srgbClr val="000000"/>
                </a:solidFill>
                <a:latin typeface="Tahoma" panose="020B0604030504040204" pitchFamily="34" charset="0"/>
              </a:rPr>
              <a:t>Zajdel R.,, Sośnica K., Bury G., Dach R., </a:t>
            </a:r>
            <a:r>
              <a:rPr lang="pl-PL" sz="1100" dirty="0" err="1">
                <a:solidFill>
                  <a:srgbClr val="000000"/>
                </a:solidFill>
                <a:latin typeface="Tahoma" panose="020B0604030504040204" pitchFamily="34" charset="0"/>
              </a:rPr>
              <a:t>Prange</a:t>
            </a:r>
            <a:r>
              <a:rPr lang="pl-PL" sz="1100" dirty="0">
                <a:solidFill>
                  <a:srgbClr val="000000"/>
                </a:solidFill>
                <a:latin typeface="Tahoma" panose="020B0604030504040204" pitchFamily="34" charset="0"/>
              </a:rPr>
              <a:t> L., Kaźmierski K.</a:t>
            </a:r>
            <a:r>
              <a:rPr lang="pl-PL" sz="1100" dirty="0">
                <a:solidFill>
                  <a:srgbClr val="000000"/>
                </a:solidFill>
              </a:rPr>
              <a:t/>
            </a:r>
            <a:br>
              <a:rPr lang="pl-PL" sz="1100" dirty="0">
                <a:solidFill>
                  <a:srgbClr val="000000"/>
                </a:solidFill>
              </a:rPr>
            </a:br>
            <a:r>
              <a:rPr lang="pl-PL" sz="1100" b="1" i="1" dirty="0" err="1">
                <a:solidFill>
                  <a:srgbClr val="000000"/>
                </a:solidFill>
                <a:latin typeface="Tahoma" panose="020B0604030504040204" pitchFamily="34" charset="0"/>
              </a:rPr>
              <a:t>Sub-daily</a:t>
            </a:r>
            <a:r>
              <a:rPr lang="pl-PL" sz="1100" b="1" i="1" dirty="0">
                <a:solidFill>
                  <a:srgbClr val="000000"/>
                </a:solidFill>
                <a:latin typeface="Tahoma" panose="020B0604030504040204" pitchFamily="34" charset="0"/>
              </a:rPr>
              <a:t> polar </a:t>
            </a:r>
            <a:r>
              <a:rPr lang="pl-PL" sz="1100" b="1" i="1" dirty="0" err="1">
                <a:solidFill>
                  <a:srgbClr val="000000"/>
                </a:solidFill>
                <a:latin typeface="Tahoma" panose="020B0604030504040204" pitchFamily="34" charset="0"/>
              </a:rPr>
              <a:t>motion</a:t>
            </a:r>
            <a:r>
              <a:rPr lang="pl-PL" sz="1100" b="1" i="1" dirty="0">
                <a:solidFill>
                  <a:srgbClr val="000000"/>
                </a:solidFill>
                <a:latin typeface="Tahoma" panose="020B0604030504040204" pitchFamily="34" charset="0"/>
              </a:rPr>
              <a:t> from GPS, GLONASS, and Galileo</a:t>
            </a:r>
            <a:r>
              <a:rPr lang="pl-PL" sz="1100" dirty="0">
                <a:solidFill>
                  <a:srgbClr val="000000"/>
                </a:solidFill>
              </a:rPr>
              <a:t/>
            </a:r>
            <a:br>
              <a:rPr lang="pl-PL" sz="1100" dirty="0">
                <a:solidFill>
                  <a:srgbClr val="000000"/>
                </a:solidFill>
              </a:rPr>
            </a:br>
            <a:r>
              <a:rPr lang="pl-PL" sz="1100" dirty="0">
                <a:solidFill>
                  <a:srgbClr val="000000"/>
                </a:solidFill>
                <a:latin typeface="Tahoma" panose="020B0604030504040204" pitchFamily="34" charset="0"/>
              </a:rPr>
              <a:t>Journal of Geodesy, Vol. 95 No. 3, </a:t>
            </a:r>
            <a:r>
              <a:rPr lang="pl-PL" sz="1100" dirty="0" smtClean="0">
                <a:solidFill>
                  <a:srgbClr val="000000"/>
                </a:solidFill>
                <a:latin typeface="Tahoma" panose="020B0604030504040204" pitchFamily="34" charset="0"/>
              </a:rPr>
              <a:t>2021</a:t>
            </a:r>
            <a:r>
              <a:rPr lang="pl-PL" sz="1100" dirty="0">
                <a:solidFill>
                  <a:srgbClr val="000000"/>
                </a:solidFill>
                <a:latin typeface="Tahoma" panose="020B0604030504040204" pitchFamily="34" charset="0"/>
              </a:rPr>
              <a:t>, </a:t>
            </a:r>
            <a:r>
              <a:rPr lang="pl-PL" sz="1100" dirty="0" smtClean="0">
                <a:solidFill>
                  <a:srgbClr val="000000"/>
                </a:solidFill>
                <a:latin typeface="Tahoma" panose="020B0604030504040204" pitchFamily="34" charset="0"/>
              </a:rPr>
              <a:t>DOI</a:t>
            </a:r>
            <a:r>
              <a:rPr lang="pl-PL" sz="1100" dirty="0">
                <a:solidFill>
                  <a:srgbClr val="000000"/>
                </a:solidFill>
                <a:latin typeface="Tahoma" panose="020B0604030504040204" pitchFamily="34" charset="0"/>
              </a:rPr>
              <a:t>: </a:t>
            </a:r>
            <a:r>
              <a:rPr lang="pl-PL" sz="1100" u="sng" dirty="0">
                <a:solidFill>
                  <a:srgbClr val="000000"/>
                </a:solidFill>
                <a:latin typeface="Tahoma" panose="020B0604030504040204" pitchFamily="34" charset="0"/>
                <a:hlinkClick r:id="rId4"/>
              </a:rPr>
              <a:t>10.1007/s00190-020-01453-w</a:t>
            </a:r>
            <a:endParaRPr lang="pl-PL" sz="11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588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 descr=" 4"/>
          <p:cNvSpPr>
            <a:spLocks noGrp="1"/>
          </p:cNvSpPr>
          <p:nvPr>
            <p:ph type="title"/>
          </p:nvPr>
        </p:nvSpPr>
        <p:spPr>
          <a:xfrm>
            <a:off x="334434" y="238089"/>
            <a:ext cx="11630218" cy="827946"/>
          </a:xfrm>
        </p:spPr>
        <p:txBody>
          <a:bodyPr/>
          <a:lstStyle/>
          <a:p>
            <a:r>
              <a:rPr lang="pl-PL" b="1" dirty="0" err="1" smtClean="0"/>
              <a:t>Sub-daily</a:t>
            </a:r>
            <a:r>
              <a:rPr lang="pl-PL" b="1" dirty="0" smtClean="0"/>
              <a:t> polar </a:t>
            </a:r>
            <a:r>
              <a:rPr lang="pl-PL" b="1" dirty="0" err="1" smtClean="0"/>
              <a:t>motion</a:t>
            </a:r>
            <a:r>
              <a:rPr lang="pl-PL" b="1" dirty="0" smtClean="0"/>
              <a:t> from GNSS w.r.t. </a:t>
            </a:r>
            <a:r>
              <a:rPr lang="pl-PL" b="1" dirty="0" err="1" smtClean="0"/>
              <a:t>external</a:t>
            </a:r>
            <a:r>
              <a:rPr lang="pl-PL" b="1" dirty="0" smtClean="0"/>
              <a:t> </a:t>
            </a:r>
            <a:r>
              <a:rPr lang="pl-PL" b="1" dirty="0" err="1" smtClean="0"/>
              <a:t>models</a:t>
            </a:r>
            <a:r>
              <a:rPr lang="pl-PL" b="1" dirty="0" smtClean="0"/>
              <a:t> </a:t>
            </a:r>
            <a:endParaRPr lang="pl-PL" b="1" dirty="0"/>
          </a:p>
        </p:txBody>
      </p:sp>
      <p:pic>
        <p:nvPicPr>
          <p:cNvPr id="59" name="Obraz 58" descr="BOX_COMPARISON_v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111" y="2418813"/>
            <a:ext cx="4504126" cy="298384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0" name="Tabela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3970602"/>
              </p:ext>
            </p:extLst>
          </p:nvPr>
        </p:nvGraphicFramePr>
        <p:xfrm>
          <a:off x="4832237" y="2630574"/>
          <a:ext cx="6894692" cy="265176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320800">
                  <a:extLst>
                    <a:ext uri="{9D8B030D-6E8A-4147-A177-3AD203B41FA5}">
                      <a16:colId xmlns:a16="http://schemas.microsoft.com/office/drawing/2014/main" xmlns="" val="1949076202"/>
                    </a:ext>
                  </a:extLst>
                </a:gridCol>
                <a:gridCol w="649112">
                  <a:extLst>
                    <a:ext uri="{9D8B030D-6E8A-4147-A177-3AD203B41FA5}">
                      <a16:colId xmlns:a16="http://schemas.microsoft.com/office/drawing/2014/main" xmlns="" val="68663835"/>
                    </a:ext>
                  </a:extLst>
                </a:gridCol>
                <a:gridCol w="984956">
                  <a:extLst>
                    <a:ext uri="{9D8B030D-6E8A-4147-A177-3AD203B41FA5}">
                      <a16:colId xmlns:a16="http://schemas.microsoft.com/office/drawing/2014/main" xmlns="" val="4167376352"/>
                    </a:ext>
                  </a:extLst>
                </a:gridCol>
                <a:gridCol w="984956">
                  <a:extLst>
                    <a:ext uri="{9D8B030D-6E8A-4147-A177-3AD203B41FA5}">
                      <a16:colId xmlns:a16="http://schemas.microsoft.com/office/drawing/2014/main" xmlns="" val="77445123"/>
                    </a:ext>
                  </a:extLst>
                </a:gridCol>
                <a:gridCol w="984956">
                  <a:extLst>
                    <a:ext uri="{9D8B030D-6E8A-4147-A177-3AD203B41FA5}">
                      <a16:colId xmlns:a16="http://schemas.microsoft.com/office/drawing/2014/main" xmlns="" val="3767165648"/>
                    </a:ext>
                  </a:extLst>
                </a:gridCol>
                <a:gridCol w="984956">
                  <a:extLst>
                    <a:ext uri="{9D8B030D-6E8A-4147-A177-3AD203B41FA5}">
                      <a16:colId xmlns:a16="http://schemas.microsoft.com/office/drawing/2014/main" xmlns="" val="475763472"/>
                    </a:ext>
                  </a:extLst>
                </a:gridCol>
                <a:gridCol w="984956">
                  <a:extLst>
                    <a:ext uri="{9D8B030D-6E8A-4147-A177-3AD203B41FA5}">
                      <a16:colId xmlns:a16="http://schemas.microsoft.com/office/drawing/2014/main" xmlns="" val="355837097"/>
                    </a:ext>
                  </a:extLst>
                </a:gridCol>
              </a:tblGrid>
              <a:tr h="205740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</a:rPr>
                        <a:t>Reference</a:t>
                      </a:r>
                      <a:endParaRPr lang="en-GB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</a:rPr>
                        <a:t>Value</a:t>
                      </a:r>
                      <a:endParaRPr lang="en-GB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rgbClr val="000000"/>
                          </a:solidFill>
                          <a:effectLst/>
                        </a:rPr>
                        <a:t>Solution</a:t>
                      </a:r>
                      <a:endParaRPr lang="en-GB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46020486"/>
                  </a:ext>
                </a:extLst>
              </a:tr>
              <a:tr h="20574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000000"/>
                          </a:solidFill>
                          <a:effectLst/>
                        </a:rPr>
                        <a:t>GRE</a:t>
                      </a:r>
                      <a:endParaRPr lang="en-GB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</a:rPr>
                        <a:t>GPS</a:t>
                      </a:r>
                      <a:endParaRPr lang="en-GB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</a:rPr>
                        <a:t>GLO</a:t>
                      </a:r>
                      <a:endParaRPr lang="en-GB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</a:rPr>
                        <a:t>GAL</a:t>
                      </a:r>
                      <a:endParaRPr lang="en-GB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000000"/>
                          </a:solidFill>
                          <a:effectLst/>
                        </a:rPr>
                        <a:t>GAB</a:t>
                      </a:r>
                      <a:endParaRPr lang="en-GB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609471366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C00000"/>
                          </a:solidFill>
                          <a:effectLst/>
                        </a:rPr>
                        <a:t>Desai-</a:t>
                      </a:r>
                      <a:r>
                        <a:rPr lang="en-GB" sz="1600" b="1" dirty="0" err="1">
                          <a:solidFill>
                            <a:srgbClr val="C00000"/>
                          </a:solidFill>
                          <a:effectLst/>
                        </a:rPr>
                        <a:t>Sibois</a:t>
                      </a:r>
                      <a:endParaRPr lang="en-GB" sz="18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C00000"/>
                          </a:solidFill>
                          <a:effectLst/>
                        </a:rPr>
                        <a:t>X</a:t>
                      </a:r>
                      <a:endParaRPr lang="en-GB" sz="18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C00000"/>
                          </a:solidFill>
                          <a:effectLst/>
                        </a:rPr>
                        <a:t>12.7</a:t>
                      </a:r>
                      <a:endParaRPr lang="en-GB" sz="18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C00000"/>
                          </a:solidFill>
                          <a:effectLst/>
                        </a:rPr>
                        <a:t>16.4</a:t>
                      </a:r>
                      <a:endParaRPr lang="en-GB" sz="18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C00000"/>
                          </a:solidFill>
                          <a:effectLst/>
                        </a:rPr>
                        <a:t>20.3</a:t>
                      </a:r>
                      <a:endParaRPr lang="en-GB" sz="18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C00000"/>
                          </a:solidFill>
                          <a:effectLst/>
                        </a:rPr>
                        <a:t>14.9</a:t>
                      </a:r>
                      <a:endParaRPr lang="en-GB" sz="18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C00000"/>
                          </a:solidFill>
                          <a:effectLst/>
                        </a:rPr>
                        <a:t>12.0</a:t>
                      </a:r>
                      <a:endParaRPr lang="en-GB" sz="18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275893457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</a:rPr>
                        <a:t>Gipson</a:t>
                      </a:r>
                      <a:endParaRPr lang="en-GB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</a:rPr>
                        <a:t>X</a:t>
                      </a:r>
                      <a:endParaRPr lang="en-GB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</a:rPr>
                        <a:t>20.8</a:t>
                      </a:r>
                      <a:endParaRPr lang="en-GB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000000"/>
                          </a:solidFill>
                          <a:effectLst/>
                        </a:rPr>
                        <a:t>17.7</a:t>
                      </a:r>
                      <a:endParaRPr lang="en-GB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</a:rPr>
                        <a:t>17.8</a:t>
                      </a:r>
                      <a:endParaRPr lang="en-GB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</a:rPr>
                        <a:t>16.7</a:t>
                      </a:r>
                      <a:endParaRPr lang="en-GB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effectLst/>
                        </a:rPr>
                        <a:t>17.3</a:t>
                      </a:r>
                      <a:endParaRPr lang="en-GB" sz="16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4207497476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</a:rPr>
                        <a:t>IERS2010</a:t>
                      </a:r>
                      <a:endParaRPr lang="en-GB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</a:rPr>
                        <a:t>X</a:t>
                      </a:r>
                      <a:endParaRPr lang="en-GB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</a:rPr>
                        <a:t>10.5</a:t>
                      </a:r>
                      <a:endParaRPr lang="en-GB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000000"/>
                          </a:solidFill>
                          <a:effectLst/>
                        </a:rPr>
                        <a:t>11.6</a:t>
                      </a:r>
                      <a:endParaRPr lang="en-GB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</a:rPr>
                        <a:t>25.5</a:t>
                      </a:r>
                      <a:endParaRPr lang="en-GB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</a:rPr>
                        <a:t>15.4</a:t>
                      </a:r>
                      <a:endParaRPr lang="en-GB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effectLst/>
                        </a:rPr>
                        <a:t>13.9</a:t>
                      </a:r>
                      <a:endParaRPr lang="en-GB" sz="16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2248813430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C00000"/>
                          </a:solidFill>
                          <a:effectLst/>
                        </a:rPr>
                        <a:t>Desai-</a:t>
                      </a:r>
                      <a:r>
                        <a:rPr lang="en-GB" sz="1600" b="1" dirty="0" err="1">
                          <a:solidFill>
                            <a:srgbClr val="C00000"/>
                          </a:solidFill>
                          <a:effectLst/>
                        </a:rPr>
                        <a:t>Sibois</a:t>
                      </a:r>
                      <a:endParaRPr lang="en-GB" sz="18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C00000"/>
                          </a:solidFill>
                          <a:effectLst/>
                        </a:rPr>
                        <a:t>Y</a:t>
                      </a:r>
                      <a:endParaRPr lang="en-GB" sz="18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C00000"/>
                          </a:solidFill>
                          <a:effectLst/>
                        </a:rPr>
                        <a:t>12.1</a:t>
                      </a:r>
                      <a:endParaRPr lang="en-GB" sz="18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C00000"/>
                          </a:solidFill>
                          <a:effectLst/>
                        </a:rPr>
                        <a:t>13.5</a:t>
                      </a:r>
                      <a:endParaRPr lang="en-GB" sz="18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C00000"/>
                          </a:solidFill>
                          <a:effectLst/>
                        </a:rPr>
                        <a:t>27.6</a:t>
                      </a:r>
                      <a:endParaRPr lang="en-GB" sz="18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C00000"/>
                          </a:solidFill>
                          <a:effectLst/>
                        </a:rPr>
                        <a:t>21.4</a:t>
                      </a:r>
                      <a:endParaRPr lang="en-GB" sz="18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C00000"/>
                          </a:solidFill>
                          <a:effectLst/>
                        </a:rPr>
                        <a:t>9.7</a:t>
                      </a:r>
                      <a:endParaRPr lang="en-GB" sz="18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4234769970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</a:rPr>
                        <a:t>Gipson</a:t>
                      </a:r>
                      <a:endParaRPr lang="en-GB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</a:rPr>
                        <a:t>Y</a:t>
                      </a:r>
                      <a:endParaRPr lang="en-GB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</a:rPr>
                        <a:t>18.1</a:t>
                      </a:r>
                      <a:endParaRPr lang="en-GB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effectLst/>
                        </a:rPr>
                        <a:t>19.2</a:t>
                      </a:r>
                      <a:endParaRPr lang="en-GB" sz="16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</a:rPr>
                        <a:t>24.0</a:t>
                      </a:r>
                      <a:endParaRPr lang="en-GB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</a:rPr>
                        <a:t>17.0</a:t>
                      </a:r>
                      <a:endParaRPr lang="en-GB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effectLst/>
                        </a:rPr>
                        <a:t>10.2</a:t>
                      </a:r>
                      <a:endParaRPr lang="en-GB" sz="16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3296395440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</a:rPr>
                        <a:t>IERS2010</a:t>
                      </a:r>
                      <a:endParaRPr lang="en-GB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</a:rPr>
                        <a:t>Y</a:t>
                      </a:r>
                      <a:endParaRPr lang="en-GB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</a:rPr>
                        <a:t>18.8</a:t>
                      </a:r>
                      <a:endParaRPr lang="en-GB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000000"/>
                          </a:solidFill>
                          <a:effectLst/>
                        </a:rPr>
                        <a:t>21.7</a:t>
                      </a:r>
                      <a:endParaRPr lang="en-GB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</a:rPr>
                        <a:t>27.0</a:t>
                      </a:r>
                      <a:endParaRPr lang="en-GB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</a:rPr>
                        <a:t>20.4</a:t>
                      </a:r>
                      <a:endParaRPr lang="en-GB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000000"/>
                          </a:solidFill>
                          <a:effectLst/>
                        </a:rPr>
                        <a:t>16.6</a:t>
                      </a:r>
                      <a:endParaRPr lang="en-GB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3126557405"/>
                  </a:ext>
                </a:extLst>
              </a:tr>
            </a:tbl>
          </a:graphicData>
        </a:graphic>
      </p:graphicFrame>
      <p:sp>
        <p:nvSpPr>
          <p:cNvPr id="62" name="Prostokąt 61"/>
          <p:cNvSpPr/>
          <p:nvPr/>
        </p:nvSpPr>
        <p:spPr>
          <a:xfrm>
            <a:off x="438470" y="1066035"/>
            <a:ext cx="1124779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pl-PL" sz="2000" spc="-1" dirty="0" smtClean="0">
                <a:solidFill>
                  <a:srgbClr val="000000"/>
                </a:solidFill>
                <a:latin typeface="Calibri"/>
              </a:rPr>
              <a:t>34 </a:t>
            </a:r>
            <a:r>
              <a:rPr lang="pl-PL" sz="2000" spc="-1" dirty="0" err="1" smtClean="0">
                <a:solidFill>
                  <a:srgbClr val="000000"/>
                </a:solidFill>
                <a:latin typeface="Calibri"/>
              </a:rPr>
              <a:t>main</a:t>
            </a:r>
            <a:r>
              <a:rPr lang="pl-PL" sz="2000" spc="-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pl-PL" sz="2000" spc="-1" dirty="0" err="1" smtClean="0">
                <a:solidFill>
                  <a:srgbClr val="000000"/>
                </a:solidFill>
                <a:latin typeface="Calibri"/>
              </a:rPr>
              <a:t>tidal</a:t>
            </a:r>
            <a:r>
              <a:rPr lang="pl-PL" sz="2000" spc="-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pl-PL" sz="2000" spc="-1" dirty="0" err="1" smtClean="0">
                <a:solidFill>
                  <a:srgbClr val="000000"/>
                </a:solidFill>
                <a:latin typeface="Calibri"/>
              </a:rPr>
              <a:t>frequencies</a:t>
            </a:r>
            <a:r>
              <a:rPr lang="pl-PL" sz="2000" spc="-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pl-PL" sz="2000" spc="-1" dirty="0" err="1" smtClean="0">
                <a:solidFill>
                  <a:srgbClr val="000000"/>
                </a:solidFill>
                <a:latin typeface="Calibri"/>
              </a:rPr>
              <a:t>have</a:t>
            </a:r>
            <a:r>
              <a:rPr lang="pl-PL" sz="2000" spc="-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pl-PL" sz="2000" spc="-1" dirty="0" err="1" smtClean="0">
                <a:solidFill>
                  <a:srgbClr val="000000"/>
                </a:solidFill>
                <a:latin typeface="Calibri"/>
              </a:rPr>
              <a:t>been</a:t>
            </a:r>
            <a:r>
              <a:rPr lang="pl-PL" sz="2000" spc="-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pl-PL" sz="2000" spc="-1" dirty="0" err="1" smtClean="0">
                <a:solidFill>
                  <a:srgbClr val="000000"/>
                </a:solidFill>
                <a:latin typeface="Calibri"/>
              </a:rPr>
              <a:t>fitted</a:t>
            </a:r>
            <a:r>
              <a:rPr lang="pl-PL" sz="2000" spc="-1" dirty="0" smtClean="0">
                <a:solidFill>
                  <a:srgbClr val="000000"/>
                </a:solidFill>
                <a:latin typeface="Calibri"/>
              </a:rPr>
              <a:t> to the </a:t>
            </a:r>
            <a:r>
              <a:rPr lang="pl-PL" sz="2000" spc="-1" dirty="0" err="1" smtClean="0">
                <a:solidFill>
                  <a:srgbClr val="000000"/>
                </a:solidFill>
                <a:latin typeface="Calibri"/>
              </a:rPr>
              <a:t>series</a:t>
            </a:r>
            <a:r>
              <a:rPr lang="pl-PL" sz="2000" spc="-1" dirty="0" smtClean="0">
                <a:solidFill>
                  <a:srgbClr val="000000"/>
                </a:solidFill>
                <a:latin typeface="Calibri"/>
              </a:rPr>
              <a:t> of GNSS-</a:t>
            </a:r>
            <a:r>
              <a:rPr lang="pl-PL" sz="2000" spc="-1" dirty="0" err="1" smtClean="0">
                <a:solidFill>
                  <a:srgbClr val="000000"/>
                </a:solidFill>
                <a:latin typeface="Calibri"/>
              </a:rPr>
              <a:t>based</a:t>
            </a:r>
            <a:r>
              <a:rPr lang="pl-PL" sz="2000" spc="-1" dirty="0" smtClean="0">
                <a:solidFill>
                  <a:srgbClr val="000000"/>
                </a:solidFill>
                <a:latin typeface="Calibri"/>
              </a:rPr>
              <a:t> pole </a:t>
            </a:r>
            <a:r>
              <a:rPr lang="pl-PL" sz="2000" spc="-1" dirty="0" err="1" smtClean="0">
                <a:solidFill>
                  <a:srgbClr val="000000"/>
                </a:solidFill>
                <a:latin typeface="Calibri"/>
              </a:rPr>
              <a:t>coordinates</a:t>
            </a:r>
            <a:r>
              <a:rPr lang="pl-PL" sz="2000" spc="-1" dirty="0" smtClean="0">
                <a:solidFill>
                  <a:srgbClr val="000000"/>
                </a:solidFill>
                <a:latin typeface="Calibri"/>
              </a:rPr>
              <a:t> using LSA</a:t>
            </a:r>
          </a:p>
          <a:p>
            <a:pPr algn="ctr">
              <a:lnSpc>
                <a:spcPct val="90000"/>
              </a:lnSpc>
            </a:pPr>
            <a:endParaRPr lang="pl-PL" sz="2000" spc="-1" dirty="0" smtClean="0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90000"/>
              </a:lnSpc>
            </a:pPr>
            <a:endParaRPr lang="pl-PL" sz="2000" spc="-1" dirty="0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90000"/>
              </a:lnSpc>
            </a:pPr>
            <a:r>
              <a:rPr lang="pl-PL" sz="2000" spc="-1" dirty="0" smtClean="0">
                <a:solidFill>
                  <a:srgbClr val="000000"/>
                </a:solidFill>
                <a:latin typeface="Calibri"/>
              </a:rPr>
              <a:t>The sine and </a:t>
            </a:r>
            <a:r>
              <a:rPr lang="pl-PL" sz="2000" spc="-1" dirty="0" err="1" smtClean="0">
                <a:solidFill>
                  <a:srgbClr val="000000"/>
                </a:solidFill>
                <a:latin typeface="Calibri"/>
              </a:rPr>
              <a:t>cosine</a:t>
            </a:r>
            <a:r>
              <a:rPr lang="pl-PL" sz="2000" spc="-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pl-PL" sz="2000" spc="-1" dirty="0" err="1" smtClean="0">
                <a:solidFill>
                  <a:srgbClr val="000000"/>
                </a:solidFill>
                <a:latin typeface="Calibri"/>
              </a:rPr>
              <a:t>coefficients</a:t>
            </a:r>
            <a:r>
              <a:rPr lang="pl-PL" sz="2000" spc="-1" dirty="0" smtClean="0">
                <a:solidFill>
                  <a:srgbClr val="000000"/>
                </a:solidFill>
                <a:latin typeface="Calibri"/>
              </a:rPr>
              <a:t> of the </a:t>
            </a:r>
            <a:r>
              <a:rPr lang="pl-PL" sz="2000" spc="-1" dirty="0" err="1" smtClean="0">
                <a:solidFill>
                  <a:srgbClr val="000000"/>
                </a:solidFill>
                <a:latin typeface="Calibri"/>
              </a:rPr>
              <a:t>tides</a:t>
            </a:r>
            <a:r>
              <a:rPr lang="pl-PL" sz="2000" spc="-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pl-PL" sz="2000" spc="-1" dirty="0" err="1" smtClean="0">
                <a:solidFill>
                  <a:srgbClr val="000000"/>
                </a:solidFill>
                <a:latin typeface="Calibri"/>
              </a:rPr>
              <a:t>have</a:t>
            </a:r>
            <a:r>
              <a:rPr lang="pl-PL" sz="2000" spc="-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pl-PL" sz="2000" spc="-1" dirty="0" err="1" smtClean="0">
                <a:solidFill>
                  <a:srgbClr val="000000"/>
                </a:solidFill>
                <a:latin typeface="Calibri"/>
              </a:rPr>
              <a:t>been</a:t>
            </a:r>
            <a:r>
              <a:rPr lang="pl-PL" sz="2000" spc="-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pl-PL" sz="2000" spc="-1" dirty="0" err="1" smtClean="0">
                <a:solidFill>
                  <a:srgbClr val="000000"/>
                </a:solidFill>
                <a:latin typeface="Calibri"/>
              </a:rPr>
              <a:t>compared</a:t>
            </a:r>
            <a:r>
              <a:rPr lang="pl-PL" sz="2000" spc="-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pl-PL" sz="2000" spc="-1" dirty="0">
                <a:solidFill>
                  <a:srgbClr val="000000"/>
                </a:solidFill>
                <a:latin typeface="Calibri"/>
              </a:rPr>
              <a:t>in µas</a:t>
            </a:r>
          </a:p>
          <a:p>
            <a:pPr algn="ctr">
              <a:lnSpc>
                <a:spcPct val="90000"/>
              </a:lnSpc>
            </a:pPr>
            <a:r>
              <a:rPr lang="pl-PL" sz="2000" spc="-1" dirty="0" smtClean="0">
                <a:solidFill>
                  <a:srgbClr val="000000"/>
                </a:solidFill>
                <a:latin typeface="Calibri"/>
              </a:rPr>
              <a:t> with </a:t>
            </a:r>
            <a:r>
              <a:rPr lang="pl-PL" sz="2000" spc="-1" dirty="0" err="1" smtClean="0">
                <a:solidFill>
                  <a:srgbClr val="000000"/>
                </a:solidFill>
                <a:latin typeface="Calibri"/>
              </a:rPr>
              <a:t>external</a:t>
            </a:r>
            <a:r>
              <a:rPr lang="pl-PL" sz="2000" spc="-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pl-PL" sz="2000" spc="-1" dirty="0" err="1" smtClean="0">
                <a:solidFill>
                  <a:srgbClr val="000000"/>
                </a:solidFill>
                <a:latin typeface="Calibri"/>
              </a:rPr>
              <a:t>models</a:t>
            </a:r>
            <a:endParaRPr lang="pl-PL" sz="2000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Strzałka w dół 70"/>
          <p:cNvSpPr/>
          <p:nvPr/>
        </p:nvSpPr>
        <p:spPr>
          <a:xfrm>
            <a:off x="5492277" y="1530732"/>
            <a:ext cx="1140177" cy="27093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Prostokąt 71"/>
          <p:cNvSpPr/>
          <p:nvPr/>
        </p:nvSpPr>
        <p:spPr>
          <a:xfrm>
            <a:off x="438469" y="5553236"/>
            <a:ext cx="11247792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pl-PL" sz="2400" spc="-1" dirty="0" smtClean="0">
                <a:solidFill>
                  <a:srgbClr val="000000"/>
                </a:solidFill>
                <a:latin typeface="Calibri"/>
              </a:rPr>
              <a:t>General </a:t>
            </a:r>
            <a:r>
              <a:rPr lang="pl-PL" sz="2400" spc="-1" dirty="0" err="1" smtClean="0">
                <a:solidFill>
                  <a:srgbClr val="000000"/>
                </a:solidFill>
                <a:latin typeface="Calibri"/>
              </a:rPr>
              <a:t>consistency</a:t>
            </a:r>
            <a:r>
              <a:rPr lang="pl-PL" sz="2400" spc="-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pl-PL" sz="2400" spc="-1" dirty="0" err="1" smtClean="0">
                <a:solidFill>
                  <a:srgbClr val="000000"/>
                </a:solidFill>
                <a:latin typeface="Calibri"/>
              </a:rPr>
              <a:t>at</a:t>
            </a:r>
            <a:r>
              <a:rPr lang="pl-PL" sz="2400" spc="-1" dirty="0" smtClean="0">
                <a:solidFill>
                  <a:srgbClr val="000000"/>
                </a:solidFill>
                <a:latin typeface="Calibri"/>
              </a:rPr>
              <a:t> the </a:t>
            </a:r>
            <a:r>
              <a:rPr lang="pl-PL" sz="2400" spc="-1" dirty="0" err="1" smtClean="0">
                <a:solidFill>
                  <a:srgbClr val="000000"/>
                </a:solidFill>
                <a:latin typeface="Calibri"/>
              </a:rPr>
              <a:t>level</a:t>
            </a:r>
            <a:r>
              <a:rPr lang="pl-PL" sz="2400" spc="-1" dirty="0" smtClean="0">
                <a:solidFill>
                  <a:srgbClr val="000000"/>
                </a:solidFill>
                <a:latin typeface="Calibri"/>
              </a:rPr>
              <a:t> of 10 – 20 µas</a:t>
            </a:r>
          </a:p>
          <a:p>
            <a:pPr marL="342900" indent="-342900" algn="ctr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pl-PL" sz="2400" spc="-1" dirty="0" smtClean="0">
                <a:solidFill>
                  <a:srgbClr val="000000"/>
                </a:solidFill>
                <a:latin typeface="Calibri"/>
              </a:rPr>
              <a:t>Galileo (box-wing) </a:t>
            </a:r>
            <a:r>
              <a:rPr lang="pl-PL" sz="2400" spc="-1" dirty="0" err="1" smtClean="0">
                <a:solidFill>
                  <a:srgbClr val="000000"/>
                </a:solidFill>
                <a:latin typeface="Calibri"/>
              </a:rPr>
              <a:t>solution</a:t>
            </a:r>
            <a:r>
              <a:rPr lang="pl-PL" sz="2400" spc="-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pl-PL" sz="2400" spc="-1" dirty="0" err="1" smtClean="0">
                <a:solidFill>
                  <a:srgbClr val="000000"/>
                </a:solidFill>
                <a:latin typeface="Calibri"/>
              </a:rPr>
              <a:t>is</a:t>
            </a:r>
            <a:r>
              <a:rPr lang="pl-PL" sz="2400" spc="-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pl-PL" sz="2400" spc="-1" dirty="0" err="1" smtClean="0">
                <a:solidFill>
                  <a:srgbClr val="000000"/>
                </a:solidFill>
                <a:latin typeface="Calibri"/>
              </a:rPr>
              <a:t>even</a:t>
            </a:r>
            <a:r>
              <a:rPr lang="pl-PL" sz="2400" spc="-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pl-PL" sz="2400" spc="-1" dirty="0" err="1" smtClean="0">
                <a:solidFill>
                  <a:srgbClr val="000000"/>
                </a:solidFill>
                <a:latin typeface="Calibri"/>
              </a:rPr>
              <a:t>more</a:t>
            </a:r>
            <a:r>
              <a:rPr lang="pl-PL" sz="2400" spc="-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pl-PL" sz="2400" spc="-1" dirty="0" err="1" smtClean="0">
                <a:solidFill>
                  <a:srgbClr val="000000"/>
                </a:solidFill>
                <a:latin typeface="Calibri"/>
              </a:rPr>
              <a:t>consistent</a:t>
            </a:r>
            <a:r>
              <a:rPr lang="pl-PL" sz="2400" spc="-1" dirty="0" smtClean="0">
                <a:solidFill>
                  <a:srgbClr val="000000"/>
                </a:solidFill>
                <a:latin typeface="Calibri"/>
              </a:rPr>
              <a:t> with </a:t>
            </a:r>
            <a:r>
              <a:rPr lang="pl-PL" sz="2400" spc="-1" dirty="0" err="1" smtClean="0">
                <a:solidFill>
                  <a:srgbClr val="000000"/>
                </a:solidFill>
                <a:latin typeface="Calibri"/>
              </a:rPr>
              <a:t>external</a:t>
            </a:r>
            <a:r>
              <a:rPr lang="pl-PL" sz="2400" spc="-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pl-PL" sz="2400" spc="-1" dirty="0" err="1" smtClean="0">
                <a:solidFill>
                  <a:srgbClr val="000000"/>
                </a:solidFill>
                <a:latin typeface="Calibri"/>
              </a:rPr>
              <a:t>models</a:t>
            </a:r>
            <a:r>
              <a:rPr lang="pl-PL" sz="2400" spc="-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pl-PL" sz="2400" spc="-1" dirty="0" err="1" smtClean="0">
                <a:solidFill>
                  <a:srgbClr val="000000"/>
                </a:solidFill>
                <a:latin typeface="Calibri"/>
              </a:rPr>
              <a:t>than</a:t>
            </a:r>
            <a:r>
              <a:rPr lang="pl-PL" sz="2400" spc="-1" dirty="0" smtClean="0">
                <a:solidFill>
                  <a:srgbClr val="000000"/>
                </a:solidFill>
                <a:latin typeface="Calibri"/>
              </a:rPr>
              <a:t> GPS</a:t>
            </a:r>
          </a:p>
          <a:p>
            <a:pPr marL="342900" indent="-342900" algn="ctr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pl-PL" sz="2400" spc="-1" dirty="0" smtClean="0">
                <a:solidFill>
                  <a:srgbClr val="000000"/>
                </a:solidFill>
                <a:latin typeface="Calibri"/>
              </a:rPr>
              <a:t>Combination </a:t>
            </a:r>
            <a:r>
              <a:rPr lang="pl-PL" sz="2400" spc="-1" dirty="0" err="1" smtClean="0">
                <a:solidFill>
                  <a:srgbClr val="000000"/>
                </a:solidFill>
                <a:latin typeface="Calibri"/>
              </a:rPr>
              <a:t>is</a:t>
            </a:r>
            <a:r>
              <a:rPr lang="pl-PL" sz="2400" spc="-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pl-PL" sz="2400" spc="-1" dirty="0" err="1" smtClean="0">
                <a:solidFill>
                  <a:srgbClr val="000000"/>
                </a:solidFill>
                <a:latin typeface="Calibri"/>
              </a:rPr>
              <a:t>still</a:t>
            </a:r>
            <a:r>
              <a:rPr lang="pl-PL" sz="2400" spc="-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pl-PL" sz="2400" spc="-1" dirty="0" err="1" smtClean="0">
                <a:solidFill>
                  <a:srgbClr val="000000"/>
                </a:solidFill>
                <a:latin typeface="Calibri"/>
              </a:rPr>
              <a:t>dominated</a:t>
            </a:r>
            <a:r>
              <a:rPr lang="pl-PL" sz="2400" spc="-1" dirty="0" smtClean="0">
                <a:solidFill>
                  <a:srgbClr val="000000"/>
                </a:solidFill>
                <a:latin typeface="Calibri"/>
              </a:rPr>
              <a:t> by GPS  </a:t>
            </a:r>
            <a:endParaRPr lang="pl-PL" sz="2400" spc="-1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28555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ony ogólne">
  <a:themeElements>
    <a:clrScheme name="UP 2">
      <a:dk1>
        <a:srgbClr val="737373"/>
      </a:dk1>
      <a:lt1>
        <a:srgbClr val="FFFFFF"/>
      </a:lt1>
      <a:dk2>
        <a:srgbClr val="737373"/>
      </a:dk2>
      <a:lt2>
        <a:srgbClr val="FFFFFF"/>
      </a:lt2>
      <a:accent1>
        <a:srgbClr val="782834"/>
      </a:accent1>
      <a:accent2>
        <a:srgbClr val="7F4D4D"/>
      </a:accent2>
      <a:accent3>
        <a:srgbClr val="B69090"/>
      </a:accent3>
      <a:accent4>
        <a:srgbClr val="CDB3B3"/>
      </a:accent4>
      <a:accent5>
        <a:srgbClr val="633737"/>
      </a:accent5>
      <a:accent6>
        <a:srgbClr val="737373"/>
      </a:accent6>
      <a:hlink>
        <a:srgbClr val="1F497D"/>
      </a:hlink>
      <a:folHlink>
        <a:srgbClr val="17365D"/>
      </a:folHlink>
    </a:clrScheme>
    <a:fontScheme name="Niestandardowy 1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rgbClr val="00538E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noAutofit/>
      </a:bodyPr>
      <a:lstStyle>
        <a:defPPr>
          <a:buFont typeface="Arial" pitchFamily="34" charset="0"/>
          <a:buNone/>
          <a:defRPr sz="1400" baseline="30000" dirty="0">
            <a:solidFill>
              <a:schemeClr val="tx1">
                <a:lumMod val="50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40308</TotalTime>
  <Words>1890</Words>
  <Application>Microsoft Office PowerPoint</Application>
  <PresentationFormat>Panoramiczny</PresentationFormat>
  <Paragraphs>475</Paragraphs>
  <Slides>17</Slides>
  <Notes>17</Notes>
  <HiddenSlides>0</HiddenSlides>
  <MMClips>0</MMClips>
  <ScaleCrop>false</ScaleCrop>
  <HeadingPairs>
    <vt:vector size="6" baseType="variant">
      <vt:variant>
        <vt:lpstr>Używane czcionki</vt:lpstr>
      </vt:variant>
      <vt:variant>
        <vt:i4>10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28" baseType="lpstr">
      <vt:lpstr>Times New Roman</vt:lpstr>
      <vt:lpstr>Calibri Light</vt:lpstr>
      <vt:lpstr>Arial</vt:lpstr>
      <vt:lpstr>Wingdings</vt:lpstr>
      <vt:lpstr>WorkSans</vt:lpstr>
      <vt:lpstr>Tahoma</vt:lpstr>
      <vt:lpstr>Segoe UI</vt:lpstr>
      <vt:lpstr>Cambria Math</vt:lpstr>
      <vt:lpstr>DejaVu Sans</vt:lpstr>
      <vt:lpstr>Calibri</vt:lpstr>
      <vt:lpstr>Strony ogólne</vt:lpstr>
      <vt:lpstr>Prezentacja programu PowerPoint</vt:lpstr>
      <vt:lpstr>Processing strategy – global multi-GNSS solutions</vt:lpstr>
      <vt:lpstr>Polar motion from GPS, GLONASS, Galileo w.r.t. IERS-C04-14</vt:lpstr>
      <vt:lpstr>Polar motion from GPS, GLONASS, Galileo w.r.t. IERS-C04-14</vt:lpstr>
      <vt:lpstr>Length-of-Day (LoD) / UT1-UTC w.r.t. IERS-14-C04</vt:lpstr>
      <vt:lpstr>Length-of-Day (LoD) w.r.t. IERS-14-C04</vt:lpstr>
      <vt:lpstr>Orbital signals in GNSS-based series</vt:lpstr>
      <vt:lpstr>Prezentacja programu PowerPoint</vt:lpstr>
      <vt:lpstr>Sub-daily polar motion from GNSS w.r.t. external models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Summary</vt:lpstr>
      <vt:lpstr>Prezentacja programu PowerPoint</vt:lpstr>
      <vt:lpstr>Further reading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zaslpczenie</dc:creator>
  <cp:lastModifiedBy>Krzysztof.Sosnica</cp:lastModifiedBy>
  <cp:revision>2397</cp:revision>
  <cp:lastPrinted>2014-06-20T06:45:11Z</cp:lastPrinted>
  <dcterms:created xsi:type="dcterms:W3CDTF">2011-10-13T10:25:48Z</dcterms:created>
  <dcterms:modified xsi:type="dcterms:W3CDTF">2022-10-06T08:24:28Z</dcterms:modified>
</cp:coreProperties>
</file>