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8" r:id="rId1"/>
  </p:sldMasterIdLst>
  <p:notesMasterIdLst>
    <p:notesMasterId r:id="rId16"/>
  </p:notesMasterIdLst>
  <p:handoutMasterIdLst>
    <p:handoutMasterId r:id="rId17"/>
  </p:handoutMasterIdLst>
  <p:sldIdLst>
    <p:sldId id="890" r:id="rId2"/>
    <p:sldId id="1085" r:id="rId3"/>
    <p:sldId id="1078" r:id="rId4"/>
    <p:sldId id="1094" r:id="rId5"/>
    <p:sldId id="1080" r:id="rId6"/>
    <p:sldId id="1059" r:id="rId7"/>
    <p:sldId id="1084" r:id="rId8"/>
    <p:sldId id="1053" r:id="rId9"/>
    <p:sldId id="1086" r:id="rId10"/>
    <p:sldId id="1087" r:id="rId11"/>
    <p:sldId id="1055" r:id="rId12"/>
    <p:sldId id="1095" r:id="rId13"/>
    <p:sldId id="1057" r:id="rId14"/>
    <p:sldId id="1083" r:id="rId15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80" userDrawn="1">
          <p15:clr>
            <a:srgbClr val="A4A3A4"/>
          </p15:clr>
        </p15:guide>
        <p15:guide id="5" pos="39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ek Podoba" initials="JP" lastIdx="8" clrIdx="0"/>
  <p:cmAuthor id="1" name="Katarzyna Greszta" initials="KG" lastIdx="0" clrIdx="1"/>
  <p:cmAuthor id="2" name="Izabela Snopek" initials="IS" lastIdx="1" clrIdx="2"/>
  <p:cmAuthor id="3" name="Monika Teklak" initials="MT" lastIdx="15" clrIdx="3"/>
  <p:cmAuthor id="4" name="dokt.1" initials="d" lastIdx="1" clrIdx="4">
    <p:extLst>
      <p:ext uri="{19B8F6BF-5375-455C-9EA6-DF929625EA0E}">
        <p15:presenceInfo xmlns:p15="http://schemas.microsoft.com/office/powerpoint/2012/main" userId="df1acc7d00972b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1DFF"/>
    <a:srgbClr val="5A8D1D"/>
    <a:srgbClr val="EB8B5B"/>
    <a:srgbClr val="6D8C30"/>
    <a:srgbClr val="ECE8E8"/>
    <a:srgbClr val="D7BC6F"/>
    <a:srgbClr val="F2F2F2"/>
    <a:srgbClr val="AF0539"/>
    <a:srgbClr val="E600D6"/>
    <a:srgbClr val="E65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5102" autoAdjust="0"/>
  </p:normalViewPr>
  <p:slideViewPr>
    <p:cSldViewPr snapToObjects="1">
      <p:cViewPr varScale="1">
        <p:scale>
          <a:sx n="83" d="100"/>
          <a:sy n="83" d="100"/>
        </p:scale>
        <p:origin x="706" y="77"/>
      </p:cViewPr>
      <p:guideLst>
        <p:guide orient="horz" pos="278"/>
        <p:guide pos="3840"/>
        <p:guide pos="3780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5190" y="90"/>
      </p:cViewPr>
      <p:guideLst>
        <p:guide orient="horz" pos="3120"/>
        <p:guide pos="2137"/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B36EEBF-430B-43AB-AE06-EC30D50D0997}" type="datetime1">
              <a:rPr lang="pl-PL" smtClean="0"/>
              <a:pPr>
                <a:defRPr/>
              </a:pPr>
              <a:t>28.09.2022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BA90314-0FAB-4A03-9846-17D472E408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216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28.09.2022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B449D8-38CA-428E-9027-A112CF47A5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0205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88A4F-7E75-471E-9AB0-D6799BAF0E6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5B59453-C3CE-4426-B868-B97BC057AD5C}" type="datetime1">
              <a:rPr lang="pl-PL" smtClean="0"/>
              <a:pPr>
                <a:defRPr/>
              </a:pPr>
              <a:t>28.09.2022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724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39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72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688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17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02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721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34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25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32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pPr>
                <a:defRPr/>
              </a:pPr>
              <a:t>28.09.2022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20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412777"/>
            <a:ext cx="12192000" cy="349726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         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4176185" y="1557339"/>
            <a:ext cx="7681383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4" y="1557338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334434" y="3109049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334434" y="4660760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7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0" pos="2419" userDrawn="1">
          <p15:clr>
            <a:srgbClr val="FBAE40"/>
          </p15:clr>
        </p15:guide>
        <p15:guide id="9" pos="2631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3681414"/>
            <a:ext cx="11523133" cy="2447925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1574264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0" pos="5261" userDrawn="1">
          <p15:clr>
            <a:srgbClr val="FBAE40"/>
          </p15:clr>
        </p15:guide>
        <p15:guide id="12" orient="horz" pos="23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1557338"/>
            <a:ext cx="11523133" cy="2627746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5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4324572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8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pos="5261" userDrawn="1">
          <p15:clr>
            <a:srgbClr val="FBAE40"/>
          </p15:clr>
        </p15:guide>
        <p15:guide id="13" orient="horz" pos="231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239349" y="5410408"/>
            <a:ext cx="372001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50-375 Wrocław</a:t>
            </a:r>
          </a:p>
          <a:p>
            <a:pPr lvl="0"/>
            <a:r>
              <a:rPr lang="pl-PL" dirty="0" smtClean="0"/>
              <a:t>ul. C. K. Norwida 25 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4186733" y="5410407"/>
            <a:ext cx="3746128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Centrala: tel. 71 320 5020</a:t>
            </a:r>
          </a:p>
          <a:p>
            <a:pPr lvl="0"/>
            <a:r>
              <a:rPr lang="pl-PL" dirty="0" smtClean="0"/>
              <a:t>Kancelaria Ogólna: tel. 71 320 5130 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8160229" y="5410407"/>
            <a:ext cx="3671803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www.up.wroc.pl</a:t>
            </a:r>
          </a:p>
        </p:txBody>
      </p:sp>
      <p:sp>
        <p:nvSpPr>
          <p:cNvPr id="1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rostokąt 2"/>
          <p:cNvSpPr/>
          <p:nvPr userDrawn="1"/>
        </p:nvSpPr>
        <p:spPr>
          <a:xfrm>
            <a:off x="5615947" y="6561348"/>
            <a:ext cx="6576053" cy="29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239AF2-CA24-484B-9F07-3D6F271D2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66821D7-29D2-44D5-B80E-11E8BED51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B0F960A-43BF-4BE4-8EC0-6D0B85D7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464CA-44D3-490E-B9A8-B9A374BA6E21}" type="datetimeFigureOut">
              <a:rPr lang="pl-PL"/>
              <a:pPr>
                <a:defRPr/>
              </a:pPr>
              <a:t>28.09.2022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043BEAB-FE59-4CA2-937E-33454EB1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32A109E-93B2-4002-9698-6DB190FB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4FAA-C409-428D-AA86-4EE7B778DE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60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rozdzia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1" y="5445125"/>
            <a:ext cx="12191999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172777"/>
            <a:ext cx="12192000" cy="4272348"/>
          </a:xfrm>
        </p:spPr>
        <p:txBody>
          <a:bodyPr/>
          <a:lstStyle/>
          <a:p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0" y="6524626"/>
            <a:ext cx="12192000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334434" y="5445125"/>
            <a:ext cx="11523133" cy="1079500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4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23133" cy="827946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8" y="6618972"/>
            <a:ext cx="4121949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334434" y="1557339"/>
            <a:ext cx="11523133" cy="3671862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67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52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531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9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orient="horz" pos="3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wykresu 4"/>
          <p:cNvSpPr>
            <a:spLocks noGrp="1"/>
          </p:cNvSpPr>
          <p:nvPr>
            <p:ph type="chart" sz="quarter" idx="13"/>
          </p:nvPr>
        </p:nvSpPr>
        <p:spPr>
          <a:xfrm>
            <a:off x="336551" y="1557338"/>
            <a:ext cx="11521016" cy="4572000"/>
          </a:xfrm>
        </p:spPr>
        <p:txBody>
          <a:bodyPr/>
          <a:lstStyle/>
          <a:p>
            <a:endParaRPr lang="pl-PL"/>
          </a:p>
        </p:txBody>
      </p:sp>
      <p:cxnSp>
        <p:nvCxnSpPr>
          <p:cNvPr id="23" name="Łącznik prosty 22"/>
          <p:cNvCxnSpPr/>
          <p:nvPr userDrawn="1"/>
        </p:nvCxnSpPr>
        <p:spPr>
          <a:xfrm>
            <a:off x="0" y="1196975"/>
            <a:ext cx="11040533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3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abeli 4"/>
          <p:cNvSpPr>
            <a:spLocks noGrp="1"/>
          </p:cNvSpPr>
          <p:nvPr>
            <p:ph type="tbl" sz="quarter" idx="15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25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3780" userDrawn="1">
          <p15:clr>
            <a:srgbClr val="FBAE40"/>
          </p15:clr>
        </p15:guide>
        <p15:guide id="11" pos="39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34434" y="1557339"/>
            <a:ext cx="11523133" cy="4572000"/>
          </a:xfrm>
        </p:spPr>
        <p:txBody>
          <a:bodyPr/>
          <a:lstStyle>
            <a:lvl3pPr marL="357188" indent="-176213"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/>
            </a:lvl3pPr>
            <a:lvl4pPr marL="538163" indent="-180975"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/>
            </a:lvl4pPr>
            <a:lvl5pPr marL="714375" indent="-176213"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54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orient="horz" pos="1366" userDrawn="1">
          <p15:clr>
            <a:srgbClr val="FBAE40"/>
          </p15:clr>
        </p15:guide>
        <p15:guide id="6" pos="6955" userDrawn="1">
          <p15:clr>
            <a:srgbClr val="FBAE40"/>
          </p15:clr>
        </p15:guide>
        <p15:guide id="7" orient="horz" pos="404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3780" userDrawn="1">
          <p15:clr>
            <a:srgbClr val="FBAE40"/>
          </p15:clr>
        </p15:guide>
        <p15:guide id="10" pos="3900" userDrawn="1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34434" y="1557339"/>
            <a:ext cx="11523133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1" y="238089"/>
            <a:ext cx="191343" cy="827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8" y="6618972"/>
            <a:ext cx="4121949" cy="1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3" r:id="rId2"/>
    <p:sldLayoutId id="2147483695" r:id="rId3"/>
    <p:sldLayoutId id="2147483696" r:id="rId4"/>
    <p:sldLayoutId id="2147483680" r:id="rId5"/>
    <p:sldLayoutId id="2147483692" r:id="rId6"/>
    <p:sldLayoutId id="2147483693" r:id="rId7"/>
    <p:sldLayoutId id="2147483688" r:id="rId8"/>
    <p:sldLayoutId id="2147483697" r:id="rId9"/>
    <p:sldLayoutId id="2147483689" r:id="rId10"/>
    <p:sldLayoutId id="2147483691" r:id="rId11"/>
    <p:sldLayoutId id="2147483694" r:id="rId12"/>
    <p:sldLayoutId id="2147483685" r:id="rId13"/>
    <p:sldLayoutId id="2147483699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pl-PL" sz="2400" b="0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>
          <a:tab pos="180975" algn="l"/>
          <a:tab pos="357188" algn="l"/>
          <a:tab pos="538163" algn="l"/>
          <a:tab pos="714375" algn="l"/>
          <a:tab pos="896938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•"/>
        <a:tabLst>
          <a:tab pos="179388" algn="l"/>
          <a:tab pos="357188" algn="l"/>
          <a:tab pos="358775" algn="l"/>
          <a:tab pos="538163" algn="l"/>
          <a:tab pos="719138" algn="l"/>
          <a:tab pos="898525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◦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714375" indent="-176213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◦"/>
        <a:tabLst>
          <a:tab pos="179388" algn="l"/>
          <a:tab pos="358775" algn="l"/>
          <a:tab pos="539750" algn="l"/>
          <a:tab pos="719138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63" userDrawn="1">
          <p15:clr>
            <a:srgbClr val="F26B43"/>
          </p15:clr>
        </p15:guide>
        <p15:guide id="2" pos="6955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  <p15:guide id="10" orient="horz" pos="142" userDrawn="1">
          <p15:clr>
            <a:srgbClr val="F26B43"/>
          </p15:clr>
        </p15:guide>
        <p15:guide id="11" pos="211" userDrawn="1">
          <p15:clr>
            <a:srgbClr val="F26B43"/>
          </p15:clr>
        </p15:guide>
        <p15:guide id="12" pos="4324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29/2021JB022211" TargetMode="External"/><Relationship Id="rId3" Type="http://schemas.openxmlformats.org/officeDocument/2006/relationships/hyperlink" Target="https://doi.org/10.1007/s10291-020-01045-3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doi.org/10.1007/s10291-021-01221-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3.png"/><Relationship Id="rId3" Type="http://schemas.openxmlformats.org/officeDocument/2006/relationships/image" Target="../media/image7.png"/><Relationship Id="rId21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tekstu 23"/>
          <p:cNvSpPr>
            <a:spLocks noGrp="1"/>
          </p:cNvSpPr>
          <p:nvPr>
            <p:ph type="body" sz="quarter" idx="13"/>
          </p:nvPr>
        </p:nvSpPr>
        <p:spPr>
          <a:xfrm>
            <a:off x="1883532" y="4868864"/>
            <a:ext cx="10308469" cy="1188725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  <a:cs typeface="Times New Roman" panose="02020603050405020304" pitchFamily="18" charset="0"/>
              </a:rPr>
              <a:t>Grzegorz 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Bury</a:t>
            </a:r>
            <a:r>
              <a:rPr lang="pl-PL" sz="3200" baseline="30000" dirty="0" smtClean="0">
                <a:latin typeface="+mn-lt"/>
                <a:cs typeface="Times New Roman" panose="02020603050405020304" pitchFamily="18" charset="0"/>
              </a:rPr>
              <a:t>1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pl-PL" sz="3200" dirty="0">
                <a:latin typeface="+mn-lt"/>
                <a:cs typeface="Times New Roman" panose="02020603050405020304" pitchFamily="18" charset="0"/>
              </a:rPr>
              <a:t>Krzysztof 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Sośnica</a:t>
            </a:r>
            <a:r>
              <a:rPr lang="pl-PL" sz="3200" baseline="30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pl-PL" sz="3200" dirty="0">
                <a:latin typeface="+mn-lt"/>
                <a:cs typeface="Times New Roman" panose="02020603050405020304" pitchFamily="18" charset="0"/>
              </a:rPr>
              <a:t>Radosław 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Zajdel</a:t>
            </a:r>
            <a:r>
              <a:rPr lang="pl-PL" sz="3200" baseline="30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pl-PL" sz="3200" dirty="0">
                <a:latin typeface="+mn-lt"/>
                <a:cs typeface="Times New Roman" panose="02020603050405020304" pitchFamily="18" charset="0"/>
              </a:rPr>
              <a:t>Dariusz 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Strugarek</a:t>
            </a:r>
            <a:r>
              <a:rPr lang="pl-PL" sz="3200" baseline="30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pl-PL" sz="3200" dirty="0" smtClean="0">
                <a:latin typeface="+mn-lt"/>
                <a:cs typeface="Times New Roman" panose="02020603050405020304" pitchFamily="18" charset="0"/>
              </a:rPr>
              <a:t>, Urs Hugentobler</a:t>
            </a:r>
            <a:r>
              <a:rPr lang="pl-PL" sz="3200" baseline="30000" dirty="0" smtClean="0">
                <a:latin typeface="+mn-lt"/>
                <a:cs typeface="Times New Roman" panose="02020603050405020304" pitchFamily="18" charset="0"/>
              </a:rPr>
              <a:t>2</a:t>
            </a:r>
            <a:endParaRPr lang="en-US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71363" y="2217867"/>
            <a:ext cx="114440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Global reference frame </a:t>
            </a:r>
            <a:r>
              <a:rPr lang="en-US" sz="54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realization onboard</a:t>
            </a:r>
            <a:r>
              <a:rPr lang="pl-PL" sz="54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GNSS </a:t>
            </a:r>
            <a:r>
              <a:rPr lang="en-US" sz="5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satellites</a:t>
            </a:r>
            <a:endParaRPr lang="pl-PL" sz="2000" dirty="0" smtClean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55252"/>
            <a:ext cx="2261752" cy="98651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0" y="6021288"/>
            <a:ext cx="11947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sz="16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Institute of Geodesy and Geoinformatics, Wrocław University of Environmental and Life Sciences, Grunwaldzka 53, 50-357 Wroclaw, Poland</a:t>
            </a:r>
          </a:p>
          <a:p>
            <a:r>
              <a:rPr lang="en-US" sz="1600" baseline="300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Institute for Astronomical and Physical Geodesy, Technical University of Munich, 80333, Munich, Germany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3448"/>
            <a:ext cx="3138896" cy="98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0" y="1192436"/>
            <a:ext cx="10729192" cy="469153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5087888" y="3599438"/>
            <a:ext cx="7211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ground measurements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312994" y="4149080"/>
            <a:ext cx="7211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GNSS-SLR stations distance based on the a priori ITRF2014/SLRF2014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811524" y="2906941"/>
            <a:ext cx="7211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n>
                  <a:solidFill>
                    <a:srgbClr val="EB8B5B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tie calculated based on GNSS and SLR observations</a:t>
            </a:r>
            <a:endParaRPr lang="en-GB" sz="2800" b="1" dirty="0">
              <a:ln>
                <a:solidFill>
                  <a:srgbClr val="EB8B5B"/>
                </a:solidFill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D:\Grzesiek\Artykuły_Konferencje_Prezentacje\1711_Workshop_Szklarska\Ref-Antenna1.jpg"/>
          <p:cNvPicPr>
            <a:picLocks noChangeAspect="1" noChangeArrowheads="1"/>
          </p:cNvPicPr>
          <p:nvPr/>
        </p:nvPicPr>
        <p:blipFill rotWithShape="1">
          <a:blip r:embed="rId4" cstate="print"/>
          <a:srcRect b="33902"/>
          <a:stretch/>
        </p:blipFill>
        <p:spPr bwMode="auto">
          <a:xfrm>
            <a:off x="3359696" y="1052590"/>
            <a:ext cx="552228" cy="766836"/>
          </a:xfrm>
          <a:prstGeom prst="rect">
            <a:avLst/>
          </a:prstGeom>
          <a:noFill/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20" y="980728"/>
            <a:ext cx="1056416" cy="1002617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7415062" y="1520788"/>
            <a:ext cx="488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5A8D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SLR </a:t>
            </a:r>
            <a:r>
              <a:rPr lang="en-US" sz="2000" b="1" dirty="0" smtClean="0">
                <a:solidFill>
                  <a:srgbClr val="5A8D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station</a:t>
            </a:r>
            <a:endParaRPr lang="en-US" sz="2000" b="1" dirty="0">
              <a:solidFill>
                <a:srgbClr val="5A8D1D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03564" y="1484784"/>
            <a:ext cx="488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GNSS station</a:t>
            </a:r>
            <a:endParaRPr lang="en-US" sz="2000" b="1" dirty="0">
              <a:solidFill>
                <a:srgbClr val="0070C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3697270" y="1294478"/>
            <a:ext cx="4729308" cy="2525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 rot="21423220">
            <a:off x="3366750" y="1053589"/>
            <a:ext cx="488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Local tie</a:t>
            </a:r>
            <a:endParaRPr lang="en-US" sz="2000" b="1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Tytuł 2"/>
          <p:cNvSpPr>
            <a:spLocks noGrp="1"/>
          </p:cNvSpPr>
          <p:nvPr>
            <p:ph type="title"/>
          </p:nvPr>
        </p:nvSpPr>
        <p:spPr>
          <a:xfrm>
            <a:off x="370437" y="224644"/>
            <a:ext cx="11635950" cy="82794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3D local tie</a:t>
            </a:r>
            <a:r>
              <a:rPr lang="pl-PL" sz="2800" dirty="0" smtClean="0">
                <a:latin typeface="+mn-lt"/>
                <a:cs typeface="Times New Roman" panose="02020603050405020304" pitchFamily="18" charset="0"/>
              </a:rPr>
              <a:t> (2/2)</a:t>
            </a:r>
            <a:endParaRPr lang="en-US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5827" y="5984754"/>
            <a:ext cx="10800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Strength of the 1-day connection: 40-50 mm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Long-term agreement: 3-4 mm</a:t>
            </a:r>
          </a:p>
        </p:txBody>
      </p:sp>
    </p:spTree>
    <p:extLst>
      <p:ext uri="{BB962C8B-B14F-4D97-AF65-F5344CB8AC3E}">
        <p14:creationId xmlns:p14="http://schemas.microsoft.com/office/powerpoint/2010/main" val="33553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70437" y="224644"/>
            <a:ext cx="11635950" cy="827946"/>
          </a:xfrm>
        </p:spPr>
        <p:txBody>
          <a:bodyPr>
            <a:normAutofit/>
          </a:bodyPr>
          <a:lstStyle/>
          <a:p>
            <a:r>
              <a:rPr lang="en-US" sz="3200" dirty="0"/>
              <a:t>Difference between </a:t>
            </a:r>
            <a:r>
              <a:rPr lang="pl-PL" sz="3200" dirty="0"/>
              <a:t>space and local </a:t>
            </a:r>
            <a:r>
              <a:rPr lang="en-US" sz="3200" dirty="0"/>
              <a:t>ties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239008" y="1568952"/>
            <a:ext cx="5543692" cy="4031456"/>
            <a:chOff x="239008" y="1568952"/>
            <a:chExt cx="5543692" cy="4031456"/>
          </a:xfrm>
        </p:grpSpPr>
        <p:pic>
          <p:nvPicPr>
            <p:cNvPr id="4" name="Obraz 3"/>
            <p:cNvPicPr/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52"/>
            <a:stretch/>
          </p:blipFill>
          <p:spPr bwMode="auto">
            <a:xfrm>
              <a:off x="239008" y="2204864"/>
              <a:ext cx="5543692" cy="3395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Obraz 8"/>
            <p:cNvPicPr/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55" t="15214" r="7810" b="65517"/>
            <a:stretch/>
          </p:blipFill>
          <p:spPr bwMode="auto">
            <a:xfrm>
              <a:off x="4413577" y="1568952"/>
              <a:ext cx="1044116" cy="12718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35" y="1052590"/>
            <a:ext cx="5361595" cy="4855642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7824192" y="908720"/>
            <a:ext cx="3924436" cy="5436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70437" y="224644"/>
            <a:ext cx="11635950" cy="82794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Difference between </a:t>
            </a:r>
            <a:r>
              <a:rPr lang="pl-PL" sz="3600" dirty="0">
                <a:solidFill>
                  <a:schemeClr val="accent6">
                    <a:lumMod val="50000"/>
                  </a:schemeClr>
                </a:solidFill>
              </a:rPr>
              <a:t>space and local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ties</a:t>
            </a:r>
            <a:endParaRPr lang="en-US" sz="28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239008" y="1568952"/>
            <a:ext cx="5543692" cy="4031456"/>
            <a:chOff x="239008" y="1568952"/>
            <a:chExt cx="5543692" cy="4031456"/>
          </a:xfrm>
        </p:grpSpPr>
        <p:pic>
          <p:nvPicPr>
            <p:cNvPr id="4" name="Obraz 3"/>
            <p:cNvPicPr/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52"/>
            <a:stretch/>
          </p:blipFill>
          <p:spPr bwMode="auto">
            <a:xfrm>
              <a:off x="239008" y="2204864"/>
              <a:ext cx="5543692" cy="3395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Obraz 8"/>
            <p:cNvPicPr/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55" t="15214" r="7810" b="65517"/>
            <a:stretch/>
          </p:blipFill>
          <p:spPr bwMode="auto">
            <a:xfrm>
              <a:off x="4413577" y="1568952"/>
              <a:ext cx="1044116" cy="12718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1"/>
          <a:stretch/>
        </p:blipFill>
        <p:spPr>
          <a:xfrm>
            <a:off x="6188412" y="2204864"/>
            <a:ext cx="5544000" cy="339048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9" t="20315" r="7498" b="70305"/>
          <a:stretch/>
        </p:blipFill>
        <p:spPr>
          <a:xfrm>
            <a:off x="10308468" y="1895313"/>
            <a:ext cx="1044116" cy="6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3"/>
          <p:cNvSpPr>
            <a:spLocks noGrp="1"/>
          </p:cNvSpPr>
          <p:nvPr>
            <p:ph type="body" sz="quarter" idx="4294967295"/>
          </p:nvPr>
        </p:nvSpPr>
        <p:spPr>
          <a:xfrm>
            <a:off x="324159" y="329613"/>
            <a:ext cx="9148732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Summary</a:t>
            </a:r>
            <a:endParaRPr lang="en-US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43372" y="1287244"/>
            <a:ext cx="111612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best strategy for the datum realization aiming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is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consistent imposing of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NNT+NNR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constraints </a:t>
            </a:r>
            <a:r>
              <a:rPr lang="pl-PL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on 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GNSS and SLR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sites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strength of the connection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onboard GNSS satellites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is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40–50 mm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for the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1-day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solutions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for individual stations, whereas the mean values based on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long time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series agree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to 3–4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mm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with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local tie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measurements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  <a:b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pl-PL" sz="28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SLR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range biases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considering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the LAGEOS-based station coordinates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improve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the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consistency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with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the in situ local ties 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Up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).</a:t>
            </a:r>
            <a:endParaRPr lang="en-US" b="1" dirty="0"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328" y="116632"/>
            <a:ext cx="11635950" cy="104411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cs typeface="Times New Roman" panose="02020603050405020304" pitchFamily="18" charset="0"/>
              </a:rPr>
              <a:t>Thank you for your attention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4907868" y="1556792"/>
            <a:ext cx="0" cy="493254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40560" y="1902162"/>
            <a:ext cx="6276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Bury G, Sośnica K, Zajdel R, Strugarek D, Hugentobler U (2021) Determination of precise Galileo orbits using combined GNSS and SLR observations. GPS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Solut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25(1):11. </a:t>
            </a:r>
            <a:r>
              <a:rPr lang="en-US" dirty="0">
                <a:latin typeface="+mn-lt"/>
                <a:hlinkClick r:id="rId3"/>
              </a:rPr>
              <a:t>https://doi.org/10.1007/s10291-020-01045-3</a:t>
            </a:r>
            <a:endParaRPr lang="en-US" dirty="0">
              <a:effectLst/>
              <a:latin typeface="+mn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36244" y="3209119"/>
            <a:ext cx="6274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Bury G, Sośnica K, Zajdel R, Strugarek D (2022) GLONASS precise orbit determination with identification of malfunctioning spacecraft. GPS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Solut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26(2):36.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hlinkClick r:id="rId4"/>
              </a:rPr>
              <a:t>https://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  <a:hlinkClick r:id="rId4"/>
              </a:rPr>
              <a:t>doi.org/10.1007/s10291-021-01221-z</a:t>
            </a:r>
            <a:endParaRPr lang="pl-PL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046387" y="1525872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Find more details in:</a:t>
            </a:r>
            <a:endParaRPr lang="en-US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0" y="2285549"/>
            <a:ext cx="1447799" cy="149194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91260" y="1625155"/>
            <a:ext cx="30092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Dr Grzegorz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Bury</a:t>
            </a:r>
          </a:p>
          <a:p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grzegorz.bury@upwr.edu.pl</a:t>
            </a:r>
          </a:p>
          <a:p>
            <a:endParaRPr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105405" y="3787755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More scientific content:</a:t>
            </a: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886799" y="5548313"/>
            <a:ext cx="3589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https://www.researchgate.net/profile/</a:t>
            </a:r>
            <a:r>
              <a:rPr lang="en-US" sz="1600" b="1" dirty="0" smtClean="0"/>
              <a:t>Grzegorz-Bury</a:t>
            </a:r>
            <a:endParaRPr lang="en-US" sz="16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" y="5399678"/>
            <a:ext cx="840877" cy="84087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" y="4359906"/>
            <a:ext cx="842400" cy="8424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987250" y="4611829"/>
            <a:ext cx="3782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https://orcid.org/</a:t>
            </a:r>
            <a:r>
              <a:rPr lang="en-US" sz="1600" b="1" dirty="0"/>
              <a:t>0000-0002-5816-410X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036244" y="451607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Bury G, Sośnica K, Zajdel R, Strugarek D, Hugentobler U (2021) Geodetic Datum Realization Using SLR‐GNSS Co‐Location Onboard Galileo and GLONASS. JGR Solid Earth 126(10).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hlinkClick r:id="rId8"/>
              </a:rPr>
              <a:t>https://doi.org/10.1029/2021JB022211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87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 txBox="1">
            <a:spLocks/>
          </p:cNvSpPr>
          <p:nvPr/>
        </p:nvSpPr>
        <p:spPr>
          <a:xfrm>
            <a:off x="340034" y="188640"/>
            <a:ext cx="10904537" cy="8279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782834"/>
                </a:solidFill>
                <a:latin typeface="+mn-lt"/>
                <a:cs typeface="Times New Roman" panose="02020603050405020304" pitchFamily="18" charset="0"/>
              </a:rPr>
              <a:t>Subject of this study</a:t>
            </a:r>
            <a:endParaRPr lang="en-US" sz="3200" dirty="0">
              <a:solidFill>
                <a:srgbClr val="782834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53113" y="1340768"/>
            <a:ext cx="112692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Geodetic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Datum Realization using co-location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onboard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GNSS</a:t>
            </a:r>
            <a:endParaRPr lang="pl-PL" sz="3200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What is the best strategy for constraining GNSS and SLR network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?</a:t>
            </a:r>
            <a:endParaRPr lang="pl-PL" sz="24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How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should we handle the SLR systematic errors (range biases)?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How well can we determine the linkage between SLR and GNSS in space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?</a:t>
            </a:r>
            <a:endParaRPr lang="pl-PL" sz="24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Model 3D 5" descr="Satell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-609600"/>
            <a:ext cx="3297237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Model 3D 1" descr="The Ear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724150"/>
            <a:ext cx="3059113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Model 3D 3" descr="OGS Telesco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968625"/>
            <a:ext cx="635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upa 8"/>
          <p:cNvGrpSpPr>
            <a:grpSpLocks/>
          </p:cNvGrpSpPr>
          <p:nvPr/>
        </p:nvGrpSpPr>
        <p:grpSpPr bwMode="auto">
          <a:xfrm>
            <a:off x="5953125" y="3148013"/>
            <a:ext cx="374650" cy="482600"/>
            <a:chOff x="882018" y="2294166"/>
            <a:chExt cx="1054570" cy="1475082"/>
          </a:xfrm>
        </p:grpSpPr>
        <p:pic>
          <p:nvPicPr>
            <p:cNvPr id="4140" name="Model 3D 6" descr="Insulated Drink Contai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30" y="2658229"/>
              <a:ext cx="927319" cy="1137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1" name="Model 3D 7" descr="Reception Bel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11" y="2042847"/>
              <a:ext cx="1339461" cy="139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57A49E28-09DC-4559-A78D-8FB31C1E86A6}"/>
              </a:ext>
            </a:extLst>
          </p:cNvPr>
          <p:cNvCxnSpPr>
            <a:cxnSpLocks/>
          </p:cNvCxnSpPr>
          <p:nvPr/>
        </p:nvCxnSpPr>
        <p:spPr>
          <a:xfrm flipV="1">
            <a:off x="5427663" y="1236663"/>
            <a:ext cx="2695575" cy="1458912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xmlns="" id="{36E894F9-4C97-4F78-953E-A11DCC205F81}"/>
              </a:ext>
            </a:extLst>
          </p:cNvPr>
          <p:cNvCxnSpPr>
            <a:cxnSpLocks/>
          </p:cNvCxnSpPr>
          <p:nvPr/>
        </p:nvCxnSpPr>
        <p:spPr>
          <a:xfrm>
            <a:off x="6159500" y="3309938"/>
            <a:ext cx="765175" cy="8763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pole tekstowe 18"/>
          <p:cNvSpPr txBox="1">
            <a:spLocks noChangeArrowheads="1"/>
          </p:cNvSpPr>
          <p:nvPr/>
        </p:nvSpPr>
        <p:spPr bwMode="auto">
          <a:xfrm>
            <a:off x="2051050" y="5309674"/>
            <a:ext cx="11689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en-US" sz="4400" dirty="0"/>
              <a:t>ITRF</a:t>
            </a:r>
            <a:endParaRPr lang="pl-PL" altLang="en-US" sz="4000" dirty="0"/>
          </a:p>
        </p:txBody>
      </p:sp>
      <p:grpSp>
        <p:nvGrpSpPr>
          <p:cNvPr id="4105" name="Grupa 30"/>
          <p:cNvGrpSpPr>
            <a:grpSpLocks/>
          </p:cNvGrpSpPr>
          <p:nvPr/>
        </p:nvGrpSpPr>
        <p:grpSpPr bwMode="auto">
          <a:xfrm>
            <a:off x="6550025" y="4035425"/>
            <a:ext cx="522288" cy="369888"/>
            <a:chOff x="2131610" y="4542970"/>
            <a:chExt cx="1472378" cy="1128953"/>
          </a:xfrm>
        </p:grpSpPr>
        <p:pic>
          <p:nvPicPr>
            <p:cNvPr id="4138" name="Model 3D 31" descr="Insulated Drink Contain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141" y="4821392"/>
              <a:ext cx="1030352" cy="50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9" name="Model 3D 32" descr="Reception Be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525" y="4523025"/>
              <a:ext cx="892971" cy="117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6" name="Model 3D 33" descr="Insulated Drink Contain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883150"/>
            <a:ext cx="347663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Model 3D 34" descr="Reception Bel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4962525"/>
            <a:ext cx="476250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Model 3D 37" descr="Insulated Drink Contain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267325"/>
            <a:ext cx="244475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Model 3D 38" descr="Reception Be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5449888"/>
            <a:ext cx="4445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0" name="Grupa 39"/>
          <p:cNvGrpSpPr>
            <a:grpSpLocks/>
          </p:cNvGrpSpPr>
          <p:nvPr/>
        </p:nvGrpSpPr>
        <p:grpSpPr bwMode="auto">
          <a:xfrm>
            <a:off x="5187950" y="2693988"/>
            <a:ext cx="415925" cy="498475"/>
            <a:chOff x="-1703574" y="435388"/>
            <a:chExt cx="1171876" cy="1525305"/>
          </a:xfrm>
        </p:grpSpPr>
        <p:pic>
          <p:nvPicPr>
            <p:cNvPr id="4136" name="Model 3D 40" descr="Insulated Drink Containe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16270" y="830730"/>
              <a:ext cx="618213" cy="117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7" name="Model 3D 41" descr="Reception Be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91031" y="308587"/>
              <a:ext cx="1339461" cy="119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xmlns="" id="{F2C78B4D-31DB-4383-8BB1-C5E1202C44BB}"/>
              </a:ext>
            </a:extLst>
          </p:cNvPr>
          <p:cNvCxnSpPr>
            <a:cxnSpLocks/>
          </p:cNvCxnSpPr>
          <p:nvPr/>
        </p:nvCxnSpPr>
        <p:spPr>
          <a:xfrm flipV="1">
            <a:off x="6229350" y="1271588"/>
            <a:ext cx="1893888" cy="1903412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xmlns="" id="{6885D295-7F26-4AD1-AECC-CA0F0D19AE4F}"/>
              </a:ext>
            </a:extLst>
          </p:cNvPr>
          <p:cNvCxnSpPr>
            <a:cxnSpLocks/>
          </p:cNvCxnSpPr>
          <p:nvPr/>
        </p:nvCxnSpPr>
        <p:spPr>
          <a:xfrm flipV="1">
            <a:off x="7072313" y="1308100"/>
            <a:ext cx="1050925" cy="2917825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3" name="Model 3D 49" descr="Satell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584450"/>
            <a:ext cx="2755900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xmlns="" id="{C4AE51C8-1DE7-45E3-9524-B54C8D2D7130}"/>
              </a:ext>
            </a:extLst>
          </p:cNvPr>
          <p:cNvCxnSpPr>
            <a:cxnSpLocks/>
          </p:cNvCxnSpPr>
          <p:nvPr/>
        </p:nvCxnSpPr>
        <p:spPr>
          <a:xfrm flipV="1">
            <a:off x="6883400" y="4000500"/>
            <a:ext cx="2625725" cy="1304925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>
            <a:extLst>
              <a:ext uri="{FF2B5EF4-FFF2-40B4-BE49-F238E27FC236}">
                <a16:creationId xmlns:a16="http://schemas.microsoft.com/office/drawing/2014/main" xmlns="" id="{FF2BE93D-8201-4257-8011-F95C361B9710}"/>
              </a:ext>
            </a:extLst>
          </p:cNvPr>
          <p:cNvCxnSpPr>
            <a:cxnSpLocks/>
          </p:cNvCxnSpPr>
          <p:nvPr/>
        </p:nvCxnSpPr>
        <p:spPr>
          <a:xfrm flipV="1">
            <a:off x="7080250" y="4000500"/>
            <a:ext cx="2403475" cy="220663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>
            <a:extLst>
              <a:ext uri="{FF2B5EF4-FFF2-40B4-BE49-F238E27FC236}">
                <a16:creationId xmlns:a16="http://schemas.microsoft.com/office/drawing/2014/main" xmlns="" id="{16FD1E78-95B3-4C5D-B937-2B2EEA45D5C4}"/>
              </a:ext>
            </a:extLst>
          </p:cNvPr>
          <p:cNvCxnSpPr>
            <a:cxnSpLocks/>
          </p:cNvCxnSpPr>
          <p:nvPr/>
        </p:nvCxnSpPr>
        <p:spPr>
          <a:xfrm>
            <a:off x="6310313" y="3200400"/>
            <a:ext cx="3092450" cy="793750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>
            <a:extLst>
              <a:ext uri="{FF2B5EF4-FFF2-40B4-BE49-F238E27FC236}">
                <a16:creationId xmlns:a16="http://schemas.microsoft.com/office/drawing/2014/main" xmlns="" id="{0F7D3C59-5A99-4E50-9709-2A1621E2029F}"/>
              </a:ext>
            </a:extLst>
          </p:cNvPr>
          <p:cNvCxnSpPr>
            <a:cxnSpLocks/>
          </p:cNvCxnSpPr>
          <p:nvPr/>
        </p:nvCxnSpPr>
        <p:spPr>
          <a:xfrm flipH="1">
            <a:off x="6780213" y="4216400"/>
            <a:ext cx="50800" cy="10302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63">
            <a:extLst>
              <a:ext uri="{FF2B5EF4-FFF2-40B4-BE49-F238E27FC236}">
                <a16:creationId xmlns:a16="http://schemas.microsoft.com/office/drawing/2014/main" xmlns="" id="{FB53E17B-429A-4DE0-8F61-6957EE500CBB}"/>
              </a:ext>
            </a:extLst>
          </p:cNvPr>
          <p:cNvCxnSpPr>
            <a:cxnSpLocks/>
          </p:cNvCxnSpPr>
          <p:nvPr/>
        </p:nvCxnSpPr>
        <p:spPr>
          <a:xfrm flipH="1">
            <a:off x="5395913" y="5246688"/>
            <a:ext cx="1322387" cy="4238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>
            <a:extLst>
              <a:ext uri="{FF2B5EF4-FFF2-40B4-BE49-F238E27FC236}">
                <a16:creationId xmlns:a16="http://schemas.microsoft.com/office/drawing/2014/main" xmlns="" id="{D8108C4E-7A5D-4F14-8F1F-7F79080B820C}"/>
              </a:ext>
            </a:extLst>
          </p:cNvPr>
          <p:cNvCxnSpPr>
            <a:cxnSpLocks/>
          </p:cNvCxnSpPr>
          <p:nvPr/>
        </p:nvCxnSpPr>
        <p:spPr>
          <a:xfrm>
            <a:off x="5292725" y="3000375"/>
            <a:ext cx="866775" cy="3444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0" name="Model 3D 69" descr="OGS Telescop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3255963"/>
            <a:ext cx="976313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Obraz 70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56647">
            <a:off x="3582988" y="876300"/>
            <a:ext cx="10191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Obraz 71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69906">
            <a:off x="1270000" y="4057650"/>
            <a:ext cx="10191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xmlns="" id="{98E05339-427D-4C3C-9541-66D45D1DB1EA}"/>
              </a:ext>
            </a:extLst>
          </p:cNvPr>
          <p:cNvCxnSpPr>
            <a:cxnSpLocks/>
          </p:cNvCxnSpPr>
          <p:nvPr/>
        </p:nvCxnSpPr>
        <p:spPr>
          <a:xfrm>
            <a:off x="4114800" y="1703388"/>
            <a:ext cx="561975" cy="1566862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xmlns="" id="{EB6DD2EE-84BB-4039-8E37-02575E273579}"/>
              </a:ext>
            </a:extLst>
          </p:cNvPr>
          <p:cNvCxnSpPr>
            <a:cxnSpLocks/>
          </p:cNvCxnSpPr>
          <p:nvPr/>
        </p:nvCxnSpPr>
        <p:spPr>
          <a:xfrm flipV="1">
            <a:off x="2136775" y="3803650"/>
            <a:ext cx="1706563" cy="766763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5" name="pole tekstowe 77"/>
          <p:cNvSpPr txBox="1">
            <a:spLocks noChangeArrowheads="1"/>
          </p:cNvSpPr>
          <p:nvPr/>
        </p:nvSpPr>
        <p:spPr bwMode="auto">
          <a:xfrm>
            <a:off x="7720013" y="5354638"/>
            <a:ext cx="3749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en-US" sz="2800">
                <a:solidFill>
                  <a:srgbClr val="FF0000"/>
                </a:solidFill>
              </a:rPr>
              <a:t>GNSS: double-difference</a:t>
            </a:r>
            <a:br>
              <a:rPr lang="pl-PL" altLang="en-US" sz="2800">
                <a:solidFill>
                  <a:srgbClr val="FF0000"/>
                </a:solidFill>
              </a:rPr>
            </a:br>
            <a:r>
              <a:rPr lang="pl-PL" altLang="en-US" sz="2800">
                <a:solidFill>
                  <a:srgbClr val="FF0000"/>
                </a:solidFill>
              </a:rPr>
              <a:t>network solution</a:t>
            </a:r>
          </a:p>
        </p:txBody>
      </p:sp>
      <p:sp>
        <p:nvSpPr>
          <p:cNvPr id="4126" name="pole tekstowe 78"/>
          <p:cNvSpPr txBox="1">
            <a:spLocks noChangeArrowheads="1"/>
          </p:cNvSpPr>
          <p:nvPr/>
        </p:nvSpPr>
        <p:spPr bwMode="auto">
          <a:xfrm>
            <a:off x="642938" y="2533650"/>
            <a:ext cx="3076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en-US" sz="2800">
                <a:solidFill>
                  <a:srgbClr val="00B050"/>
                </a:solidFill>
              </a:rPr>
              <a:t>SLR: zero-difference</a:t>
            </a:r>
            <a:br>
              <a:rPr lang="pl-PL" altLang="en-US" sz="2800">
                <a:solidFill>
                  <a:srgbClr val="00B050"/>
                </a:solidFill>
              </a:rPr>
            </a:br>
            <a:r>
              <a:rPr lang="pl-PL" altLang="en-US" sz="2800">
                <a:solidFill>
                  <a:srgbClr val="00B050"/>
                </a:solidFill>
              </a:rPr>
              <a:t>network solution</a:t>
            </a:r>
          </a:p>
        </p:txBody>
      </p:sp>
      <p:pic>
        <p:nvPicPr>
          <p:cNvPr id="4127" name="Model 3D 82" descr="Insulated Drink Contain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840288"/>
            <a:ext cx="377825" cy="32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Model 3D 83" descr="Reception Bel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4895850"/>
            <a:ext cx="463550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Łącznik prosty ze strzałką 84">
            <a:extLst>
              <a:ext uri="{FF2B5EF4-FFF2-40B4-BE49-F238E27FC236}">
                <a16:creationId xmlns:a16="http://schemas.microsoft.com/office/drawing/2014/main" xmlns="" id="{535D3019-AB17-4824-90F6-CF2C643C629F}"/>
              </a:ext>
            </a:extLst>
          </p:cNvPr>
          <p:cNvCxnSpPr>
            <a:cxnSpLocks/>
          </p:cNvCxnSpPr>
          <p:nvPr/>
        </p:nvCxnSpPr>
        <p:spPr>
          <a:xfrm flipH="1" flipV="1">
            <a:off x="4065588" y="5170488"/>
            <a:ext cx="1289050" cy="4587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30" name="Model 3D 88" descr="Insulated Drink Containe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3449638"/>
            <a:ext cx="238125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1" name="Prostokąt 94"/>
          <p:cNvSpPr>
            <a:spLocks noChangeArrowheads="1"/>
          </p:cNvSpPr>
          <p:nvPr/>
        </p:nvSpPr>
        <p:spPr bwMode="auto">
          <a:xfrm>
            <a:off x="5781675" y="3244850"/>
            <a:ext cx="62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en-US">
                <a:solidFill>
                  <a:srgbClr val="00B050"/>
                </a:solidFill>
              </a:rPr>
              <a:t>SLR: </a:t>
            </a:r>
            <a:endParaRPr lang="pl-PL" altLang="en-US"/>
          </a:p>
        </p:txBody>
      </p:sp>
      <p:cxnSp>
        <p:nvCxnSpPr>
          <p:cNvPr id="97" name="Łącznik prosty ze strzałką 96">
            <a:extLst>
              <a:ext uri="{FF2B5EF4-FFF2-40B4-BE49-F238E27FC236}">
                <a16:creationId xmlns:a16="http://schemas.microsoft.com/office/drawing/2014/main" xmlns="" id="{CAB3DC7C-C78A-4C39-A07F-7B69E1DBB3AC}"/>
              </a:ext>
            </a:extLst>
          </p:cNvPr>
          <p:cNvCxnSpPr>
            <a:cxnSpLocks/>
          </p:cNvCxnSpPr>
          <p:nvPr/>
        </p:nvCxnSpPr>
        <p:spPr>
          <a:xfrm flipV="1">
            <a:off x="5006975" y="3000375"/>
            <a:ext cx="285750" cy="4540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3" name="pole tekstowe 95"/>
          <p:cNvSpPr txBox="1">
            <a:spLocks noChangeArrowheads="1"/>
          </p:cNvSpPr>
          <p:nvPr/>
        </p:nvSpPr>
        <p:spPr bwMode="auto">
          <a:xfrm>
            <a:off x="78282" y="6094407"/>
            <a:ext cx="6461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en-US" sz="2000" dirty="0"/>
              <a:t>Geocenter </a:t>
            </a:r>
            <a:r>
              <a:rPr lang="pl-PL" altLang="en-US" sz="2000" dirty="0" err="1"/>
              <a:t>is</a:t>
            </a:r>
            <a:r>
              <a:rPr lang="pl-PL" altLang="en-US" sz="2000" dirty="0"/>
              <a:t> not </a:t>
            </a:r>
            <a:r>
              <a:rPr lang="pl-PL" altLang="en-US" sz="2000" dirty="0" err="1"/>
              <a:t>explicitely</a:t>
            </a:r>
            <a:r>
              <a:rPr lang="pl-PL" altLang="en-US" sz="2000" dirty="0"/>
              <a:t> </a:t>
            </a:r>
            <a:r>
              <a:rPr lang="pl-PL" altLang="en-US" sz="2000" dirty="0" err="1"/>
              <a:t>estimated</a:t>
            </a:r>
            <a:r>
              <a:rPr lang="pl-PL" altLang="en-US" sz="2000" dirty="0"/>
              <a:t> </a:t>
            </a:r>
            <a:r>
              <a:rPr lang="pl-PL" altLang="en-US" sz="2000" dirty="0" err="1"/>
              <a:t>thus</a:t>
            </a:r>
            <a:r>
              <a:rPr lang="pl-PL" altLang="en-US" sz="2000" dirty="0"/>
              <a:t> the SLR </a:t>
            </a:r>
            <a:r>
              <a:rPr lang="pl-PL" altLang="en-US" sz="2000" dirty="0" err="1"/>
              <a:t>requires</a:t>
            </a:r>
            <a:r>
              <a:rPr lang="pl-PL" altLang="en-US" sz="2000" dirty="0"/>
              <a:t> NNR, </a:t>
            </a:r>
            <a:r>
              <a:rPr lang="pl-PL" altLang="en-US" sz="2000" dirty="0" err="1"/>
              <a:t>whereas</a:t>
            </a:r>
            <a:r>
              <a:rPr lang="pl-PL" altLang="en-US" sz="2000" dirty="0"/>
              <a:t> GNSS network </a:t>
            </a:r>
            <a:r>
              <a:rPr lang="pl-PL" altLang="en-US" sz="2000" dirty="0" err="1"/>
              <a:t>requires</a:t>
            </a:r>
            <a:r>
              <a:rPr lang="pl-PL" altLang="en-US" sz="2000" dirty="0"/>
              <a:t> NNT+NNR </a:t>
            </a:r>
            <a:r>
              <a:rPr lang="pl-PL" altLang="en-US" sz="2000" dirty="0" err="1"/>
              <a:t>constaint</a:t>
            </a:r>
            <a:r>
              <a:rPr lang="pl-PL" altLang="en-US" sz="2000" dirty="0"/>
              <a:t>. </a:t>
            </a:r>
          </a:p>
        </p:txBody>
      </p:sp>
      <p:pic>
        <p:nvPicPr>
          <p:cNvPr id="4134" name="Model 3D 86" descr="Reception Bell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3292475"/>
            <a:ext cx="48736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Łącznik prosty ze strzałką 90">
            <a:extLst>
              <a:ext uri="{FF2B5EF4-FFF2-40B4-BE49-F238E27FC236}">
                <a16:creationId xmlns:a16="http://schemas.microsoft.com/office/drawing/2014/main" xmlns="" id="{270CA92D-DCA2-4F69-A41D-839DD611DAFC}"/>
              </a:ext>
            </a:extLst>
          </p:cNvPr>
          <p:cNvCxnSpPr>
            <a:cxnSpLocks/>
          </p:cNvCxnSpPr>
          <p:nvPr/>
        </p:nvCxnSpPr>
        <p:spPr>
          <a:xfrm>
            <a:off x="4689475" y="3482975"/>
            <a:ext cx="311150" cy="69850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18"/>
          <p:cNvSpPr txBox="1">
            <a:spLocks noChangeArrowheads="1"/>
          </p:cNvSpPr>
          <p:nvPr/>
        </p:nvSpPr>
        <p:spPr bwMode="auto">
          <a:xfrm>
            <a:off x="916436" y="1148157"/>
            <a:ext cx="21693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Local Tie</a:t>
            </a:r>
            <a:endParaRPr lang="en-US" altLang="en-US" sz="4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>
            <a:off x="2891644" y="1772816"/>
            <a:ext cx="1591496" cy="1498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0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70437" y="224644"/>
            <a:ext cx="11635950" cy="82794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Integration of SLR and GNSS onboard Galileo (GNSS)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28"/>
          <a:stretch/>
        </p:blipFill>
        <p:spPr>
          <a:xfrm>
            <a:off x="2336837" y="1046328"/>
            <a:ext cx="7704856" cy="587505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063552" y="944725"/>
            <a:ext cx="8208912" cy="230425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7752184" y="242088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APC 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–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GNSS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antenna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phase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center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APR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– GNSS antenna reference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point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TRP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– SLR telescope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reference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point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LRA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– laser retroreflector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array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C-o-M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– GNSS satellite center-of-mass.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191344" y="2708920"/>
            <a:ext cx="3858948" cy="2171685"/>
            <a:chOff x="1418228" y="1113228"/>
            <a:chExt cx="9540368" cy="5368995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228" y="1113228"/>
              <a:ext cx="9540368" cy="5368995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/>
          </p:nvSpPr>
          <p:spPr>
            <a:xfrm>
              <a:off x="1995363" y="1398402"/>
              <a:ext cx="2564890" cy="691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just">
                <a:lnSpc>
                  <a:spcPct val="110000"/>
                </a:lnSpc>
                <a:spcAft>
                  <a:spcPts val="300"/>
                </a:spcAft>
              </a:pPr>
              <a:r>
                <a:rPr lang="pl-PL" sz="1200" b="1" dirty="0" smtClean="0">
                  <a:solidFill>
                    <a:srgbClr val="92D050"/>
                  </a:solidFill>
                  <a:latin typeface="+mn-lt"/>
                  <a:cs typeface="Times New Roman" panose="02020603050405020304" pitchFamily="18" charset="0"/>
                </a:rPr>
                <a:t>LRA for SLR</a:t>
              </a:r>
              <a:endParaRPr lang="en-US" sz="1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2961885" y="3032957"/>
              <a:ext cx="1909560" cy="13277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ctr">
                <a:lnSpc>
                  <a:spcPct val="110000"/>
                </a:lnSpc>
                <a:spcAft>
                  <a:spcPts val="300"/>
                </a:spcAft>
              </a:pPr>
              <a:r>
                <a:rPr lang="pl-PL" sz="1200" b="1" dirty="0" smtClean="0">
                  <a:solidFill>
                    <a:srgbClr val="92D050"/>
                  </a:solidFill>
                  <a:latin typeface="+mn-lt"/>
                  <a:cs typeface="Times New Roman" panose="02020603050405020304" pitchFamily="18" charset="0"/>
                </a:rPr>
                <a:t>GNSS </a:t>
              </a:r>
            </a:p>
            <a:p>
              <a:pPr marL="285750" indent="-285750" algn="ctr">
                <a:lnSpc>
                  <a:spcPct val="110000"/>
                </a:lnSpc>
                <a:spcAft>
                  <a:spcPts val="300"/>
                </a:spcAft>
              </a:pPr>
              <a:r>
                <a:rPr lang="en-US" sz="1200" b="1" dirty="0" smtClean="0">
                  <a:solidFill>
                    <a:srgbClr val="92D050"/>
                  </a:solidFill>
                  <a:latin typeface="+mn-lt"/>
                  <a:cs typeface="Times New Roman" panose="02020603050405020304" pitchFamily="18" charset="0"/>
                </a:rPr>
                <a:t>antenna</a:t>
              </a:r>
              <a:endParaRPr lang="en-US" sz="1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cxnSp>
          <p:nvCxnSpPr>
            <p:cNvPr id="16" name="Łącznik prosty ze strzałką 15"/>
            <p:cNvCxnSpPr/>
            <p:nvPr/>
          </p:nvCxnSpPr>
          <p:spPr>
            <a:xfrm>
              <a:off x="4511824" y="1736666"/>
              <a:ext cx="2582813" cy="295755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/>
            <p:cNvCxnSpPr/>
            <p:nvPr/>
          </p:nvCxnSpPr>
          <p:spPr>
            <a:xfrm>
              <a:off x="4583832" y="3640045"/>
              <a:ext cx="2582813" cy="295755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796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Model 3D 5" descr="Satell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-609600"/>
            <a:ext cx="3297237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Model 3D 1" descr="The Ear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724150"/>
            <a:ext cx="3059113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Model 3D 3" descr="OGS Telesco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968625"/>
            <a:ext cx="635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upa 8"/>
          <p:cNvGrpSpPr>
            <a:grpSpLocks/>
          </p:cNvGrpSpPr>
          <p:nvPr/>
        </p:nvGrpSpPr>
        <p:grpSpPr bwMode="auto">
          <a:xfrm>
            <a:off x="5953125" y="3148013"/>
            <a:ext cx="374650" cy="482600"/>
            <a:chOff x="882018" y="2294166"/>
            <a:chExt cx="1054570" cy="1475082"/>
          </a:xfrm>
        </p:grpSpPr>
        <p:pic>
          <p:nvPicPr>
            <p:cNvPr id="5172" name="Model 3D 6" descr="Insulated Drink Contai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30" y="2658229"/>
              <a:ext cx="927319" cy="1137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3" name="Model 3D 7" descr="Reception Bel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11" y="2042847"/>
              <a:ext cx="1339461" cy="139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57A49E28-09DC-4559-A78D-8FB31C1E86A6}"/>
              </a:ext>
            </a:extLst>
          </p:cNvPr>
          <p:cNvCxnSpPr>
            <a:cxnSpLocks/>
          </p:cNvCxnSpPr>
          <p:nvPr/>
        </p:nvCxnSpPr>
        <p:spPr>
          <a:xfrm flipV="1">
            <a:off x="5427663" y="1236663"/>
            <a:ext cx="2695575" cy="1458912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xmlns="" id="{36E894F9-4C97-4F78-953E-A11DCC205F81}"/>
              </a:ext>
            </a:extLst>
          </p:cNvPr>
          <p:cNvCxnSpPr>
            <a:cxnSpLocks/>
          </p:cNvCxnSpPr>
          <p:nvPr/>
        </p:nvCxnSpPr>
        <p:spPr>
          <a:xfrm>
            <a:off x="6159500" y="3309938"/>
            <a:ext cx="765175" cy="8763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pole tekstowe 18"/>
          <p:cNvSpPr txBox="1">
            <a:spLocks noChangeArrowheads="1"/>
          </p:cNvSpPr>
          <p:nvPr/>
        </p:nvSpPr>
        <p:spPr bwMode="auto">
          <a:xfrm>
            <a:off x="2692400" y="5554663"/>
            <a:ext cx="2265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en-US" sz="4000"/>
              <a:t>Space ties</a:t>
            </a:r>
          </a:p>
        </p:txBody>
      </p:sp>
      <p:grpSp>
        <p:nvGrpSpPr>
          <p:cNvPr id="5129" name="Grupa 30"/>
          <p:cNvGrpSpPr>
            <a:grpSpLocks/>
          </p:cNvGrpSpPr>
          <p:nvPr/>
        </p:nvGrpSpPr>
        <p:grpSpPr bwMode="auto">
          <a:xfrm>
            <a:off x="6550025" y="4035425"/>
            <a:ext cx="522288" cy="369888"/>
            <a:chOff x="2131610" y="4542970"/>
            <a:chExt cx="1472378" cy="1128953"/>
          </a:xfrm>
        </p:grpSpPr>
        <p:pic>
          <p:nvPicPr>
            <p:cNvPr id="5170" name="Model 3D 31" descr="Insulated Drink Contain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141" y="4821392"/>
              <a:ext cx="1030352" cy="50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1" name="Model 3D 32" descr="Reception Be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525" y="4523025"/>
              <a:ext cx="892971" cy="117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0" name="Model 3D 33" descr="Insulated Drink Contain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883150"/>
            <a:ext cx="347663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Model 3D 34" descr="Reception Bel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4962525"/>
            <a:ext cx="476250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Model 3D 37" descr="Insulated Drink Contain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267325"/>
            <a:ext cx="244475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Model 3D 38" descr="Reception Be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5449888"/>
            <a:ext cx="4445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4" name="Grupa 39"/>
          <p:cNvGrpSpPr>
            <a:grpSpLocks/>
          </p:cNvGrpSpPr>
          <p:nvPr/>
        </p:nvGrpSpPr>
        <p:grpSpPr bwMode="auto">
          <a:xfrm>
            <a:off x="5187950" y="2693988"/>
            <a:ext cx="415925" cy="498475"/>
            <a:chOff x="-1703574" y="435388"/>
            <a:chExt cx="1171876" cy="1525305"/>
          </a:xfrm>
        </p:grpSpPr>
        <p:pic>
          <p:nvPicPr>
            <p:cNvPr id="5168" name="Model 3D 40" descr="Insulated Drink Containe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16270" y="830730"/>
              <a:ext cx="618213" cy="117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9" name="Model 3D 41" descr="Reception Be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91031" y="308587"/>
              <a:ext cx="1339461" cy="119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xmlns="" id="{F2C78B4D-31DB-4383-8BB1-C5E1202C44BB}"/>
              </a:ext>
            </a:extLst>
          </p:cNvPr>
          <p:cNvCxnSpPr>
            <a:cxnSpLocks/>
          </p:cNvCxnSpPr>
          <p:nvPr/>
        </p:nvCxnSpPr>
        <p:spPr>
          <a:xfrm flipV="1">
            <a:off x="6229350" y="1271588"/>
            <a:ext cx="1893888" cy="1903412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xmlns="" id="{6885D295-7F26-4AD1-AECC-CA0F0D19AE4F}"/>
              </a:ext>
            </a:extLst>
          </p:cNvPr>
          <p:cNvCxnSpPr>
            <a:cxnSpLocks/>
          </p:cNvCxnSpPr>
          <p:nvPr/>
        </p:nvCxnSpPr>
        <p:spPr>
          <a:xfrm flipV="1">
            <a:off x="7072313" y="1308100"/>
            <a:ext cx="1050925" cy="2917825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7" name="Model 3D 49" descr="Satell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584450"/>
            <a:ext cx="2755900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xmlns="" id="{C4AE51C8-1DE7-45E3-9524-B54C8D2D7130}"/>
              </a:ext>
            </a:extLst>
          </p:cNvPr>
          <p:cNvCxnSpPr>
            <a:cxnSpLocks/>
          </p:cNvCxnSpPr>
          <p:nvPr/>
        </p:nvCxnSpPr>
        <p:spPr>
          <a:xfrm flipV="1">
            <a:off x="6883400" y="4000500"/>
            <a:ext cx="2625725" cy="1304925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>
            <a:extLst>
              <a:ext uri="{FF2B5EF4-FFF2-40B4-BE49-F238E27FC236}">
                <a16:creationId xmlns:a16="http://schemas.microsoft.com/office/drawing/2014/main" xmlns="" id="{FF2BE93D-8201-4257-8011-F95C361B9710}"/>
              </a:ext>
            </a:extLst>
          </p:cNvPr>
          <p:cNvCxnSpPr>
            <a:cxnSpLocks/>
          </p:cNvCxnSpPr>
          <p:nvPr/>
        </p:nvCxnSpPr>
        <p:spPr>
          <a:xfrm flipV="1">
            <a:off x="7080250" y="4000500"/>
            <a:ext cx="2403475" cy="220663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>
            <a:extLst>
              <a:ext uri="{FF2B5EF4-FFF2-40B4-BE49-F238E27FC236}">
                <a16:creationId xmlns:a16="http://schemas.microsoft.com/office/drawing/2014/main" xmlns="" id="{16FD1E78-95B3-4C5D-B937-2B2EEA45D5C4}"/>
              </a:ext>
            </a:extLst>
          </p:cNvPr>
          <p:cNvCxnSpPr>
            <a:cxnSpLocks/>
          </p:cNvCxnSpPr>
          <p:nvPr/>
        </p:nvCxnSpPr>
        <p:spPr>
          <a:xfrm>
            <a:off x="6310313" y="3200400"/>
            <a:ext cx="3092450" cy="793750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>
            <a:extLst>
              <a:ext uri="{FF2B5EF4-FFF2-40B4-BE49-F238E27FC236}">
                <a16:creationId xmlns:a16="http://schemas.microsoft.com/office/drawing/2014/main" xmlns="" id="{0F7D3C59-5A99-4E50-9709-2A1621E2029F}"/>
              </a:ext>
            </a:extLst>
          </p:cNvPr>
          <p:cNvCxnSpPr>
            <a:cxnSpLocks/>
          </p:cNvCxnSpPr>
          <p:nvPr/>
        </p:nvCxnSpPr>
        <p:spPr>
          <a:xfrm flipH="1">
            <a:off x="6780213" y="4216400"/>
            <a:ext cx="50800" cy="10302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63">
            <a:extLst>
              <a:ext uri="{FF2B5EF4-FFF2-40B4-BE49-F238E27FC236}">
                <a16:creationId xmlns:a16="http://schemas.microsoft.com/office/drawing/2014/main" xmlns="" id="{FB53E17B-429A-4DE0-8F61-6957EE500CBB}"/>
              </a:ext>
            </a:extLst>
          </p:cNvPr>
          <p:cNvCxnSpPr>
            <a:cxnSpLocks/>
          </p:cNvCxnSpPr>
          <p:nvPr/>
        </p:nvCxnSpPr>
        <p:spPr>
          <a:xfrm flipH="1">
            <a:off x="5395913" y="5246688"/>
            <a:ext cx="1322387" cy="4238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>
            <a:extLst>
              <a:ext uri="{FF2B5EF4-FFF2-40B4-BE49-F238E27FC236}">
                <a16:creationId xmlns:a16="http://schemas.microsoft.com/office/drawing/2014/main" xmlns="" id="{D8108C4E-7A5D-4F14-8F1F-7F79080B820C}"/>
              </a:ext>
            </a:extLst>
          </p:cNvPr>
          <p:cNvCxnSpPr>
            <a:cxnSpLocks/>
          </p:cNvCxnSpPr>
          <p:nvPr/>
        </p:nvCxnSpPr>
        <p:spPr>
          <a:xfrm>
            <a:off x="5365750" y="2998788"/>
            <a:ext cx="793750" cy="3460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4" name="Model 3D 69" descr="OGS Telescop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3255963"/>
            <a:ext cx="976313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xmlns="" id="{98E05339-427D-4C3C-9541-66D45D1DB1EA}"/>
              </a:ext>
            </a:extLst>
          </p:cNvPr>
          <p:cNvCxnSpPr>
            <a:cxnSpLocks/>
          </p:cNvCxnSpPr>
          <p:nvPr/>
        </p:nvCxnSpPr>
        <p:spPr>
          <a:xfrm>
            <a:off x="3678238" y="1622425"/>
            <a:ext cx="998537" cy="1647825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xmlns="" id="{EB6DD2EE-84BB-4039-8E37-02575E273579}"/>
              </a:ext>
            </a:extLst>
          </p:cNvPr>
          <p:cNvCxnSpPr>
            <a:cxnSpLocks/>
          </p:cNvCxnSpPr>
          <p:nvPr/>
        </p:nvCxnSpPr>
        <p:spPr>
          <a:xfrm flipV="1">
            <a:off x="2143125" y="3803650"/>
            <a:ext cx="1700213" cy="10795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7" name="pole tekstowe 77"/>
          <p:cNvSpPr txBox="1">
            <a:spLocks noChangeArrowheads="1"/>
          </p:cNvSpPr>
          <p:nvPr/>
        </p:nvSpPr>
        <p:spPr bwMode="auto">
          <a:xfrm>
            <a:off x="7720013" y="5354638"/>
            <a:ext cx="3749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en-US" sz="2800">
                <a:solidFill>
                  <a:srgbClr val="FF0000"/>
                </a:solidFill>
              </a:rPr>
              <a:t>GNSS: double-difference</a:t>
            </a:r>
            <a:br>
              <a:rPr lang="pl-PL" altLang="en-US" sz="2800">
                <a:solidFill>
                  <a:srgbClr val="FF0000"/>
                </a:solidFill>
              </a:rPr>
            </a:br>
            <a:r>
              <a:rPr lang="pl-PL" altLang="en-US" sz="2800">
                <a:solidFill>
                  <a:srgbClr val="FF0000"/>
                </a:solidFill>
              </a:rPr>
              <a:t>network solution</a:t>
            </a:r>
          </a:p>
        </p:txBody>
      </p:sp>
      <p:sp>
        <p:nvSpPr>
          <p:cNvPr id="5148" name="pole tekstowe 78"/>
          <p:cNvSpPr txBox="1">
            <a:spLocks noChangeArrowheads="1"/>
          </p:cNvSpPr>
          <p:nvPr/>
        </p:nvSpPr>
        <p:spPr bwMode="auto">
          <a:xfrm>
            <a:off x="763588" y="1946275"/>
            <a:ext cx="30749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en-US" sz="2800">
                <a:solidFill>
                  <a:srgbClr val="00B050"/>
                </a:solidFill>
              </a:rPr>
              <a:t>SLR: zero-difference</a:t>
            </a:r>
            <a:br>
              <a:rPr lang="pl-PL" altLang="en-US" sz="2800">
                <a:solidFill>
                  <a:srgbClr val="00B050"/>
                </a:solidFill>
              </a:rPr>
            </a:br>
            <a:r>
              <a:rPr lang="pl-PL" altLang="en-US" sz="2800">
                <a:solidFill>
                  <a:srgbClr val="00B050"/>
                </a:solidFill>
              </a:rPr>
              <a:t>network solution</a:t>
            </a:r>
          </a:p>
        </p:txBody>
      </p:sp>
      <p:pic>
        <p:nvPicPr>
          <p:cNvPr id="5149" name="Model 3D 82" descr="Insulated Drink Contain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840288"/>
            <a:ext cx="377825" cy="32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Model 3D 83" descr="Reception Bel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4895850"/>
            <a:ext cx="463550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Łącznik prosty ze strzałką 84">
            <a:extLst>
              <a:ext uri="{FF2B5EF4-FFF2-40B4-BE49-F238E27FC236}">
                <a16:creationId xmlns:a16="http://schemas.microsoft.com/office/drawing/2014/main" xmlns="" id="{535D3019-AB17-4824-90F6-CF2C643C629F}"/>
              </a:ext>
            </a:extLst>
          </p:cNvPr>
          <p:cNvCxnSpPr>
            <a:cxnSpLocks/>
          </p:cNvCxnSpPr>
          <p:nvPr/>
        </p:nvCxnSpPr>
        <p:spPr>
          <a:xfrm flipH="1" flipV="1">
            <a:off x="4065588" y="5170488"/>
            <a:ext cx="1289050" cy="4587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2" name="Model 3D 88" descr="Insulated Drink Contain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3449638"/>
            <a:ext cx="238125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3" name="Prostokąt 94"/>
          <p:cNvSpPr>
            <a:spLocks noChangeArrowheads="1"/>
          </p:cNvSpPr>
          <p:nvPr/>
        </p:nvSpPr>
        <p:spPr bwMode="auto">
          <a:xfrm>
            <a:off x="5781675" y="3244850"/>
            <a:ext cx="62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en-US">
                <a:solidFill>
                  <a:srgbClr val="00B050"/>
                </a:solidFill>
              </a:rPr>
              <a:t>SLR: </a:t>
            </a:r>
            <a:endParaRPr lang="pl-PL" altLang="en-US"/>
          </a:p>
        </p:txBody>
      </p:sp>
      <p:sp>
        <p:nvSpPr>
          <p:cNvPr id="5154" name="pole tekstowe 95"/>
          <p:cNvSpPr txBox="1">
            <a:spLocks noChangeArrowheads="1"/>
          </p:cNvSpPr>
          <p:nvPr/>
        </p:nvSpPr>
        <p:spPr bwMode="auto">
          <a:xfrm>
            <a:off x="288925" y="6173788"/>
            <a:ext cx="6462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en-US" sz="2000"/>
              <a:t>NNT+NNR needed for SLR stations? </a:t>
            </a:r>
            <a:br>
              <a:rPr lang="pl-PL" altLang="en-US" sz="2000"/>
            </a:br>
            <a:r>
              <a:rPr lang="pl-PL" altLang="en-US" sz="2000"/>
              <a:t>NNT+NNR needed for GNSS stations?</a:t>
            </a:r>
          </a:p>
        </p:txBody>
      </p:sp>
      <p:cxnSp>
        <p:nvCxnSpPr>
          <p:cNvPr id="47" name="Łącznik prosty ze strzałką 46">
            <a:extLst>
              <a:ext uri="{FF2B5EF4-FFF2-40B4-BE49-F238E27FC236}">
                <a16:creationId xmlns:a16="http://schemas.microsoft.com/office/drawing/2014/main" xmlns="" id="{3706204E-692A-49A2-AEC5-2EF1D23D7CFD}"/>
              </a:ext>
            </a:extLst>
          </p:cNvPr>
          <p:cNvCxnSpPr>
            <a:cxnSpLocks/>
          </p:cNvCxnSpPr>
          <p:nvPr/>
        </p:nvCxnSpPr>
        <p:spPr>
          <a:xfrm flipV="1">
            <a:off x="5006975" y="2886075"/>
            <a:ext cx="388938" cy="5683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6" name="Model 3D 86" descr="Reception Bel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3292475"/>
            <a:ext cx="48736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7" name="Model 3D 48" descr="Satellit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-103188"/>
            <a:ext cx="3408362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Model 3D 51" descr="Satell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640013"/>
            <a:ext cx="2857500" cy="33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xmlns="" id="{ED4B50CC-5205-42A3-8B19-B0F4EA2C463A}"/>
              </a:ext>
            </a:extLst>
          </p:cNvPr>
          <p:cNvCxnSpPr>
            <a:cxnSpLocks/>
          </p:cNvCxnSpPr>
          <p:nvPr/>
        </p:nvCxnSpPr>
        <p:spPr>
          <a:xfrm flipH="1" flipV="1">
            <a:off x="3857625" y="1470025"/>
            <a:ext cx="1104900" cy="1997075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xmlns="" id="{D8854AAD-68EE-474E-85C6-E7943374AA9F}"/>
              </a:ext>
            </a:extLst>
          </p:cNvPr>
          <p:cNvCxnSpPr>
            <a:cxnSpLocks/>
          </p:cNvCxnSpPr>
          <p:nvPr/>
        </p:nvCxnSpPr>
        <p:spPr>
          <a:xfrm flipV="1">
            <a:off x="2244725" y="3594100"/>
            <a:ext cx="2762250" cy="582613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xmlns="" id="{8ACD4B92-DB42-4DDA-AE94-F32F1DED5D19}"/>
              </a:ext>
            </a:extLst>
          </p:cNvPr>
          <p:cNvCxnSpPr>
            <a:cxnSpLocks/>
          </p:cNvCxnSpPr>
          <p:nvPr/>
        </p:nvCxnSpPr>
        <p:spPr>
          <a:xfrm>
            <a:off x="2205038" y="4187825"/>
            <a:ext cx="1835150" cy="906463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62">
            <a:extLst>
              <a:ext uri="{FF2B5EF4-FFF2-40B4-BE49-F238E27FC236}">
                <a16:creationId xmlns:a16="http://schemas.microsoft.com/office/drawing/2014/main" xmlns="" id="{8F2C7CC5-101F-4D57-962A-069261D65E74}"/>
              </a:ext>
            </a:extLst>
          </p:cNvPr>
          <p:cNvCxnSpPr>
            <a:cxnSpLocks/>
          </p:cNvCxnSpPr>
          <p:nvPr/>
        </p:nvCxnSpPr>
        <p:spPr>
          <a:xfrm flipH="1" flipV="1">
            <a:off x="4010025" y="1622425"/>
            <a:ext cx="1304925" cy="1089025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>
            <a:extLst>
              <a:ext uri="{FF2B5EF4-FFF2-40B4-BE49-F238E27FC236}">
                <a16:creationId xmlns:a16="http://schemas.microsoft.com/office/drawing/2014/main" xmlns="" id="{66F4B3AD-541B-4336-AE15-69B35769F72F}"/>
              </a:ext>
            </a:extLst>
          </p:cNvPr>
          <p:cNvCxnSpPr>
            <a:cxnSpLocks/>
          </p:cNvCxnSpPr>
          <p:nvPr/>
        </p:nvCxnSpPr>
        <p:spPr>
          <a:xfrm flipH="1" flipV="1">
            <a:off x="4010025" y="1622425"/>
            <a:ext cx="2219325" cy="1552575"/>
          </a:xfrm>
          <a:prstGeom prst="line">
            <a:avLst/>
          </a:prstGeom>
          <a:ln w="412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ze strzałką 66">
            <a:extLst>
              <a:ext uri="{FF2B5EF4-FFF2-40B4-BE49-F238E27FC236}">
                <a16:creationId xmlns:a16="http://schemas.microsoft.com/office/drawing/2014/main" xmlns="" id="{0C5AE526-2A23-4196-B250-30319062E45F}"/>
              </a:ext>
            </a:extLst>
          </p:cNvPr>
          <p:cNvCxnSpPr>
            <a:cxnSpLocks/>
          </p:cNvCxnSpPr>
          <p:nvPr/>
        </p:nvCxnSpPr>
        <p:spPr>
          <a:xfrm flipV="1">
            <a:off x="3649663" y="1463675"/>
            <a:ext cx="280987" cy="87313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ze strzałką 67">
            <a:extLst>
              <a:ext uri="{FF2B5EF4-FFF2-40B4-BE49-F238E27FC236}">
                <a16:creationId xmlns:a16="http://schemas.microsoft.com/office/drawing/2014/main" xmlns="" id="{00053DF9-353D-4189-BECA-8540B2FDF922}"/>
              </a:ext>
            </a:extLst>
          </p:cNvPr>
          <p:cNvCxnSpPr>
            <a:cxnSpLocks/>
          </p:cNvCxnSpPr>
          <p:nvPr/>
        </p:nvCxnSpPr>
        <p:spPr>
          <a:xfrm>
            <a:off x="2085975" y="3916363"/>
            <a:ext cx="82550" cy="227012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6" name="Prostokąt 28"/>
          <p:cNvSpPr>
            <a:spLocks noChangeArrowheads="1"/>
          </p:cNvSpPr>
          <p:nvPr/>
        </p:nvSpPr>
        <p:spPr bwMode="auto">
          <a:xfrm>
            <a:off x="9236075" y="87313"/>
            <a:ext cx="29670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en-US" sz="2000"/>
              <a:t>Do the space ties transfer the network orientation and translation?</a:t>
            </a:r>
          </a:p>
        </p:txBody>
      </p:sp>
      <p:sp>
        <p:nvSpPr>
          <p:cNvPr id="5167" name="Prostokąt 29"/>
          <p:cNvSpPr>
            <a:spLocks noChangeArrowheads="1"/>
          </p:cNvSpPr>
          <p:nvPr/>
        </p:nvSpPr>
        <p:spPr bwMode="auto">
          <a:xfrm>
            <a:off x="4848225" y="6478588"/>
            <a:ext cx="5065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en-US"/>
              <a:t>NNT+NNR needed for both, SLR and GNSS stations? 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3235298" y="1442409"/>
            <a:ext cx="4720714" cy="4006056"/>
            <a:chOff x="-6168476" y="852894"/>
            <a:chExt cx="7904883" cy="6708181"/>
          </a:xfrm>
        </p:grpSpPr>
        <p:cxnSp>
          <p:nvCxnSpPr>
            <p:cNvPr id="5" name="Łącznik prosty ze strzałką 4"/>
            <p:cNvCxnSpPr/>
            <p:nvPr/>
          </p:nvCxnSpPr>
          <p:spPr>
            <a:xfrm flipH="1" flipV="1">
              <a:off x="-2664404" y="852894"/>
              <a:ext cx="18067" cy="4425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ze strzałką 59"/>
            <p:cNvCxnSpPr/>
            <p:nvPr/>
          </p:nvCxnSpPr>
          <p:spPr>
            <a:xfrm flipH="1">
              <a:off x="-6168476" y="5278683"/>
              <a:ext cx="3543411" cy="22823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y ze strzałką 60"/>
            <p:cNvCxnSpPr/>
            <p:nvPr/>
          </p:nvCxnSpPr>
          <p:spPr>
            <a:xfrm>
              <a:off x="-2616492" y="5278684"/>
              <a:ext cx="4352899" cy="251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a 68"/>
          <p:cNvGrpSpPr/>
          <p:nvPr/>
        </p:nvGrpSpPr>
        <p:grpSpPr>
          <a:xfrm rot="702415">
            <a:off x="3390478" y="1520338"/>
            <a:ext cx="4720714" cy="4006056"/>
            <a:chOff x="-6168476" y="852894"/>
            <a:chExt cx="7904883" cy="6708181"/>
          </a:xfrm>
        </p:grpSpPr>
        <p:cxnSp>
          <p:nvCxnSpPr>
            <p:cNvPr id="70" name="Łącznik prosty ze strzałką 69"/>
            <p:cNvCxnSpPr/>
            <p:nvPr/>
          </p:nvCxnSpPr>
          <p:spPr>
            <a:xfrm flipH="1" flipV="1">
              <a:off x="-2664404" y="852894"/>
              <a:ext cx="18067" cy="442579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ze strzałką 70"/>
            <p:cNvCxnSpPr/>
            <p:nvPr/>
          </p:nvCxnSpPr>
          <p:spPr>
            <a:xfrm flipH="1">
              <a:off x="-6168476" y="5278683"/>
              <a:ext cx="3543411" cy="228239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ze strzałką 71"/>
            <p:cNvCxnSpPr/>
            <p:nvPr/>
          </p:nvCxnSpPr>
          <p:spPr>
            <a:xfrm>
              <a:off x="-2616492" y="5278684"/>
              <a:ext cx="4352899" cy="2515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upa 73"/>
          <p:cNvGrpSpPr/>
          <p:nvPr/>
        </p:nvGrpSpPr>
        <p:grpSpPr>
          <a:xfrm rot="505044">
            <a:off x="3283354" y="1443832"/>
            <a:ext cx="4720714" cy="4006056"/>
            <a:chOff x="-6168476" y="852894"/>
            <a:chExt cx="7904883" cy="6708181"/>
          </a:xfrm>
        </p:grpSpPr>
        <p:cxnSp>
          <p:nvCxnSpPr>
            <p:cNvPr id="75" name="Łącznik prosty ze strzałką 74"/>
            <p:cNvCxnSpPr/>
            <p:nvPr/>
          </p:nvCxnSpPr>
          <p:spPr>
            <a:xfrm flipH="1" flipV="1">
              <a:off x="-2664404" y="852894"/>
              <a:ext cx="18067" cy="442579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Łącznik prosty ze strzałką 76"/>
            <p:cNvCxnSpPr/>
            <p:nvPr/>
          </p:nvCxnSpPr>
          <p:spPr>
            <a:xfrm flipH="1">
              <a:off x="-6168476" y="5278683"/>
              <a:ext cx="3543411" cy="2282392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Łącznik prosty ze strzałką 77"/>
            <p:cNvCxnSpPr/>
            <p:nvPr/>
          </p:nvCxnSpPr>
          <p:spPr>
            <a:xfrm>
              <a:off x="-2616492" y="5278684"/>
              <a:ext cx="4352899" cy="25154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pole tekstowe 18"/>
          <p:cNvSpPr txBox="1">
            <a:spLocks noChangeArrowheads="1"/>
          </p:cNvSpPr>
          <p:nvPr/>
        </p:nvSpPr>
        <p:spPr bwMode="auto">
          <a:xfrm>
            <a:off x="360174" y="224897"/>
            <a:ext cx="25314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en-US" sz="4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Space</a:t>
            </a:r>
            <a:r>
              <a:rPr lang="en-US" altLang="en-US" sz="44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Tie</a:t>
            </a:r>
            <a:endParaRPr lang="en-US" altLang="en-US" sz="4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cxnSp>
        <p:nvCxnSpPr>
          <p:cNvPr id="80" name="Łącznik prosty ze strzałką 79"/>
          <p:cNvCxnSpPr/>
          <p:nvPr/>
        </p:nvCxnSpPr>
        <p:spPr>
          <a:xfrm>
            <a:off x="2335382" y="849556"/>
            <a:ext cx="1299913" cy="5984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4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70437" y="224644"/>
            <a:ext cx="11635950" cy="82794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+mn-lt"/>
                <a:cs typeface="Times New Roman" panose="02020603050405020304" pitchFamily="18" charset="0"/>
              </a:rPr>
              <a:t>GNSS and SLR network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2" y="1163960"/>
            <a:ext cx="10153128" cy="5138374"/>
          </a:xfrm>
          <a:prstGeom prst="rect">
            <a:avLst/>
          </a:prstGeom>
        </p:spPr>
      </p:pic>
      <p:pic>
        <p:nvPicPr>
          <p:cNvPr id="4" name="Picture 4" descr="D:\Grzesiek\Artykuły_Konferencje_Prezentacje\1711_Workshop_Szklarska\Ref-Antenna1.jpg"/>
          <p:cNvPicPr>
            <a:picLocks noChangeAspect="1" noChangeArrowheads="1"/>
          </p:cNvPicPr>
          <p:nvPr/>
        </p:nvPicPr>
        <p:blipFill rotWithShape="1">
          <a:blip r:embed="rId4" cstate="print"/>
          <a:srcRect b="33902"/>
          <a:stretch/>
        </p:blipFill>
        <p:spPr bwMode="auto">
          <a:xfrm>
            <a:off x="1955540" y="4787186"/>
            <a:ext cx="623778" cy="866191"/>
          </a:xfrm>
          <a:prstGeom prst="rect">
            <a:avLst/>
          </a:prstGeom>
          <a:noFill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4414516"/>
            <a:ext cx="1559753" cy="148032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475820" y="5237560"/>
            <a:ext cx="7211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SLR </a:t>
            </a:r>
            <a:r>
              <a:rPr lang="en-US" sz="2800" b="1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stations</a:t>
            </a:r>
            <a:endParaRPr lang="en-US" sz="2800" b="1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19336" y="5245968"/>
            <a:ext cx="7211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GNSS stations</a:t>
            </a:r>
            <a:endParaRPr lang="en-US" sz="2800" b="1" dirty="0">
              <a:solidFill>
                <a:srgbClr val="0070C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8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70437" y="224644"/>
            <a:ext cx="11635950" cy="82794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Different approaches to the datum realization</a:t>
            </a:r>
            <a:endParaRPr 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370437" y="2096852"/>
          <a:ext cx="7313703" cy="3323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78"/>
                <a:gridCol w="1156960"/>
                <a:gridCol w="1709919"/>
                <a:gridCol w="1513914"/>
                <a:gridCol w="543532"/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Solution</a:t>
                      </a:r>
                      <a:endParaRPr lang="en-US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GNSS</a:t>
                      </a:r>
                      <a:endParaRPr lang="en-US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SLR</a:t>
                      </a:r>
                      <a:endParaRPr lang="en-US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GCC</a:t>
                      </a:r>
                      <a:endParaRPr lang="en-US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5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Constraints</a:t>
                      </a:r>
                      <a:r>
                        <a:rPr lang="en-US" sz="2000" b="0" i="0" u="none" strike="noStrike" baseline="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on </a:t>
                      </a:r>
                      <a:endParaRPr lang="pl-PL" sz="2000" b="0" i="0" u="none" strike="noStrike" baseline="0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2000" b="0" i="0" u="none" strike="noStrike" baseline="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GNSS network</a:t>
                      </a:r>
                    </a:p>
                  </a:txBody>
                  <a:tcPr marL="7620" marR="7620" marT="7620" marB="0" anchor="ctr"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G1</a:t>
                      </a:r>
                      <a:endParaRPr lang="en-US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NNT/NNR</a:t>
                      </a:r>
                      <a:endParaRPr lang="en-US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NO/NO</a:t>
                      </a:r>
                      <a:endParaRPr lang="en-US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US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AFEAFF"/>
                    </a:solidFill>
                  </a:tcPr>
                </a:tc>
              </a:tr>
              <a:tr h="472932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kern="1200" noProof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Constraints</a:t>
                      </a:r>
                      <a:r>
                        <a:rPr lang="pl-PL" sz="2000" b="0" i="0" u="none" strike="noStrike" kern="1200" baseline="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</a:p>
                    <a:p>
                      <a:pPr algn="ctr" fontAlgn="b"/>
                      <a:r>
                        <a:rPr lang="en-US" sz="2000" b="0" i="0" u="none" strike="noStrike" kern="120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GNSS+SLR </a:t>
                      </a:r>
                      <a:r>
                        <a:rPr lang="pl-PL" sz="2000" b="0" i="0" u="none" strike="noStrike" kern="120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networks</a:t>
                      </a:r>
                      <a:endParaRPr lang="en-US" sz="2000" b="0" i="0" u="none" strike="noStrike" kern="1200" noProof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kern="120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</a:t>
                      </a:r>
                      <a:endParaRPr lang="en-US" sz="2000" b="0" i="0" u="none" strike="noStrike" kern="1200" noProof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NNT/NNR</a:t>
                      </a: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NNT/NNR</a:t>
                      </a: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</a:tr>
              <a:tr h="472932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noProof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C2 </a:t>
                      </a:r>
                      <a:endParaRPr lang="en-US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NNR</a:t>
                      </a: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NNT</a:t>
                      </a: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</a:tr>
              <a:tr h="478885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61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C3</a:t>
                      </a:r>
                      <a:endParaRPr lang="en-US" sz="2000" b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NNR</a:t>
                      </a: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NNR</a:t>
                      </a: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</a:tr>
              <a:tr h="478885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C4</a:t>
                      </a:r>
                      <a:endParaRPr lang="en-US" sz="2000" b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NNR/NNT</a:t>
                      </a:r>
                      <a:endParaRPr lang="en-US" sz="2000" b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NNT</a:t>
                      </a:r>
                      <a:endParaRPr lang="en-US" sz="2000" b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2000" b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</a:tr>
              <a:tr h="478885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61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C5</a:t>
                      </a:r>
                      <a:endParaRPr lang="en-US" sz="2000" b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NNR</a:t>
                      </a:r>
                      <a:endParaRPr lang="en-US" sz="2000" b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NNT/NNR</a:t>
                      </a:r>
                      <a:endParaRPr lang="en-US" sz="2000" b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2000" b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FFEDB3"/>
                    </a:solidFill>
                  </a:tcPr>
                </a:tc>
              </a:tr>
            </a:tbl>
          </a:graphicData>
        </a:graphic>
      </p:graphicFrame>
      <p:sp>
        <p:nvSpPr>
          <p:cNvPr id="16" name="Objaśnienie owalne 15"/>
          <p:cNvSpPr/>
          <p:nvPr/>
        </p:nvSpPr>
        <p:spPr>
          <a:xfrm>
            <a:off x="8220333" y="1557084"/>
            <a:ext cx="3541950" cy="1241992"/>
          </a:xfrm>
          <a:prstGeom prst="wedgeEllipseCallout">
            <a:avLst>
              <a:gd name="adj1" fmla="val -64936"/>
              <a:gd name="adj2" fmla="val 451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Cannot</a:t>
            </a:r>
            <a:r>
              <a:rPr lang="pl-PL" dirty="0" smtClean="0"/>
              <a:t> </a:t>
            </a:r>
            <a:r>
              <a:rPr lang="pl-PL" dirty="0" err="1" smtClean="0"/>
              <a:t>realize</a:t>
            </a:r>
            <a:r>
              <a:rPr lang="pl-PL" dirty="0" smtClean="0"/>
              <a:t> SLR network (not </a:t>
            </a:r>
            <a:r>
              <a:rPr lang="pl-PL" dirty="0" err="1" smtClean="0"/>
              <a:t>bad</a:t>
            </a:r>
            <a:r>
              <a:rPr lang="pl-PL" dirty="0" smtClean="0"/>
              <a:t> for SLR </a:t>
            </a:r>
            <a:r>
              <a:rPr lang="pl-PL" dirty="0" err="1" smtClean="0"/>
              <a:t>stations</a:t>
            </a:r>
            <a:r>
              <a:rPr lang="pl-PL" dirty="0" smtClean="0"/>
              <a:t>!)</a:t>
            </a:r>
            <a:endParaRPr lang="en-US" dirty="0"/>
          </a:p>
        </p:txBody>
      </p:sp>
      <p:sp>
        <p:nvSpPr>
          <p:cNvPr id="19" name="Objaśnienie owalne 18"/>
          <p:cNvSpPr/>
          <p:nvPr/>
        </p:nvSpPr>
        <p:spPr>
          <a:xfrm>
            <a:off x="8220333" y="2178080"/>
            <a:ext cx="3541950" cy="1241992"/>
          </a:xfrm>
          <a:prstGeom prst="wedgeEllipseCallout">
            <a:avLst>
              <a:gd name="adj1" fmla="val -64936"/>
              <a:gd name="adj2" fmla="val 931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GCC </a:t>
            </a:r>
            <a:r>
              <a:rPr lang="pl-PL" dirty="0" err="1" smtClean="0"/>
              <a:t>in</a:t>
            </a:r>
            <a:r>
              <a:rPr lang="pl-PL" dirty="0" smtClean="0"/>
              <a:t> GNSS </a:t>
            </a:r>
            <a:r>
              <a:rPr lang="pl-PL" dirty="0" err="1" smtClean="0"/>
              <a:t>network</a:t>
            </a:r>
            <a:endParaRPr lang="pl-PL" dirty="0" smtClean="0"/>
          </a:p>
        </p:txBody>
      </p:sp>
      <p:sp>
        <p:nvSpPr>
          <p:cNvPr id="20" name="Objaśnienie owalne 19"/>
          <p:cNvSpPr/>
          <p:nvPr/>
        </p:nvSpPr>
        <p:spPr>
          <a:xfrm>
            <a:off x="8627604" y="3420072"/>
            <a:ext cx="3378783" cy="1839721"/>
          </a:xfrm>
          <a:prstGeom prst="wedgeEllipseCallout">
            <a:avLst>
              <a:gd name="adj1" fmla="val -78043"/>
              <a:gd name="adj2" fmla="val 188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Similar</a:t>
            </a:r>
            <a:r>
              <a:rPr lang="pl-PL" dirty="0" smtClean="0"/>
              <a:t> to G1 – </a:t>
            </a:r>
            <a:r>
              <a:rPr lang="pl-PL" dirty="0" err="1" smtClean="0"/>
              <a:t>orientation</a:t>
            </a:r>
            <a:r>
              <a:rPr lang="pl-PL" dirty="0" smtClean="0"/>
              <a:t> for the SLR network </a:t>
            </a:r>
            <a:r>
              <a:rPr lang="pl-PL" dirty="0" err="1" smtClean="0"/>
              <a:t>cannot</a:t>
            </a:r>
            <a:r>
              <a:rPr lang="pl-PL" dirty="0" smtClean="0"/>
              <a:t> be </a:t>
            </a:r>
            <a:r>
              <a:rPr lang="pl-PL" dirty="0" err="1" smtClean="0"/>
              <a:t>transfered</a:t>
            </a:r>
            <a:r>
              <a:rPr lang="pl-PL" dirty="0" smtClean="0"/>
              <a:t> via GNSS </a:t>
            </a:r>
            <a:r>
              <a:rPr lang="pl-PL" dirty="0" err="1" smtClean="0"/>
              <a:t>satellites</a:t>
            </a:r>
            <a:r>
              <a:rPr lang="pl-PL" dirty="0" smtClean="0"/>
              <a:t> (</a:t>
            </a:r>
            <a:r>
              <a:rPr lang="pl-PL" dirty="0" err="1" smtClean="0"/>
              <a:t>lack</a:t>
            </a:r>
            <a:r>
              <a:rPr lang="pl-PL" dirty="0" smtClean="0"/>
              <a:t> of NNR </a:t>
            </a:r>
            <a:r>
              <a:rPr lang="pl-PL" dirty="0" err="1" smtClean="0"/>
              <a:t>condition</a:t>
            </a:r>
            <a:r>
              <a:rPr lang="pl-PL" dirty="0"/>
              <a:t>)</a:t>
            </a:r>
            <a:endParaRPr lang="en-US" dirty="0"/>
          </a:p>
        </p:txBody>
      </p:sp>
      <p:sp>
        <p:nvSpPr>
          <p:cNvPr id="21" name="Objaśnienie owalne 20"/>
          <p:cNvSpPr/>
          <p:nvPr/>
        </p:nvSpPr>
        <p:spPr>
          <a:xfrm>
            <a:off x="8220333" y="5589240"/>
            <a:ext cx="3541950" cy="749343"/>
          </a:xfrm>
          <a:prstGeom prst="wedgeEllipseCallout">
            <a:avLst>
              <a:gd name="adj1" fmla="val -66729"/>
              <a:gd name="adj2" fmla="val -1022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Very</a:t>
            </a:r>
            <a:r>
              <a:rPr lang="pl-PL" dirty="0"/>
              <a:t> </a:t>
            </a:r>
            <a:r>
              <a:rPr lang="pl-PL" dirty="0" err="1" smtClean="0"/>
              <a:t>poor</a:t>
            </a:r>
            <a:r>
              <a:rPr lang="pl-PL" dirty="0" smtClean="0"/>
              <a:t> GCC and CRD</a:t>
            </a:r>
            <a:endParaRPr lang="en-US" dirty="0"/>
          </a:p>
        </p:txBody>
      </p:sp>
      <p:sp>
        <p:nvSpPr>
          <p:cNvPr id="22" name="Prostokąt 21"/>
          <p:cNvSpPr/>
          <p:nvPr/>
        </p:nvSpPr>
        <p:spPr>
          <a:xfrm>
            <a:off x="2747628" y="2996952"/>
            <a:ext cx="4936512" cy="5839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Objaśnienie owalne 22"/>
          <p:cNvSpPr/>
          <p:nvPr/>
        </p:nvSpPr>
        <p:spPr>
          <a:xfrm>
            <a:off x="407368" y="1023473"/>
            <a:ext cx="3541950" cy="749343"/>
          </a:xfrm>
          <a:prstGeom prst="wedgeEllipseCallout">
            <a:avLst>
              <a:gd name="adj1" fmla="val 17533"/>
              <a:gd name="adj2" fmla="val 2350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Best for GNSS and SLR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3885" y="247055"/>
            <a:ext cx="11635950" cy="82794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Quality of station coordinates</a:t>
            </a:r>
            <a:endParaRPr lang="en-US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639616" y="970826"/>
            <a:ext cx="13227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GNSS </a:t>
            </a:r>
            <a:endParaRPr lang="pl-PL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508268" y="970826"/>
            <a:ext cx="841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SLR</a:t>
            </a:r>
            <a:endParaRPr lang="pl-PL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t="47757" r="49605"/>
          <a:stretch/>
        </p:blipFill>
        <p:spPr>
          <a:xfrm>
            <a:off x="479376" y="1635588"/>
            <a:ext cx="2668190" cy="5263292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47757"/>
          <a:stretch/>
        </p:blipFill>
        <p:spPr>
          <a:xfrm>
            <a:off x="6256208" y="1612003"/>
            <a:ext cx="2916324" cy="5253875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3147566" y="2391574"/>
            <a:ext cx="3048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Homogeneity of GNSS network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C1, C4, G1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– NNT/NNR + GCC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C2,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C3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– NNR – GCC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C5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– NNR + GCC</a:t>
            </a:r>
            <a:endParaRPr lang="pl-PL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9013668" y="2391574"/>
            <a:ext cx="31625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Inhomogeneity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of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SLR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network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Best performing stations: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7090, 7810, 7941, 8834</a:t>
            </a:r>
            <a:endParaRPr lang="pl-PL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C1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(NNT/NNR)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and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G1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(No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constraints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!)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the best for SLR station coordinates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55440" y="2017053"/>
            <a:ext cx="241227" cy="4572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12"/>
          <p:cNvSpPr/>
          <p:nvPr/>
        </p:nvSpPr>
        <p:spPr>
          <a:xfrm>
            <a:off x="6816080" y="1980980"/>
            <a:ext cx="241227" cy="4572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380" y="1192436"/>
            <a:ext cx="10729191" cy="469153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5087888" y="3711665"/>
            <a:ext cx="7211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ground measurements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647728" y="2057943"/>
            <a:ext cx="5771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GNSS-SLR stations distance based on the a priori ITRF2014/SLRF2014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811524" y="2906941"/>
            <a:ext cx="7211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n>
                  <a:solidFill>
                    <a:srgbClr val="EB8B5B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tie calculated based on GNSS and SLR observations</a:t>
            </a:r>
            <a:endParaRPr lang="en-GB" sz="2800" b="1" dirty="0">
              <a:ln>
                <a:solidFill>
                  <a:srgbClr val="EB8B5B"/>
                </a:solidFill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D:\Grzesiek\Artykuły_Konferencje_Prezentacje\1711_Workshop_Szklarska\Ref-Antenna1.jpg"/>
          <p:cNvPicPr>
            <a:picLocks noChangeAspect="1" noChangeArrowheads="1"/>
          </p:cNvPicPr>
          <p:nvPr/>
        </p:nvPicPr>
        <p:blipFill rotWithShape="1">
          <a:blip r:embed="rId4" cstate="print"/>
          <a:srcRect b="33902"/>
          <a:stretch/>
        </p:blipFill>
        <p:spPr bwMode="auto">
          <a:xfrm>
            <a:off x="3359696" y="1052590"/>
            <a:ext cx="552228" cy="766836"/>
          </a:xfrm>
          <a:prstGeom prst="rect">
            <a:avLst/>
          </a:prstGeom>
          <a:noFill/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20" y="980728"/>
            <a:ext cx="1056416" cy="1002617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7415062" y="1520788"/>
            <a:ext cx="488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5A8D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SLR </a:t>
            </a:r>
            <a:r>
              <a:rPr lang="en-US" sz="2000" b="1" dirty="0" smtClean="0">
                <a:solidFill>
                  <a:srgbClr val="5A8D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station</a:t>
            </a:r>
            <a:endParaRPr lang="en-US" sz="2000" b="1" dirty="0">
              <a:solidFill>
                <a:srgbClr val="5A8D1D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03564" y="1484784"/>
            <a:ext cx="488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GNSS station</a:t>
            </a:r>
            <a:endParaRPr lang="en-US" sz="2000" b="1" dirty="0">
              <a:solidFill>
                <a:srgbClr val="0070C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3697270" y="1294478"/>
            <a:ext cx="4729308" cy="2525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 rot="21423220">
            <a:off x="3366750" y="1053589"/>
            <a:ext cx="488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Local tie</a:t>
            </a:r>
            <a:endParaRPr lang="en-US" sz="2000" b="1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Tytuł 2"/>
          <p:cNvSpPr>
            <a:spLocks noGrp="1"/>
          </p:cNvSpPr>
          <p:nvPr>
            <p:ph type="title"/>
          </p:nvPr>
        </p:nvSpPr>
        <p:spPr>
          <a:xfrm>
            <a:off x="370437" y="224644"/>
            <a:ext cx="11635950" cy="82794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3D local tie</a:t>
            </a:r>
            <a:r>
              <a:rPr lang="pl-PL" sz="2800" dirty="0" smtClean="0">
                <a:latin typeface="+mn-lt"/>
                <a:cs typeface="Times New Roman" panose="02020603050405020304" pitchFamily="18" charset="0"/>
              </a:rPr>
              <a:t> (1/2)</a:t>
            </a:r>
            <a:endParaRPr lang="en-US" sz="28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4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8" grpId="0"/>
    </p:bldLst>
  </p:timing>
</p:sld>
</file>

<file path=ppt/theme/theme1.xml><?xml version="1.0" encoding="utf-8"?>
<a:theme xmlns:a="http://schemas.openxmlformats.org/drawingml/2006/main" name="Strony ogólne">
  <a:themeElements>
    <a:clrScheme name="UP 2">
      <a:dk1>
        <a:srgbClr val="737373"/>
      </a:dk1>
      <a:lt1>
        <a:srgbClr val="FFFFFF"/>
      </a:lt1>
      <a:dk2>
        <a:srgbClr val="737373"/>
      </a:dk2>
      <a:lt2>
        <a:srgbClr val="FFFFFF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1F497D"/>
      </a:hlink>
      <a:folHlink>
        <a:srgbClr val="17365D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3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50000"/>
          </a:lnSpc>
          <a:buFont typeface="Arial" pitchFamily="34" charset="0"/>
          <a:buNone/>
          <a:defRPr sz="1200"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33539</TotalTime>
  <Words>646</Words>
  <Application>Microsoft Office PowerPoint</Application>
  <PresentationFormat>Panoramiczny</PresentationFormat>
  <Paragraphs>136</Paragraphs>
  <Slides>14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 UI</vt:lpstr>
      <vt:lpstr>Segoe UI Semibold</vt:lpstr>
      <vt:lpstr>Segoe UI Semilight</vt:lpstr>
      <vt:lpstr>Times New Roman</vt:lpstr>
      <vt:lpstr>Strony ogólne</vt:lpstr>
      <vt:lpstr>Prezentacja programu PowerPoint</vt:lpstr>
      <vt:lpstr>Prezentacja programu PowerPoint</vt:lpstr>
      <vt:lpstr>Prezentacja programu PowerPoint</vt:lpstr>
      <vt:lpstr>Integration of SLR and GNSS onboard Galileo (GNSS)</vt:lpstr>
      <vt:lpstr>Prezentacja programu PowerPoint</vt:lpstr>
      <vt:lpstr>GNSS and SLR network</vt:lpstr>
      <vt:lpstr>Different approaches to the datum realization</vt:lpstr>
      <vt:lpstr>Quality of station coordinates</vt:lpstr>
      <vt:lpstr>3D local tie (1/2)</vt:lpstr>
      <vt:lpstr>3D local tie (2/2)</vt:lpstr>
      <vt:lpstr>Difference between space and local ties</vt:lpstr>
      <vt:lpstr>Difference between space and local ties</vt:lpstr>
      <vt:lpstr>Prezentacja programu PowerPoint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zaslpczenie</dc:creator>
  <cp:lastModifiedBy>Konto Microsoft</cp:lastModifiedBy>
  <cp:revision>2678</cp:revision>
  <cp:lastPrinted>2014-06-20T06:45:11Z</cp:lastPrinted>
  <dcterms:created xsi:type="dcterms:W3CDTF">2011-10-13T10:25:48Z</dcterms:created>
  <dcterms:modified xsi:type="dcterms:W3CDTF">2022-09-28T11:05:33Z</dcterms:modified>
</cp:coreProperties>
</file>