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29"/>
  </p:notesMasterIdLst>
  <p:handoutMasterIdLst>
    <p:handoutMasterId r:id="rId30"/>
  </p:handoutMasterIdLst>
  <p:sldIdLst>
    <p:sldId id="313" r:id="rId2"/>
    <p:sldId id="438" r:id="rId3"/>
    <p:sldId id="430" r:id="rId4"/>
    <p:sldId id="447" r:id="rId5"/>
    <p:sldId id="439" r:id="rId6"/>
    <p:sldId id="454" r:id="rId7"/>
    <p:sldId id="453" r:id="rId8"/>
    <p:sldId id="440" r:id="rId9"/>
    <p:sldId id="449" r:id="rId10"/>
    <p:sldId id="441" r:id="rId11"/>
    <p:sldId id="455" r:id="rId12"/>
    <p:sldId id="442" r:id="rId13"/>
    <p:sldId id="433" r:id="rId14"/>
    <p:sldId id="444" r:id="rId15"/>
    <p:sldId id="445" r:id="rId16"/>
    <p:sldId id="437" r:id="rId17"/>
    <p:sldId id="452" r:id="rId18"/>
    <p:sldId id="434" r:id="rId19"/>
    <p:sldId id="423" r:id="rId20"/>
    <p:sldId id="422" r:id="rId21"/>
    <p:sldId id="435" r:id="rId22"/>
    <p:sldId id="443" r:id="rId23"/>
    <p:sldId id="364" r:id="rId24"/>
    <p:sldId id="448" r:id="rId25"/>
    <p:sldId id="451" r:id="rId26"/>
    <p:sldId id="450" r:id="rId27"/>
    <p:sldId id="436" r:id="rId28"/>
  </p:sldIdLst>
  <p:sldSz cx="12192000" cy="6858000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867" userDrawn="1">
          <p15:clr>
            <a:srgbClr val="A4A3A4"/>
          </p15:clr>
        </p15:guide>
        <p15:guide id="7" orient="horz" pos="3680" userDrawn="1">
          <p15:clr>
            <a:srgbClr val="A4A3A4"/>
          </p15:clr>
        </p15:guide>
        <p15:guide id="10" pos="4951" userDrawn="1">
          <p15:clr>
            <a:srgbClr val="A4A3A4"/>
          </p15:clr>
        </p15:guide>
        <p15:guide id="11" pos="5178" userDrawn="1">
          <p15:clr>
            <a:srgbClr val="A4A3A4"/>
          </p15:clr>
        </p15:guide>
        <p15:guide id="12" pos="2729" userDrawn="1">
          <p15:clr>
            <a:srgbClr val="A4A3A4"/>
          </p15:clr>
        </p15:guide>
        <p15:guide id="13" pos="2502" userDrawn="1">
          <p15:clr>
            <a:srgbClr val="A4A3A4"/>
          </p15:clr>
        </p15:guide>
        <p15:guide id="15" orient="horz" pos="300" userDrawn="1">
          <p15:clr>
            <a:srgbClr val="A4A3A4"/>
          </p15:clr>
        </p15:guide>
        <p15:guide id="16" pos="7378" userDrawn="1">
          <p15:clr>
            <a:srgbClr val="A4A3A4"/>
          </p15:clr>
        </p15:guide>
        <p15:guide id="17" pos="302" userDrawn="1">
          <p15:clr>
            <a:srgbClr val="A4A3A4"/>
          </p15:clr>
        </p15:guide>
        <p15:guide id="18" pos="665" userDrawn="1">
          <p15:clr>
            <a:srgbClr val="A4A3A4"/>
          </p15:clr>
        </p15:guide>
        <p15:guide id="19" orient="horz" pos="2160" userDrawn="1">
          <p15:clr>
            <a:srgbClr val="A4A3A4"/>
          </p15:clr>
        </p15:guide>
        <p15:guide id="20" orient="horz" pos="23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B9BD5"/>
    <a:srgbClr val="FF6600"/>
    <a:srgbClr val="33CC33"/>
    <a:srgbClr val="92D050"/>
    <a:srgbClr val="FF9966"/>
    <a:srgbClr val="FF9393"/>
    <a:srgbClr val="F4B183"/>
    <a:srgbClr val="E54D09"/>
    <a:srgbClr val="FBE0CD"/>
    <a:srgbClr val="DBE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8" autoAdjust="0"/>
    <p:restoredTop sz="96433" autoAdjust="0"/>
  </p:normalViewPr>
  <p:slideViewPr>
    <p:cSldViewPr showGuides="1">
      <p:cViewPr varScale="1">
        <p:scale>
          <a:sx n="105" d="100"/>
          <a:sy n="105" d="100"/>
        </p:scale>
        <p:origin x="594" y="108"/>
      </p:cViewPr>
      <p:guideLst>
        <p:guide orient="horz" pos="867"/>
        <p:guide orient="horz" pos="3680"/>
        <p:guide pos="4951"/>
        <p:guide pos="5178"/>
        <p:guide pos="2729"/>
        <p:guide pos="2502"/>
        <p:guide orient="horz" pos="300"/>
        <p:guide pos="7378"/>
        <p:guide pos="302"/>
        <p:guide pos="665"/>
        <p:guide orient="horz" pos="2160"/>
        <p:guide orient="horz" pos="238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2" d="100"/>
          <a:sy n="112" d="100"/>
        </p:scale>
        <p:origin x="1320" y="12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301543" cy="339884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6456614"/>
            <a:ext cx="4301543" cy="339884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803" y="6456614"/>
            <a:ext cx="4301543" cy="339884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9F0816A3-EA43-46F3-B18B-8BEC3EF6BDF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034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301543" cy="339884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3" y="2"/>
            <a:ext cx="4301543" cy="339884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C14510A6-5B08-4F74-A784-03824C7D23AA}" type="datetimeFigureOut">
              <a:rPr lang="de-DE" smtClean="0"/>
              <a:pPr/>
              <a:t>18.10.2022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9"/>
            <a:ext cx="7941310" cy="3058954"/>
          </a:xfrm>
          <a:prstGeom prst="rect">
            <a:avLst/>
          </a:prstGeom>
        </p:spPr>
        <p:txBody>
          <a:bodyPr vert="horz" lIns="91495" tIns="45747" rIns="91495" bIns="45747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6456614"/>
            <a:ext cx="4301543" cy="339884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3" y="6456614"/>
            <a:ext cx="4301543" cy="339884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356A0615-691A-48DE-BF84-00B713FCA67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9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44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A0615-691A-48DE-BF84-00B713FCA67C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02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 ein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5688" y="2736001"/>
            <a:ext cx="10651512" cy="46166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ts val="36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3550319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hinzufügen</a:t>
            </a: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12" y="1493912"/>
            <a:ext cx="5364088" cy="53640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6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dreizeil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0CDEB"/>
              </a:gs>
              <a:gs pos="74000">
                <a:srgbClr val="0077B6"/>
              </a:gs>
              <a:gs pos="83000">
                <a:srgbClr val="0077B6"/>
              </a:gs>
              <a:gs pos="100000">
                <a:srgbClr val="0077B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55688" y="3283200"/>
            <a:ext cx="10651512" cy="2451600"/>
          </a:xfrm>
          <a:prstGeom prst="rect">
            <a:avLst/>
          </a:prstGeom>
        </p:spPr>
        <p:txBody>
          <a:bodyPr lIns="432000"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055688" y="1656000"/>
            <a:ext cx="10651512" cy="1386000"/>
          </a:xfrm>
          <a:prstGeom prst="rect">
            <a:avLst/>
          </a:prstGeom>
        </p:spPr>
        <p:txBody>
          <a:bodyPr/>
          <a:lstStyle>
            <a:lvl1pPr marL="432000" indent="-432000">
              <a:lnSpc>
                <a:spcPts val="3600"/>
              </a:lnSpc>
              <a:tabLst>
                <a:tab pos="432000" algn="l"/>
              </a:tabLst>
              <a:defRPr sz="3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Titel hinzufügen </a:t>
            </a:r>
          </a:p>
        </p:txBody>
      </p:sp>
    </p:spTree>
    <p:extLst>
      <p:ext uri="{BB962C8B-B14F-4D97-AF65-F5344CB8AC3E}">
        <p14:creationId xmlns:p14="http://schemas.microsoft.com/office/powerpoint/2010/main" val="27774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79424" y="1386000"/>
            <a:ext cx="11220576" cy="4464000"/>
          </a:xfrm>
        </p:spPr>
        <p:txBody>
          <a:bodyPr/>
          <a:lstStyle>
            <a:lvl2pPr marL="360000" indent="-360000">
              <a:defRPr/>
            </a:lvl2pPr>
            <a:lvl3pPr marL="540000" indent="-360000">
              <a:buSzPct val="80000"/>
              <a:buFont typeface="Wingdings" panose="05000000000000000000" pitchFamily="2" charset="2"/>
              <a:buChar char="§"/>
              <a:defRPr/>
            </a:lvl3pPr>
            <a:lvl4pPr marL="720000" indent="-360000">
              <a:buFont typeface="Arial" panose="020B0604020202020204" pitchFamily="34" charset="0"/>
              <a:buChar char="•"/>
              <a:defRPr/>
            </a:lvl4pPr>
            <a:lvl5pPr marL="900000" indent="-360000">
              <a:buSzPct val="8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12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11196000" cy="4464000"/>
          </a:xfrm>
        </p:spPr>
        <p:txBody>
          <a:bodyPr/>
          <a:lstStyle>
            <a:lvl1pPr marL="360000" indent="-360000">
              <a:buFont typeface="Wingdings" panose="05000000000000000000" pitchFamily="2" charset="2"/>
              <a:buChar char="§"/>
              <a:defRPr/>
            </a:lvl1pPr>
            <a:lvl2pPr marL="540000" indent="-360000">
              <a:buSzPct val="80000"/>
              <a:buFont typeface="Wingdings" panose="05000000000000000000" pitchFamily="2" charset="2"/>
              <a:buChar char="§"/>
              <a:defRPr/>
            </a:lvl2pPr>
            <a:lvl3pPr marL="720000" indent="-360000">
              <a:buSzPct val="60000"/>
              <a:buFont typeface="Wingdings" panose="05000000000000000000" pitchFamily="2" charset="2"/>
              <a:buChar char="§"/>
              <a:defRPr/>
            </a:lvl3pPr>
            <a:lvl4pPr marL="900000" indent="-360000">
              <a:buSzPct val="60000"/>
              <a:buFont typeface="Wingdings" panose="05000000000000000000" pitchFamily="2" charset="2"/>
              <a:buChar char="§"/>
              <a:defRPr/>
            </a:lvl4pPr>
            <a:lvl5pPr marL="1080000" indent="-360363">
              <a:buSzPct val="60000"/>
              <a:buFont typeface="Wingdings" panose="05000000000000000000" pitchFamily="2" charset="2"/>
              <a:buChar char="§"/>
              <a:defRPr/>
            </a:lvl5pPr>
            <a:lvl6pPr marL="1440000" indent="-324000">
              <a:lnSpc>
                <a:spcPts val="2400"/>
              </a:lnSpc>
              <a:spcBef>
                <a:spcPts val="0"/>
              </a:spcBef>
              <a:spcAft>
                <a:spcPts val="300"/>
              </a:spcAft>
              <a:buClr>
                <a:srgbClr val="0077B6"/>
              </a:buClr>
              <a:buFont typeface="Symbol" panose="05050102010706020507" pitchFamily="18" charset="2"/>
              <a:buChar char="-"/>
              <a:defRPr/>
            </a:lvl6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19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458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2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504000" y="1376363"/>
            <a:ext cx="11232000" cy="44656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4137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zweispaltig +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220576" y="1376363"/>
            <a:ext cx="3491999" cy="363681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220576" y="5450903"/>
            <a:ext cx="3491999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marL="0" marR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</a:t>
            </a:r>
          </a:p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hinzufügen</a:t>
            </a:r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20"/>
          </p:nvPr>
        </p:nvSpPr>
        <p:spPr>
          <a:xfrm>
            <a:off x="503999" y="1376363"/>
            <a:ext cx="7355714" cy="44656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11729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inspaltig +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45200" y="1376362"/>
            <a:ext cx="7365600" cy="373218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42139" y="5482926"/>
            <a:ext cx="35064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marL="0" marR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Bildunterschrift</a:t>
            </a:r>
          </a:p>
          <a:p>
            <a:pPr marL="0" marR="0" lvl="0" indent="0" algn="l" defTabSz="914400" rtl="0" eaLnBrk="1" fontAlgn="b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hinzufügen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20"/>
          </p:nvPr>
        </p:nvSpPr>
        <p:spPr>
          <a:xfrm>
            <a:off x="503999" y="1376362"/>
            <a:ext cx="3467925" cy="44656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500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einspaltig + Text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200" y="3417843"/>
            <a:ext cx="35028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fontAlgn="b">
              <a:lnSpc>
                <a:spcPts val="1440"/>
              </a:lnSpc>
              <a:defRPr sz="12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3789363"/>
            <a:ext cx="11221200" cy="202903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334400" y="3425561"/>
            <a:ext cx="35028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fontAlgn="b">
              <a:lnSpc>
                <a:spcPts val="1440"/>
              </a:lnSpc>
              <a:defRPr sz="12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197200" y="3429967"/>
            <a:ext cx="3502800" cy="359073"/>
          </a:xfrm>
          <a:prstGeom prst="rect">
            <a:avLst/>
          </a:prstGeom>
          <a:solidFill>
            <a:schemeClr val="bg1"/>
          </a:solidFill>
        </p:spPr>
        <p:txBody>
          <a:bodyPr anchor="t" anchorCtr="0">
            <a:noAutofit/>
          </a:bodyPr>
          <a:lstStyle>
            <a:lvl1pPr fontAlgn="b">
              <a:lnSpc>
                <a:spcPts val="1440"/>
              </a:lnSpc>
              <a:defRPr sz="1200" baseline="0"/>
            </a:lvl1pPr>
          </a:lstStyle>
          <a:p>
            <a:pPr lvl="0"/>
            <a:r>
              <a:rPr lang="de-DE" dirty="0"/>
              <a:t>Bildunterschrift hinzufügen</a:t>
            </a:r>
          </a:p>
          <a:p>
            <a:pPr lvl="0"/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27"/>
          </p:nvPr>
        </p:nvSpPr>
        <p:spPr>
          <a:xfrm>
            <a:off x="504000" y="1376362"/>
            <a:ext cx="3467925" cy="20491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28"/>
          </p:nvPr>
        </p:nvSpPr>
        <p:spPr>
          <a:xfrm>
            <a:off x="4332288" y="1376361"/>
            <a:ext cx="3515712" cy="20491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29"/>
          </p:nvPr>
        </p:nvSpPr>
        <p:spPr>
          <a:xfrm>
            <a:off x="8220074" y="1376361"/>
            <a:ext cx="3490725" cy="20414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833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504000" y="1376363"/>
            <a:ext cx="11232000" cy="38528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Tabelle / Grafik / Diagramm</a:t>
            </a:r>
          </a:p>
          <a:p>
            <a:pPr lvl="0"/>
            <a:endParaRPr lang="de-DE" dirty="0"/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5544000"/>
            <a:ext cx="3491999" cy="3077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200" i="1" baseline="0">
                <a:latin typeface="Cambria" panose="02040503050406030204" pitchFamily="18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323513" y="5544000"/>
            <a:ext cx="7365600" cy="307777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Legende</a:t>
            </a:r>
          </a:p>
        </p:txBody>
      </p:sp>
    </p:spTree>
    <p:extLst>
      <p:ext uri="{BB962C8B-B14F-4D97-AF65-F5344CB8AC3E}">
        <p14:creationId xmlns:p14="http://schemas.microsoft.com/office/powerpoint/2010/main" val="116966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 zwei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12" y="1493912"/>
            <a:ext cx="5364088" cy="53640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055688" y="2736000"/>
            <a:ext cx="10651512" cy="92333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33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4011985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03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zweispaltig +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8"/>
          <p:cNvSpPr>
            <a:spLocks noGrp="1"/>
          </p:cNvSpPr>
          <p:nvPr>
            <p:ph sz="quarter" idx="16" hasCustomPrompt="1"/>
          </p:nvPr>
        </p:nvSpPr>
        <p:spPr>
          <a:xfrm>
            <a:off x="504000" y="1376363"/>
            <a:ext cx="7347599" cy="40417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Tabelle / Grafik / Diagramm</a:t>
            </a:r>
          </a:p>
          <a:p>
            <a:pPr lvl="0"/>
            <a:endParaRPr lang="de-DE" dirty="0"/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5544000"/>
            <a:ext cx="3491999" cy="3077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200" i="1" baseline="0">
                <a:latin typeface="Cambria" panose="02040503050406030204" pitchFamily="18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355685" y="5544000"/>
            <a:ext cx="3506400" cy="307777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spcBef>
                <a:spcPts val="0"/>
              </a:spcBef>
              <a:defRPr sz="1200"/>
            </a:lvl1pPr>
          </a:lstStyle>
          <a:p>
            <a:pPr lvl="0"/>
            <a:r>
              <a:rPr lang="de-DE" dirty="0"/>
              <a:t>Legende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220075" y="1376363"/>
            <a:ext cx="3483524" cy="404178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7979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zweispaltig +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04000" y="5544000"/>
            <a:ext cx="3491999" cy="30777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1200" i="1" baseline="0">
                <a:latin typeface="Cambria" panose="02040503050406030204" pitchFamily="18" charset="0"/>
              </a:defRPr>
            </a:lvl1pPr>
          </a:lstStyle>
          <a:p>
            <a:pPr lvl="0"/>
            <a:r>
              <a:rPr lang="de-DE" dirty="0"/>
              <a:t>Quelle: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220075" y="1376363"/>
            <a:ext cx="3483524" cy="403678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dirty="0"/>
              <a:t>Text hinzufügen</a:t>
            </a:r>
          </a:p>
        </p:txBody>
      </p:sp>
      <p:sp>
        <p:nvSpPr>
          <p:cNvPr id="8" name="Medienplatzhalter 7"/>
          <p:cNvSpPr>
            <a:spLocks noGrp="1"/>
          </p:cNvSpPr>
          <p:nvPr>
            <p:ph type="media" sz="quarter" idx="19"/>
          </p:nvPr>
        </p:nvSpPr>
        <p:spPr>
          <a:xfrm>
            <a:off x="504001" y="1376363"/>
            <a:ext cx="7355712" cy="4041786"/>
          </a:xfrm>
        </p:spPr>
        <p:txBody>
          <a:bodyPr/>
          <a:lstStyle/>
          <a:p>
            <a:r>
              <a:rPr lang="de-DE"/>
              <a:t>Mediaclip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299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04000" y="3356992"/>
            <a:ext cx="10896000" cy="1584176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Thank you for your kind attention!</a:t>
            </a: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sp>
        <p:nvSpPr>
          <p:cNvPr id="11" name="Textplatzhalt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04000" y="5171047"/>
            <a:ext cx="10896000" cy="1498313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>
                <a:ea typeface="BundesSans Office" charset="0"/>
              </a:rPr>
              <a:t>Federal Agency for Cartography and Geodesy</a:t>
            </a:r>
            <a:br>
              <a:rPr lang="en-US" noProof="0" dirty="0">
                <a:ea typeface="BundesSans Office" charset="0"/>
              </a:rPr>
            </a:br>
            <a:r>
              <a:rPr lang="en-US" noProof="0" dirty="0">
                <a:ea typeface="BundesSans Office" charset="0"/>
              </a:rPr>
              <a:t>Section G1</a:t>
            </a:r>
            <a:br>
              <a:rPr lang="en-US" noProof="0" dirty="0">
                <a:ea typeface="BundesSans Office" charset="0"/>
              </a:rPr>
            </a:br>
            <a:r>
              <a:rPr lang="en-US" noProof="0" dirty="0">
                <a:ea typeface="BundesSans Office" charset="0"/>
              </a:rPr>
              <a:t>Richard-Strauss-</a:t>
            </a:r>
            <a:r>
              <a:rPr lang="en-US" noProof="0" dirty="0" err="1">
                <a:ea typeface="BundesSans Office" charset="0"/>
              </a:rPr>
              <a:t>Allee</a:t>
            </a:r>
            <a:r>
              <a:rPr lang="en-US" noProof="0" dirty="0">
                <a:ea typeface="BundesSans Office" charset="0"/>
              </a:rPr>
              <a:t> 11</a:t>
            </a:r>
            <a:br>
              <a:rPr lang="en-US" noProof="0" dirty="0">
                <a:ea typeface="BundesSans Office" charset="0"/>
              </a:rPr>
            </a:br>
            <a:r>
              <a:rPr lang="en-US" noProof="0" dirty="0">
                <a:ea typeface="BundesSans Office" charset="0"/>
              </a:rPr>
              <a:t>60598 Frankfurt am Main</a:t>
            </a:r>
          </a:p>
          <a:p>
            <a:endParaRPr lang="de-DE" dirty="0">
              <a:ea typeface="BundesSans Office" charset="0"/>
            </a:endParaRPr>
          </a:p>
          <a:p>
            <a:r>
              <a:rPr lang="de-DE" dirty="0">
                <a:ea typeface="BundesSans Office" charset="0"/>
              </a:rPr>
              <a:t>Lisa Lengert</a:t>
            </a:r>
            <a:br>
              <a:rPr lang="de-DE" dirty="0">
                <a:ea typeface="BundesSans Office" charset="0"/>
              </a:rPr>
            </a:br>
            <a:r>
              <a:rPr lang="de-DE" dirty="0">
                <a:ea typeface="BundesSans Office" charset="0"/>
              </a:rPr>
              <a:t>lisa.lengert@bkg.bund.de</a:t>
            </a:r>
            <a:br>
              <a:rPr lang="de-DE" dirty="0">
                <a:ea typeface="BundesSans Office" charset="0"/>
              </a:rPr>
            </a:br>
            <a:r>
              <a:rPr lang="de-DE" dirty="0">
                <a:ea typeface="BundesSans Office" charset="0"/>
              </a:rPr>
              <a:t>www.bkg.bund.de</a:t>
            </a:r>
            <a:br>
              <a:rPr lang="de-DE" dirty="0">
                <a:ea typeface="BundesSans Office" charset="0"/>
              </a:rPr>
            </a:br>
            <a:r>
              <a:rPr lang="de-DE" dirty="0">
                <a:ea typeface="BundesSans Office" charset="0"/>
              </a:rPr>
              <a:t>Phone</a:t>
            </a:r>
            <a:r>
              <a:rPr lang="mr-IN" dirty="0">
                <a:ea typeface="BundesSans Office" charset="0"/>
                <a:cs typeface="BundesSans Office" charset="0"/>
              </a:rPr>
              <a:t> +49 </a:t>
            </a:r>
            <a:r>
              <a:rPr lang="de-DE" dirty="0">
                <a:ea typeface="BundesSans Office" charset="0"/>
              </a:rPr>
              <a:t>69</a:t>
            </a:r>
            <a:r>
              <a:rPr lang="mr-IN" dirty="0">
                <a:ea typeface="BundesSans Office" charset="0"/>
                <a:cs typeface="BundesSans Office" charset="0"/>
              </a:rPr>
              <a:t> </a:t>
            </a:r>
            <a:r>
              <a:rPr lang="de-DE" dirty="0">
                <a:ea typeface="BundesSans Office" charset="0"/>
              </a:rPr>
              <a:t>6333 </a:t>
            </a:r>
            <a:r>
              <a:rPr lang="mr-IN" dirty="0">
                <a:ea typeface="BundesSans Office" charset="0"/>
                <a:cs typeface="BundesSans Office" charset="0"/>
              </a:rPr>
              <a:t>-</a:t>
            </a:r>
            <a:r>
              <a:rPr lang="de-DE" dirty="0">
                <a:ea typeface="BundesSans Office" charset="0"/>
              </a:rPr>
              <a:t> 449</a:t>
            </a:r>
            <a:endParaRPr lang="mr-IN" dirty="0">
              <a:ea typeface="BundesSans Office" charset="0"/>
              <a:cs typeface="BundesSans Office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44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2360614"/>
            <a:ext cx="213784" cy="4497387"/>
          </a:xfrm>
          <a:prstGeom prst="rect">
            <a:avLst/>
          </a:prstGeom>
          <a:solidFill>
            <a:srgbClr val="FFD8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544301" y="-19050"/>
            <a:ext cx="647700" cy="1293813"/>
          </a:xfrm>
          <a:prstGeom prst="rect">
            <a:avLst/>
          </a:prstGeom>
          <a:solidFill>
            <a:srgbClr val="00704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>
              <a:solidFill>
                <a:prstClr val="white"/>
              </a:solidFill>
            </a:endParaRPr>
          </a:p>
        </p:txBody>
      </p:sp>
      <p:cxnSp>
        <p:nvCxnSpPr>
          <p:cNvPr id="6" name="Gerader Verbinder 5"/>
          <p:cNvCxnSpPr/>
          <p:nvPr/>
        </p:nvCxnSpPr>
        <p:spPr>
          <a:xfrm flipV="1">
            <a:off x="706968" y="5962650"/>
            <a:ext cx="10809817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000" y="1638000"/>
            <a:ext cx="10872000" cy="42372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007040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07040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07040"/>
              </a:buClr>
              <a:buFont typeface="Arial" panose="020B0604020202020204" pitchFamily="34" charset="0"/>
              <a:buChar char="−"/>
              <a:defRPr sz="1800" baseline="0"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72000" y="482398"/>
            <a:ext cx="6830400" cy="92577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ts val="3300"/>
              </a:lnSpc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169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A drei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12" y="1493912"/>
            <a:ext cx="5364088" cy="53640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4471114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1" name="Titel 2"/>
          <p:cNvSpPr>
            <a:spLocks noGrp="1"/>
          </p:cNvSpPr>
          <p:nvPr>
            <p:ph type="title" hasCustomPrompt="1"/>
          </p:nvPr>
        </p:nvSpPr>
        <p:spPr>
          <a:xfrm>
            <a:off x="1055688" y="2736000"/>
            <a:ext cx="10651512" cy="13860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300"/>
            </a:lvl1pPr>
          </a:lstStyle>
          <a:p>
            <a:r>
              <a:rPr lang="de-DE" dirty="0"/>
              <a:t>Titel hinzufügen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8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 B mit Bild ein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1" b="36741"/>
          <a:stretch/>
        </p:blipFill>
        <p:spPr>
          <a:xfrm>
            <a:off x="0" y="0"/>
            <a:ext cx="12218400" cy="38164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55688" y="4078800"/>
            <a:ext cx="10651512" cy="461665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lnSpc>
                <a:spcPts val="36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4892400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 hinzufügen</a:t>
            </a:r>
          </a:p>
        </p:txBody>
      </p:sp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6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 mit Bild zwei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1" b="36741"/>
          <a:stretch/>
        </p:blipFill>
        <p:spPr>
          <a:xfrm>
            <a:off x="0" y="0"/>
            <a:ext cx="12218400" cy="3816425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1055688" y="4077486"/>
            <a:ext cx="10651512" cy="92333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3600"/>
              </a:lnSpc>
              <a:defRPr sz="3300" baseline="0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5353471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2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 mit Bild dreizeilig">
    <p:bg>
      <p:bgPr>
        <a:gradFill flip="none" rotWithShape="1">
          <a:gsLst>
            <a:gs pos="0">
              <a:srgbClr val="80CDEB"/>
            </a:gs>
            <a:gs pos="74000">
              <a:srgbClr val="0077B6"/>
            </a:gs>
            <a:gs pos="83000">
              <a:srgbClr val="0077B6"/>
            </a:gs>
            <a:gs pos="100000">
              <a:srgbClr val="0077B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1" b="36741"/>
          <a:stretch/>
        </p:blipFill>
        <p:spPr>
          <a:xfrm>
            <a:off x="0" y="0"/>
            <a:ext cx="12218400" cy="3816425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 bwMode="gray">
          <a:xfrm>
            <a:off x="278400" y="194400"/>
            <a:ext cx="11640000" cy="132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accent3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977" y="353824"/>
            <a:ext cx="1756423" cy="1002351"/>
          </a:xfrm>
          <a:prstGeom prst="rect">
            <a:avLst/>
          </a:prstGeom>
        </p:spPr>
      </p:pic>
      <p:sp>
        <p:nvSpPr>
          <p:cNvPr id="10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5812186"/>
            <a:ext cx="10651512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  <p:sp>
        <p:nvSpPr>
          <p:cNvPr id="11" name="Titel 2"/>
          <p:cNvSpPr>
            <a:spLocks noGrp="1"/>
          </p:cNvSpPr>
          <p:nvPr>
            <p:ph type="title" hasCustomPrompt="1"/>
          </p:nvPr>
        </p:nvSpPr>
        <p:spPr>
          <a:xfrm>
            <a:off x="1055688" y="4077072"/>
            <a:ext cx="10651512" cy="1386000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3300"/>
            </a:lvl1pPr>
          </a:lstStyle>
          <a:p>
            <a:r>
              <a:rPr lang="de-DE" dirty="0"/>
              <a:t>Titel hinzufügen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0" y="194400"/>
            <a:ext cx="2476518" cy="1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8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479425" y="1386000"/>
            <a:ext cx="11219812" cy="4464000"/>
          </a:xfrm>
        </p:spPr>
        <p:txBody>
          <a:bodyPr/>
          <a:lstStyle>
            <a:lvl1pPr marL="360000" indent="-360000">
              <a:buFont typeface="+mj-lt"/>
              <a:buAutoNum type="arabicPeriod"/>
              <a:defRPr/>
            </a:lvl1pPr>
            <a:lvl2pPr marL="539750" indent="-360000">
              <a:buFont typeface="+mj-lt"/>
              <a:buAutoNum type="arabicPeriod"/>
              <a:defRPr/>
            </a:lvl2pPr>
            <a:lvl3pPr marL="720000" indent="-360000">
              <a:buFont typeface="+mj-lt"/>
              <a:buAutoNum type="arabicPeriod"/>
              <a:defRPr/>
            </a:lvl3pPr>
            <a:lvl4pPr marL="900000" indent="-360000">
              <a:buFont typeface="+mj-lt"/>
              <a:buAutoNum type="arabicPeriod"/>
              <a:defRPr/>
            </a:lvl4pPr>
            <a:lvl5pPr marL="1080000" indent="-360000">
              <a:buFont typeface="+mj-lt"/>
              <a:buAutoNum type="arabicPeriod"/>
              <a:defRPr/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668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0CDEB"/>
              </a:gs>
              <a:gs pos="74000">
                <a:srgbClr val="0077B6"/>
              </a:gs>
              <a:gs pos="83000">
                <a:srgbClr val="0077B6"/>
              </a:gs>
              <a:gs pos="100000">
                <a:srgbClr val="0077B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1055688" y="1656001"/>
            <a:ext cx="10651512" cy="461665"/>
          </a:xfrm>
          <a:prstGeom prst="rect">
            <a:avLst/>
          </a:prstGeom>
        </p:spPr>
        <p:txBody>
          <a:bodyPr>
            <a:noAutofit/>
          </a:bodyPr>
          <a:lstStyle>
            <a:lvl1pPr marL="432000" indent="-432000">
              <a:lnSpc>
                <a:spcPts val="3600"/>
              </a:lnSpc>
              <a:tabLst>
                <a:tab pos="432000" algn="l"/>
              </a:tabLst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Titel hinzufügen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55688" y="2359870"/>
            <a:ext cx="10651512" cy="3373199"/>
          </a:xfrm>
          <a:prstGeom prst="rect">
            <a:avLst/>
          </a:prstGeom>
        </p:spPr>
        <p:txBody>
          <a:bodyPr lIns="432000"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353441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0CDEB"/>
              </a:gs>
              <a:gs pos="74000">
                <a:srgbClr val="0077B6"/>
              </a:gs>
              <a:gs pos="83000">
                <a:srgbClr val="0077B6"/>
              </a:gs>
              <a:gs pos="100000">
                <a:srgbClr val="0077B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>
          <a:xfrm>
            <a:off x="1055688" y="1656000"/>
            <a:ext cx="10651512" cy="921600"/>
          </a:xfrm>
          <a:prstGeom prst="rect">
            <a:avLst/>
          </a:prstGeom>
        </p:spPr>
        <p:txBody>
          <a:bodyPr>
            <a:noAutofit/>
          </a:bodyPr>
          <a:lstStyle>
            <a:lvl1pPr marL="432000" indent="-432000">
              <a:lnSpc>
                <a:spcPts val="3600"/>
              </a:lnSpc>
              <a:tabLst>
                <a:tab pos="432000" algn="l"/>
              </a:tabLst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1. 	Titel hinzufügen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55688" y="2821535"/>
            <a:ext cx="10651512" cy="2912400"/>
          </a:xfrm>
          <a:prstGeom prst="rect">
            <a:avLst/>
          </a:prstGeom>
        </p:spPr>
        <p:txBody>
          <a:bodyPr lIns="432000"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4147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3"/>
          <p:cNvSpPr txBox="1">
            <a:spLocks/>
          </p:cNvSpPr>
          <p:nvPr userDrawn="1"/>
        </p:nvSpPr>
        <p:spPr>
          <a:xfrm>
            <a:off x="0" y="1"/>
            <a:ext cx="12192000" cy="1008000"/>
          </a:xfrm>
          <a:prstGeom prst="rect">
            <a:avLst/>
          </a:prstGeom>
          <a:gradFill flip="none" rotWithShape="1">
            <a:gsLst>
              <a:gs pos="0">
                <a:srgbClr val="80CDEB"/>
              </a:gs>
              <a:gs pos="74000">
                <a:srgbClr val="0077B6"/>
              </a:gs>
              <a:gs pos="83000">
                <a:srgbClr val="0077B6"/>
              </a:gs>
              <a:gs pos="100000">
                <a:srgbClr val="0077B6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rabicPeriod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+mj-lt"/>
              <a:buAutoNum type="alphaLcParenR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0000" indent="-1800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Symbol" charset="2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noProof="0" dirty="0">
              <a:latin typeface="Cambria" panose="02040503050406030204" pitchFamily="18" charset="0"/>
            </a:endParaRP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504000" y="108000"/>
            <a:ext cx="11196000" cy="792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504000" y="1386000"/>
            <a:ext cx="111960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504000" y="6048000"/>
            <a:ext cx="11196000" cy="0"/>
          </a:xfrm>
          <a:prstGeom prst="line">
            <a:avLst/>
          </a:prstGeom>
          <a:ln w="12700">
            <a:solidFill>
              <a:srgbClr val="80CD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16"/>
          <p:cNvSpPr txBox="1">
            <a:spLocks/>
          </p:cNvSpPr>
          <p:nvPr userDrawn="1"/>
        </p:nvSpPr>
        <p:spPr>
          <a:xfrm>
            <a:off x="3409200" y="6237312"/>
            <a:ext cx="5471584" cy="324036"/>
          </a:xfrm>
          <a:prstGeom prst="rect">
            <a:avLst/>
          </a:prstGeom>
        </p:spPr>
        <p:txBody>
          <a:bodyPr lIns="0" tIns="0" rIns="0" anchor="t" anchorCtr="0"/>
          <a:lstStyle>
            <a:defPPr>
              <a:defRPr lang="de-DE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aseline="0" noProof="0" dirty="0">
                <a:latin typeface="Calibri" panose="020F0502020204030204" pitchFamily="34" charset="0"/>
                <a:cs typeface="Calibri" panose="020F0502020204030204" pitchFamily="34" charset="0"/>
              </a:rPr>
              <a:t>Daniela Thaller et al.: Contributions by BKG to the realization of the global geodetic reference frame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>
              <a:defRPr/>
            </a:pP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REFAG </a:t>
            </a:r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symposia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, Thessaloniki, </a:t>
            </a:r>
            <a:r>
              <a:rPr 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17-20, 2022 </a:t>
            </a:r>
            <a:r>
              <a:rPr lang="he-IL" sz="1000" dirty="0">
                <a:latin typeface="Calibri" panose="020F0502020204030204" pitchFamily="34" charset="0"/>
                <a:cs typeface="Calibri" panose="020F0502020204030204" pitchFamily="34" charset="0"/>
              </a:rPr>
              <a:t>׀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Seite </a:t>
            </a:r>
            <a:fld id="{128D9E29-8BBB-4709-A69C-27BFDF80AE50}" type="slidenum">
              <a:rPr lang="de-DE" sz="1000" smtClean="0">
                <a:latin typeface="Calibri" panose="020F0502020204030204" pitchFamily="34" charset="0"/>
                <a:cs typeface="Calibri" panose="020F0502020204030204" pitchFamily="34" charset="0"/>
              </a:rPr>
              <a:pPr algn="ctr">
                <a:defRPr/>
              </a:pPr>
              <a:t>‹Nr.›</a:t>
            </a:fld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de-DE" sz="800" dirty="0">
              <a:latin typeface="BundesSans Regular" panose="020B0002030500000203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16" y="6159600"/>
            <a:ext cx="1135779" cy="64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066000"/>
            <a:ext cx="1485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2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7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71" r:id="rId23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400" kern="1200" baseline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600"/>
        </a:spcAft>
        <a:buClr>
          <a:srgbClr val="0077B6"/>
        </a:buClr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360000" indent="-360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Clr>
          <a:srgbClr val="0077B6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40000" indent="-360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Clr>
          <a:srgbClr val="0077B6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720000" indent="-360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Clr>
          <a:srgbClr val="0077B6"/>
        </a:buClr>
        <a:buFont typeface="Symbol" panose="05050102010706020507" pitchFamily="18" charset="2"/>
        <a:buChar char="-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360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Clr>
          <a:srgbClr val="0077B6"/>
        </a:buClr>
        <a:buFont typeface="Symbol" panose="05050102010706020507" pitchFamily="18" charset="2"/>
        <a:buChar char="-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387">
          <p15:clr>
            <a:srgbClr val="F26B43"/>
          </p15:clr>
        </p15:guide>
        <p15:guide id="7" orient="horz" pos="3680">
          <p15:clr>
            <a:srgbClr val="F26B43"/>
          </p15:clr>
        </p15:guide>
        <p15:guide id="8" pos="2502">
          <p15:clr>
            <a:srgbClr val="F26B43"/>
          </p15:clr>
        </p15:guide>
        <p15:guide id="9" pos="2729">
          <p15:clr>
            <a:srgbClr val="F26B43"/>
          </p15:clr>
        </p15:guide>
        <p15:guide id="10" pos="4951">
          <p15:clr>
            <a:srgbClr val="F26B43"/>
          </p15:clr>
        </p15:guide>
        <p15:guide id="11" pos="5178">
          <p15:clr>
            <a:srgbClr val="F26B43"/>
          </p15:clr>
        </p15:guide>
        <p15:guide id="12" pos="665">
          <p15:clr>
            <a:srgbClr val="F26B43"/>
          </p15:clr>
        </p15:guide>
        <p15:guide id="13" orient="horz" pos="42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 bwMode="gray">
          <a:xfrm>
            <a:off x="1055688" y="4247758"/>
            <a:ext cx="10651512" cy="923330"/>
          </a:xfrm>
        </p:spPr>
        <p:txBody>
          <a:bodyPr>
            <a:spAutoFit/>
          </a:bodyPr>
          <a:lstStyle/>
          <a:p>
            <a:r>
              <a:rPr lang="en-US" sz="3600" dirty="0"/>
              <a:t>The contributions by BKG to the realization of the global geodetic reference frame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1055688" y="5435294"/>
            <a:ext cx="10584928" cy="923330"/>
          </a:xfrm>
        </p:spPr>
        <p:txBody>
          <a:bodyPr/>
          <a:lstStyle/>
          <a:p>
            <a:r>
              <a:rPr lang="de-DE" dirty="0"/>
              <a:t>Daniela Thaller, </a:t>
            </a:r>
          </a:p>
          <a:p>
            <a:r>
              <a:rPr lang="de-DE" dirty="0"/>
              <a:t>C. Flohrer, G. Engelhardt, A. Girdiuk, H. Hellmers, D. König, S. Modiri, S. Bachmann, W. Dick, S. Geist, M. Goltz, L. Klemm, S. Schneider-Leck, D. Ullrich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86069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7A57A-AE94-449A-9FA0-70CA17F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IVS Analysis Center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60FB49-36B2-4374-BC18-4EAFC206A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11196000" cy="3771192"/>
          </a:xfrm>
        </p:spPr>
        <p:txBody>
          <a:bodyPr/>
          <a:lstStyle/>
          <a:p>
            <a:r>
              <a:rPr lang="de-DE" dirty="0"/>
              <a:t>VLBI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nySolve</a:t>
            </a:r>
            <a:r>
              <a:rPr lang="de-DE" dirty="0"/>
              <a:t> and CALC/</a:t>
            </a:r>
            <a:r>
              <a:rPr lang="de-DE" dirty="0" err="1"/>
              <a:t>Solve</a:t>
            </a:r>
            <a:r>
              <a:rPr lang="de-DE" dirty="0"/>
              <a:t> </a:t>
            </a:r>
            <a:r>
              <a:rPr lang="de-DE" dirty="0" err="1"/>
              <a:t>software</a:t>
            </a:r>
            <a:endParaRPr lang="de-DE" dirty="0"/>
          </a:p>
          <a:p>
            <a:r>
              <a:rPr lang="de-DE" dirty="0"/>
              <a:t>Processing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all </a:t>
            </a:r>
            <a:r>
              <a:rPr lang="de-DE" b="1" dirty="0" err="1">
                <a:solidFill>
                  <a:srgbClr val="FF0000"/>
                </a:solidFill>
              </a:rPr>
              <a:t>session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types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All 24-hour </a:t>
            </a:r>
            <a:r>
              <a:rPr lang="de-DE" dirty="0" err="1"/>
              <a:t>sessions</a:t>
            </a:r>
            <a:r>
              <a:rPr lang="de-DE" dirty="0"/>
              <a:t> (</a:t>
            </a:r>
            <a:r>
              <a:rPr lang="de-DE" dirty="0" err="1"/>
              <a:t>latency</a:t>
            </a:r>
            <a:r>
              <a:rPr lang="de-DE" dirty="0"/>
              <a:t> 10-14 </a:t>
            </a:r>
            <a:r>
              <a:rPr lang="de-DE" dirty="0" err="1"/>
              <a:t>days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R1/R4)</a:t>
            </a:r>
          </a:p>
          <a:p>
            <a:pPr lvl="1"/>
            <a:r>
              <a:rPr lang="de-DE" dirty="0"/>
              <a:t>All 1-hour Intensive </a:t>
            </a:r>
            <a:r>
              <a:rPr lang="de-DE" dirty="0" err="1"/>
              <a:t>sessions</a:t>
            </a:r>
            <a:r>
              <a:rPr lang="de-DE" dirty="0"/>
              <a:t> (</a:t>
            </a:r>
            <a:r>
              <a:rPr lang="de-DE" dirty="0" err="1"/>
              <a:t>latency</a:t>
            </a:r>
            <a:r>
              <a:rPr lang="de-DE" dirty="0"/>
              <a:t> 1-2 </a:t>
            </a:r>
            <a:r>
              <a:rPr lang="de-DE" dirty="0" err="1"/>
              <a:t>days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09C47C-846A-496F-A8AD-A78347E93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-508"/>
            <a:ext cx="791612" cy="9902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0217CDE-A583-4922-97D0-696DA05C9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276801"/>
            <a:ext cx="4805968" cy="1433755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4E17E22-7B31-43B3-8610-F398725174EA}"/>
              </a:ext>
            </a:extLst>
          </p:cNvPr>
          <p:cNvGrpSpPr/>
          <p:nvPr/>
        </p:nvGrpSpPr>
        <p:grpSpPr>
          <a:xfrm>
            <a:off x="275976" y="2924944"/>
            <a:ext cx="11580664" cy="1055292"/>
            <a:chOff x="419992" y="2924944"/>
            <a:chExt cx="11580664" cy="1055292"/>
          </a:xfrm>
        </p:grpSpPr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A5053109-B7F4-4EB8-8FC6-94C0FA140E9A}"/>
                </a:ext>
              </a:extLst>
            </p:cNvPr>
            <p:cNvSpPr/>
            <p:nvPr/>
          </p:nvSpPr>
          <p:spPr>
            <a:xfrm>
              <a:off x="660640" y="2924944"/>
              <a:ext cx="11196000" cy="105529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37B52982-9813-4274-86D9-9FE5D4064D9B}"/>
                </a:ext>
              </a:extLst>
            </p:cNvPr>
            <p:cNvGrpSpPr/>
            <p:nvPr/>
          </p:nvGrpSpPr>
          <p:grpSpPr>
            <a:xfrm>
              <a:off x="419992" y="2942765"/>
              <a:ext cx="11580664" cy="990291"/>
              <a:chOff x="203968" y="1124744"/>
              <a:chExt cx="11580664" cy="1126976"/>
            </a:xfrm>
          </p:grpSpPr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553236CA-CE38-4533-BB9B-A80462020E5D}"/>
                  </a:ext>
                </a:extLst>
              </p:cNvPr>
              <p:cNvCxnSpPr/>
              <p:nvPr/>
            </p:nvCxnSpPr>
            <p:spPr>
              <a:xfrm>
                <a:off x="504000" y="1700808"/>
                <a:ext cx="1107660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79B5C395-F1BD-4434-B5D3-E2FF7CF4BF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357" b="57409"/>
              <a:stretch/>
            </p:blipFill>
            <p:spPr>
              <a:xfrm>
                <a:off x="203968" y="1340768"/>
                <a:ext cx="11580664" cy="910952"/>
              </a:xfrm>
              <a:prstGeom prst="rect">
                <a:avLst/>
              </a:prstGeom>
            </p:spPr>
          </p:pic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F083CD62-5D0B-47B6-8F2E-B98D51F3E70D}"/>
                  </a:ext>
                </a:extLst>
              </p:cNvPr>
              <p:cNvSpPr txBox="1"/>
              <p:nvPr/>
            </p:nvSpPr>
            <p:spPr>
              <a:xfrm>
                <a:off x="1101938" y="1130048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/>
                  <a:t>Mon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07169D6D-2994-4DB3-92E3-14BC7C0C4A87}"/>
                  </a:ext>
                </a:extLst>
              </p:cNvPr>
              <p:cNvSpPr txBox="1"/>
              <p:nvPr/>
            </p:nvSpPr>
            <p:spPr>
              <a:xfrm>
                <a:off x="2602535" y="1124744"/>
                <a:ext cx="519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/>
                  <a:t>Tue</a:t>
                </a: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C8930934-6844-4CB2-85E1-20F9A58E1653}"/>
                  </a:ext>
                </a:extLst>
              </p:cNvPr>
              <p:cNvSpPr txBox="1"/>
              <p:nvPr/>
            </p:nvSpPr>
            <p:spPr>
              <a:xfrm>
                <a:off x="4151784" y="1132718"/>
                <a:ext cx="618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 err="1"/>
                  <a:t>Wed</a:t>
                </a:r>
                <a:endParaRPr lang="de-DE" dirty="0"/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8CF5B271-CC26-4659-811D-4792323BB09B}"/>
                  </a:ext>
                </a:extLst>
              </p:cNvPr>
              <p:cNvSpPr txBox="1"/>
              <p:nvPr/>
            </p:nvSpPr>
            <p:spPr>
              <a:xfrm>
                <a:off x="5752801" y="1132718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/>
                  <a:t>Thu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B8D7109C-375A-40ED-AA6A-D67125DE63A9}"/>
                  </a:ext>
                </a:extLst>
              </p:cNvPr>
              <p:cNvSpPr txBox="1"/>
              <p:nvPr/>
            </p:nvSpPr>
            <p:spPr>
              <a:xfrm>
                <a:off x="7289718" y="1136576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/>
                  <a:t>Fr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322BFD67-F146-4ED2-8CF0-CE15D0655771}"/>
                  </a:ext>
                </a:extLst>
              </p:cNvPr>
              <p:cNvSpPr txBox="1"/>
              <p:nvPr/>
            </p:nvSpPr>
            <p:spPr>
              <a:xfrm>
                <a:off x="8832304" y="1132718"/>
                <a:ext cx="475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 err="1"/>
                  <a:t>Sat</a:t>
                </a:r>
                <a:endParaRPr lang="de-DE" dirty="0"/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24FB2C7B-1E4D-4BD3-AEFF-5122D62D0E7D}"/>
                  </a:ext>
                </a:extLst>
              </p:cNvPr>
              <p:cNvSpPr txBox="1"/>
              <p:nvPr/>
            </p:nvSpPr>
            <p:spPr>
              <a:xfrm>
                <a:off x="10331805" y="1133486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/>
                  <a:t>Sun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684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7A57A-AE94-449A-9FA0-70CA17F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IVS Analysis Center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60FB49-36B2-4374-BC18-4EAFC206A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11196000" cy="3771192"/>
          </a:xfrm>
        </p:spPr>
        <p:txBody>
          <a:bodyPr/>
          <a:lstStyle/>
          <a:p>
            <a:r>
              <a:rPr lang="de-DE" dirty="0"/>
              <a:t>VLBI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nySolve</a:t>
            </a:r>
            <a:r>
              <a:rPr lang="de-DE" dirty="0"/>
              <a:t> and CALC/</a:t>
            </a:r>
            <a:r>
              <a:rPr lang="de-DE" dirty="0" err="1"/>
              <a:t>Solve</a:t>
            </a:r>
            <a:r>
              <a:rPr lang="de-DE" dirty="0"/>
              <a:t> </a:t>
            </a:r>
            <a:r>
              <a:rPr lang="de-DE" dirty="0" err="1"/>
              <a:t>software</a:t>
            </a:r>
            <a:endParaRPr lang="de-DE" dirty="0"/>
          </a:p>
          <a:p>
            <a:r>
              <a:rPr lang="de-DE" dirty="0"/>
              <a:t>Processing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all </a:t>
            </a:r>
            <a:r>
              <a:rPr lang="de-DE" b="1" dirty="0" err="1">
                <a:solidFill>
                  <a:srgbClr val="FF0000"/>
                </a:solidFill>
              </a:rPr>
              <a:t>session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types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All 24-hour </a:t>
            </a:r>
            <a:r>
              <a:rPr lang="de-DE" dirty="0" err="1"/>
              <a:t>sessions</a:t>
            </a:r>
            <a:r>
              <a:rPr lang="de-DE" dirty="0"/>
              <a:t> (</a:t>
            </a:r>
            <a:r>
              <a:rPr lang="de-DE" dirty="0" err="1"/>
              <a:t>latency</a:t>
            </a:r>
            <a:r>
              <a:rPr lang="de-DE" dirty="0"/>
              <a:t> 10-14 </a:t>
            </a:r>
            <a:r>
              <a:rPr lang="de-DE" dirty="0" err="1"/>
              <a:t>days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R1/R4)</a:t>
            </a:r>
          </a:p>
          <a:p>
            <a:pPr lvl="1"/>
            <a:r>
              <a:rPr lang="de-DE" dirty="0"/>
              <a:t>All 1-hour Intensive </a:t>
            </a:r>
            <a:r>
              <a:rPr lang="de-DE" dirty="0" err="1"/>
              <a:t>sessions</a:t>
            </a:r>
            <a:r>
              <a:rPr lang="de-DE" dirty="0"/>
              <a:t> (</a:t>
            </a:r>
            <a:r>
              <a:rPr lang="de-DE" dirty="0" err="1"/>
              <a:t>latency</a:t>
            </a:r>
            <a:r>
              <a:rPr lang="de-DE" dirty="0"/>
              <a:t> 1-2 </a:t>
            </a:r>
            <a:r>
              <a:rPr lang="de-DE" dirty="0" err="1"/>
              <a:t>days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r>
              <a:rPr lang="de-DE" dirty="0"/>
              <a:t>In 2020/2021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re-processing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VLBI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 1984-2020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input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to</a:t>
            </a:r>
            <a:r>
              <a:rPr lang="de-DE" b="1" dirty="0">
                <a:solidFill>
                  <a:srgbClr val="FF0000"/>
                </a:solidFill>
              </a:rPr>
              <a:t> ITRF2020</a:t>
            </a:r>
          </a:p>
          <a:p>
            <a:r>
              <a:rPr lang="de-DE" b="1" dirty="0">
                <a:solidFill>
                  <a:srgbClr val="FF0000"/>
                </a:solidFill>
              </a:rPr>
              <a:t>Parameters: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09C47C-846A-496F-A8AD-A78347E93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-508"/>
            <a:ext cx="791612" cy="9902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0217CDE-A583-4922-97D0-696DA05C9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276801"/>
            <a:ext cx="4805968" cy="1433755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4E17E22-7B31-43B3-8610-F398725174EA}"/>
              </a:ext>
            </a:extLst>
          </p:cNvPr>
          <p:cNvGrpSpPr/>
          <p:nvPr/>
        </p:nvGrpSpPr>
        <p:grpSpPr>
          <a:xfrm>
            <a:off x="275976" y="2924944"/>
            <a:ext cx="11580664" cy="1055292"/>
            <a:chOff x="419992" y="2924944"/>
            <a:chExt cx="11580664" cy="1055292"/>
          </a:xfrm>
        </p:grpSpPr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A5053109-B7F4-4EB8-8FC6-94C0FA140E9A}"/>
                </a:ext>
              </a:extLst>
            </p:cNvPr>
            <p:cNvSpPr/>
            <p:nvPr/>
          </p:nvSpPr>
          <p:spPr>
            <a:xfrm>
              <a:off x="660640" y="2924944"/>
              <a:ext cx="11196000" cy="105529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37B52982-9813-4274-86D9-9FE5D4064D9B}"/>
                </a:ext>
              </a:extLst>
            </p:cNvPr>
            <p:cNvGrpSpPr/>
            <p:nvPr/>
          </p:nvGrpSpPr>
          <p:grpSpPr>
            <a:xfrm>
              <a:off x="419992" y="2942765"/>
              <a:ext cx="11580664" cy="990291"/>
              <a:chOff x="203968" y="1124744"/>
              <a:chExt cx="11580664" cy="1126976"/>
            </a:xfrm>
          </p:grpSpPr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553236CA-CE38-4533-BB9B-A80462020E5D}"/>
                  </a:ext>
                </a:extLst>
              </p:cNvPr>
              <p:cNvCxnSpPr/>
              <p:nvPr/>
            </p:nvCxnSpPr>
            <p:spPr>
              <a:xfrm>
                <a:off x="504000" y="1700808"/>
                <a:ext cx="1107660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79B5C395-F1BD-4434-B5D3-E2FF7CF4BF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357" b="57409"/>
              <a:stretch/>
            </p:blipFill>
            <p:spPr>
              <a:xfrm>
                <a:off x="203968" y="1340768"/>
                <a:ext cx="11580664" cy="910952"/>
              </a:xfrm>
              <a:prstGeom prst="rect">
                <a:avLst/>
              </a:prstGeom>
            </p:spPr>
          </p:pic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F083CD62-5D0B-47B6-8F2E-B98D51F3E70D}"/>
                  </a:ext>
                </a:extLst>
              </p:cNvPr>
              <p:cNvSpPr txBox="1"/>
              <p:nvPr/>
            </p:nvSpPr>
            <p:spPr>
              <a:xfrm>
                <a:off x="1101938" y="1130048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/>
                  <a:t>Mon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07169D6D-2994-4DB3-92E3-14BC7C0C4A87}"/>
                  </a:ext>
                </a:extLst>
              </p:cNvPr>
              <p:cNvSpPr txBox="1"/>
              <p:nvPr/>
            </p:nvSpPr>
            <p:spPr>
              <a:xfrm>
                <a:off x="2602535" y="1124744"/>
                <a:ext cx="519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/>
                  <a:t>Tue</a:t>
                </a: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C8930934-6844-4CB2-85E1-20F9A58E1653}"/>
                  </a:ext>
                </a:extLst>
              </p:cNvPr>
              <p:cNvSpPr txBox="1"/>
              <p:nvPr/>
            </p:nvSpPr>
            <p:spPr>
              <a:xfrm>
                <a:off x="4151784" y="1132718"/>
                <a:ext cx="618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 err="1"/>
                  <a:t>Wed</a:t>
                </a:r>
                <a:endParaRPr lang="de-DE" dirty="0"/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8CF5B271-CC26-4659-811D-4792323BB09B}"/>
                  </a:ext>
                </a:extLst>
              </p:cNvPr>
              <p:cNvSpPr txBox="1"/>
              <p:nvPr/>
            </p:nvSpPr>
            <p:spPr>
              <a:xfrm>
                <a:off x="5752801" y="1132718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/>
                  <a:t>Thu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B8D7109C-375A-40ED-AA6A-D67125DE63A9}"/>
                  </a:ext>
                </a:extLst>
              </p:cNvPr>
              <p:cNvSpPr txBox="1"/>
              <p:nvPr/>
            </p:nvSpPr>
            <p:spPr>
              <a:xfrm>
                <a:off x="7289718" y="1136576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/>
                  <a:t>Fr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322BFD67-F146-4ED2-8CF0-CE15D0655771}"/>
                  </a:ext>
                </a:extLst>
              </p:cNvPr>
              <p:cNvSpPr txBox="1"/>
              <p:nvPr/>
            </p:nvSpPr>
            <p:spPr>
              <a:xfrm>
                <a:off x="8832304" y="1132718"/>
                <a:ext cx="475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 err="1"/>
                  <a:t>Sat</a:t>
                </a:r>
                <a:endParaRPr lang="de-DE" dirty="0"/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24FB2C7B-1E4D-4BD3-AEFF-5122D62D0E7D}"/>
                  </a:ext>
                </a:extLst>
              </p:cNvPr>
              <p:cNvSpPr txBox="1"/>
              <p:nvPr/>
            </p:nvSpPr>
            <p:spPr>
              <a:xfrm>
                <a:off x="10331805" y="1133486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dirty="0"/>
                  <a:t>Sun</a:t>
                </a:r>
              </a:p>
            </p:txBody>
          </p:sp>
        </p:grpSp>
      </p:grpSp>
      <p:graphicFrame>
        <p:nvGraphicFramePr>
          <p:cNvPr id="28" name="Tabelle 27">
            <a:extLst>
              <a:ext uri="{FF2B5EF4-FFF2-40B4-BE49-F238E27FC236}">
                <a16:creationId xmlns:a16="http://schemas.microsoft.com/office/drawing/2014/main" id="{E9E80348-CE04-4B97-B80B-79C573E4E7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07568" y="4653136"/>
          <a:ext cx="9505056" cy="1381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8132">
                  <a:extLst>
                    <a:ext uri="{9D8B030D-6E8A-4147-A177-3AD203B41FA5}">
                      <a16:colId xmlns:a16="http://schemas.microsoft.com/office/drawing/2014/main" val="1788482949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12669457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343559721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3449759202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847970768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3374280664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900743933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3457751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Station </a:t>
                      </a:r>
                      <a:r>
                        <a:rPr lang="de-DE" dirty="0" err="1"/>
                        <a:t>coord</a:t>
                      </a:r>
                      <a:r>
                        <a:rPr lang="de-D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dUT1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Polar </a:t>
                      </a:r>
                      <a:r>
                        <a:rPr lang="de-DE" dirty="0" err="1"/>
                        <a:t>motion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Radio </a:t>
                      </a:r>
                      <a:r>
                        <a:rPr lang="de-DE" dirty="0" err="1"/>
                        <a:t>sources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Troposphere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48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24-hour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1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1-h 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73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85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7A57A-AE94-449A-9FA0-70CA17F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IVS Analysis Center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60FB49-36B2-4374-BC18-4EAFC206A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7854992" cy="44640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b="1" u="sng" dirty="0"/>
              <a:t>Highlights of the recent years:</a:t>
            </a:r>
          </a:p>
          <a:p>
            <a:r>
              <a:rPr lang="de-DE" dirty="0" err="1"/>
              <a:t>Convertion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available</a:t>
            </a:r>
            <a:r>
              <a:rPr lang="de-DE" dirty="0"/>
              <a:t> VLBI </a:t>
            </a:r>
            <a:r>
              <a:rPr lang="de-DE" dirty="0" err="1"/>
              <a:t>data</a:t>
            </a:r>
            <a:r>
              <a:rPr lang="de-DE" dirty="0"/>
              <a:t> (</a:t>
            </a:r>
            <a:r>
              <a:rPr lang="de-DE" dirty="0" err="1"/>
              <a:t>from</a:t>
            </a:r>
            <a:r>
              <a:rPr lang="de-DE" dirty="0"/>
              <a:t> 1984)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>
                <a:solidFill>
                  <a:srgbClr val="00B0F0"/>
                </a:solidFill>
              </a:rPr>
              <a:t>VGOSDb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b="1" dirty="0" err="1">
                <a:solidFill>
                  <a:srgbClr val="00B0F0"/>
                </a:solidFill>
              </a:rPr>
              <a:t>format</a:t>
            </a:r>
            <a:r>
              <a:rPr lang="de-DE" dirty="0"/>
              <a:t>,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, check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backwards</a:t>
            </a:r>
            <a:r>
              <a:rPr lang="de-DE" dirty="0"/>
              <a:t> </a:t>
            </a:r>
            <a:r>
              <a:rPr lang="de-DE" dirty="0" err="1"/>
              <a:t>compatibility</a:t>
            </a:r>
            <a:endParaRPr lang="de-DE" dirty="0"/>
          </a:p>
          <a:p>
            <a:r>
              <a:rPr lang="de-DE" dirty="0"/>
              <a:t>Processing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>
                <a:solidFill>
                  <a:srgbClr val="00B0F0"/>
                </a:solidFill>
              </a:rPr>
              <a:t>VGOS Sessions </a:t>
            </a:r>
            <a:r>
              <a:rPr lang="de-DE" dirty="0"/>
              <a:t>and </a:t>
            </a:r>
            <a:r>
              <a:rPr lang="de-DE" dirty="0" err="1"/>
              <a:t>preparing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internal a priori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VGOS </a:t>
            </a:r>
            <a:r>
              <a:rPr lang="de-DE" dirty="0" err="1"/>
              <a:t>antennas</a:t>
            </a:r>
            <a:r>
              <a:rPr lang="de-DE" dirty="0"/>
              <a:t> (</a:t>
            </a:r>
            <a:r>
              <a:rPr lang="de-DE" dirty="0" err="1"/>
              <a:t>routine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ITRF2020)</a:t>
            </a:r>
          </a:p>
          <a:p>
            <a:endParaRPr lang="de-DE" dirty="0"/>
          </a:p>
          <a:p>
            <a:pPr marL="0" indent="0">
              <a:buNone/>
            </a:pPr>
            <a:r>
              <a:rPr lang="en-GB" b="1" u="sng" dirty="0"/>
              <a:t>Current tasks</a:t>
            </a:r>
          </a:p>
          <a:p>
            <a:r>
              <a:rPr lang="de-DE" b="1" dirty="0">
                <a:solidFill>
                  <a:srgbClr val="00B0F0"/>
                </a:solidFill>
              </a:rPr>
              <a:t>Implementation </a:t>
            </a:r>
            <a:r>
              <a:rPr lang="de-DE" b="1" dirty="0" err="1">
                <a:solidFill>
                  <a:srgbClr val="00B0F0"/>
                </a:solidFill>
              </a:rPr>
              <a:t>of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b="1" dirty="0" err="1">
                <a:solidFill>
                  <a:srgbClr val="00B0F0"/>
                </a:solidFill>
              </a:rPr>
              <a:t>the</a:t>
            </a:r>
            <a:r>
              <a:rPr lang="de-DE" b="1" dirty="0">
                <a:solidFill>
                  <a:srgbClr val="00B0F0"/>
                </a:solidFill>
              </a:rPr>
              <a:t> ITRF2020</a:t>
            </a:r>
            <a:r>
              <a:rPr lang="de-DE" dirty="0"/>
              <a:t>: dUT1 </a:t>
            </a:r>
            <a:r>
              <a:rPr lang="de-DE" dirty="0" err="1"/>
              <a:t>variations</a:t>
            </a:r>
            <a:r>
              <a:rPr lang="de-DE" dirty="0"/>
              <a:t> (</a:t>
            </a:r>
            <a:r>
              <a:rPr lang="de-DE" dirty="0" err="1"/>
              <a:t>derived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VGOS Intensives)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updated</a:t>
            </a:r>
            <a:r>
              <a:rPr lang="de-DE" dirty="0"/>
              <a:t> </a:t>
            </a:r>
            <a:r>
              <a:rPr lang="de-DE" dirty="0" err="1"/>
              <a:t>station</a:t>
            </a:r>
            <a:r>
              <a:rPr lang="de-DE" dirty="0"/>
              <a:t> </a:t>
            </a:r>
            <a:r>
              <a:rPr lang="de-DE" dirty="0" err="1"/>
              <a:t>coordinates</a:t>
            </a:r>
            <a:endParaRPr lang="de-DE" dirty="0"/>
          </a:p>
          <a:p>
            <a:r>
              <a:rPr lang="de-DE" dirty="0" err="1"/>
              <a:t>Establish</a:t>
            </a:r>
            <a:r>
              <a:rPr lang="de-DE" dirty="0"/>
              <a:t> </a:t>
            </a:r>
            <a:r>
              <a:rPr lang="de-DE" dirty="0" err="1"/>
              <a:t>broad</a:t>
            </a:r>
            <a:r>
              <a:rPr lang="de-DE" dirty="0"/>
              <a:t> </a:t>
            </a:r>
            <a:r>
              <a:rPr lang="de-DE" b="1" dirty="0" err="1">
                <a:solidFill>
                  <a:srgbClr val="00B0F0"/>
                </a:solidFill>
              </a:rPr>
              <a:t>automated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b="1" dirty="0" err="1">
                <a:solidFill>
                  <a:srgbClr val="00B0F0"/>
                </a:solidFill>
              </a:rPr>
              <a:t>solution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b="1" dirty="0" err="1">
                <a:solidFill>
                  <a:srgbClr val="00B0F0"/>
                </a:solidFill>
              </a:rPr>
              <a:t>quality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b="1" dirty="0" err="1">
                <a:solidFill>
                  <a:srgbClr val="00B0F0"/>
                </a:solidFill>
              </a:rPr>
              <a:t>control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dirty="0"/>
              <a:t>(EOP, </a:t>
            </a:r>
            <a:r>
              <a:rPr lang="de-DE" dirty="0" err="1"/>
              <a:t>Helmert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, </a:t>
            </a:r>
            <a:r>
              <a:rPr lang="de-DE" dirty="0" err="1"/>
              <a:t>comparisons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solutions</a:t>
            </a:r>
            <a:r>
              <a:rPr lang="de-DE" dirty="0"/>
              <a:t>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09C47C-846A-496F-A8AD-A78347E93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-508"/>
            <a:ext cx="791612" cy="990291"/>
          </a:xfrm>
          <a:prstGeom prst="rect">
            <a:avLst/>
          </a:prstGeom>
        </p:spPr>
      </p:pic>
      <p:pic>
        <p:nvPicPr>
          <p:cNvPr id="5" name="Bildplatzhalter 6">
            <a:extLst>
              <a:ext uri="{FF2B5EF4-FFF2-40B4-BE49-F238E27FC236}">
                <a16:creationId xmlns:a16="http://schemas.microsoft.com/office/drawing/2014/main" id="{1D0B3D7A-B31B-432F-B4E4-44600B9B45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2" r="65553" b="1"/>
          <a:stretch/>
        </p:blipFill>
        <p:spPr>
          <a:xfrm>
            <a:off x="8358992" y="939840"/>
            <a:ext cx="3857688" cy="503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9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7A57A-AE94-449A-9FA0-70CA17F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IVS Combination Centre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60FB49-36B2-4374-BC18-4EAFC206A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275753"/>
            <a:ext cx="11196000" cy="4707297"/>
          </a:xfrm>
        </p:spPr>
        <p:txBody>
          <a:bodyPr/>
          <a:lstStyle/>
          <a:p>
            <a:r>
              <a:rPr lang="en-GB" dirty="0"/>
              <a:t>BKG is operating the IVS Combination Centre in cooperation with DGFI-TUM</a:t>
            </a:r>
          </a:p>
          <a:p>
            <a:r>
              <a:rPr lang="en-GB" b="1" dirty="0">
                <a:solidFill>
                  <a:srgbClr val="FF0000"/>
                </a:solidFill>
              </a:rPr>
              <a:t>R1-/R4-sessions </a:t>
            </a:r>
            <a:r>
              <a:rPr lang="en-GB" dirty="0"/>
              <a:t>by the individual IVS Analysis Centres (ACs) are </a:t>
            </a:r>
            <a:r>
              <a:rPr lang="en-GB" b="1" dirty="0">
                <a:solidFill>
                  <a:srgbClr val="FF0000"/>
                </a:solidFill>
              </a:rPr>
              <a:t>compared, validated and combined </a:t>
            </a:r>
            <a:r>
              <a:rPr lang="en-GB" dirty="0"/>
              <a:t>on a regular basis</a:t>
            </a:r>
          </a:p>
          <a:p>
            <a:r>
              <a:rPr lang="en-GB" dirty="0"/>
              <a:t>All other 24-h sessions are combined </a:t>
            </a:r>
            <a:r>
              <a:rPr lang="en-GB" dirty="0" err="1"/>
              <a:t>irregularily</a:t>
            </a:r>
            <a:r>
              <a:rPr lang="en-GB" dirty="0"/>
              <a:t> (usually along with generation of quarterly VTRF)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b="1" u="sng" dirty="0"/>
              <a:t>Highlights of the recent years:</a:t>
            </a:r>
          </a:p>
          <a:p>
            <a:r>
              <a:rPr lang="de-DE" dirty="0"/>
              <a:t>Implementation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>
                <a:solidFill>
                  <a:srgbClr val="00B0F0"/>
                </a:solidFill>
              </a:rPr>
              <a:t>improved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b="1" dirty="0" err="1">
                <a:solidFill>
                  <a:srgbClr val="00B0F0"/>
                </a:solidFill>
              </a:rPr>
              <a:t>combination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b="1" dirty="0" err="1">
                <a:solidFill>
                  <a:srgbClr val="00B0F0"/>
                </a:solidFill>
              </a:rPr>
              <a:t>procedure</a:t>
            </a:r>
            <a:endParaRPr lang="de-DE" b="1" dirty="0">
              <a:solidFill>
                <a:srgbClr val="00B0F0"/>
              </a:solidFill>
            </a:endParaRPr>
          </a:p>
          <a:p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>
                <a:solidFill>
                  <a:srgbClr val="00B0F0"/>
                </a:solidFill>
              </a:rPr>
              <a:t>IVS </a:t>
            </a:r>
            <a:r>
              <a:rPr lang="de-DE" b="1" dirty="0" err="1">
                <a:solidFill>
                  <a:srgbClr val="00B0F0"/>
                </a:solidFill>
              </a:rPr>
              <a:t>combined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b="1" dirty="0" err="1">
                <a:solidFill>
                  <a:srgbClr val="00B0F0"/>
                </a:solidFill>
              </a:rPr>
              <a:t>contribution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b="1" dirty="0" err="1">
                <a:solidFill>
                  <a:srgbClr val="00B0F0"/>
                </a:solidFill>
              </a:rPr>
              <a:t>to</a:t>
            </a:r>
            <a:r>
              <a:rPr lang="de-DE" b="1" dirty="0">
                <a:solidFill>
                  <a:srgbClr val="00B0F0"/>
                </a:solidFill>
              </a:rPr>
              <a:t> ITRF2020</a:t>
            </a:r>
            <a:endParaRPr lang="de-DE" b="1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b="1" u="sng" dirty="0"/>
              <a:t>Current tasks:</a:t>
            </a:r>
          </a:p>
          <a:p>
            <a:pPr lvl="1"/>
            <a:r>
              <a:rPr lang="en-GB" dirty="0"/>
              <a:t>Evaluations along with ITRF2020 (e.g. scale)</a:t>
            </a:r>
          </a:p>
          <a:p>
            <a:pPr lvl="1"/>
            <a:r>
              <a:rPr lang="en-GB" dirty="0"/>
              <a:t>Evaluation of </a:t>
            </a:r>
            <a:r>
              <a:rPr lang="en-GB" b="1" dirty="0">
                <a:solidFill>
                  <a:srgbClr val="00B0F0"/>
                </a:solidFill>
              </a:rPr>
              <a:t>VGOS stations/sessions</a:t>
            </a:r>
          </a:p>
          <a:p>
            <a:pPr marL="0" indent="0">
              <a:buNone/>
            </a:pPr>
            <a:r>
              <a:rPr lang="en-GB" b="1" u="sng" dirty="0"/>
              <a:t>Future work:</a:t>
            </a:r>
          </a:p>
          <a:p>
            <a:pPr lvl="1"/>
            <a:r>
              <a:rPr lang="en-GB" dirty="0"/>
              <a:t>Handling of source positions in the combination</a:t>
            </a:r>
          </a:p>
          <a:p>
            <a:pPr lvl="1"/>
            <a:r>
              <a:rPr lang="en-GB" dirty="0"/>
              <a:t>Combination of IVS intensive sessions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347BD2-9AFC-466E-9189-601A585F0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-508"/>
            <a:ext cx="791612" cy="9902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61D8D20-E6CE-4933-A77A-D1C1C8099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49" y="2996952"/>
            <a:ext cx="558852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9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C16B80-EA32-4785-8AAD-FAB2FA432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962454"/>
            <a:ext cx="6126492" cy="30632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4A12C4-A28C-499E-AC02-37B3F7EF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BKG‘s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ITRF2020: Inter-</a:t>
            </a:r>
            <a:r>
              <a:rPr lang="de-DE" dirty="0" err="1"/>
              <a:t>comparisons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95556F-082C-40B8-A233-A9033F9F24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4365104"/>
            <a:ext cx="5519992" cy="1660596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station</a:t>
            </a:r>
            <a:r>
              <a:rPr lang="de-DE" dirty="0"/>
              <a:t> </a:t>
            </a:r>
            <a:r>
              <a:rPr lang="de-DE" dirty="0" err="1"/>
              <a:t>coordinate</a:t>
            </a:r>
            <a:r>
              <a:rPr lang="de-DE" dirty="0"/>
              <a:t> time </a:t>
            </a:r>
            <a:r>
              <a:rPr lang="de-DE" dirty="0" err="1"/>
              <a:t>series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re-processed</a:t>
            </a:r>
            <a:r>
              <a:rPr lang="de-DE" dirty="0"/>
              <a:t>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co-location</a:t>
            </a:r>
            <a:r>
              <a:rPr lang="de-DE" dirty="0"/>
              <a:t> </a:t>
            </a:r>
            <a:r>
              <a:rPr lang="de-DE" dirty="0" err="1"/>
              <a:t>sites</a:t>
            </a:r>
            <a:r>
              <a:rPr lang="de-DE" dirty="0"/>
              <a:t>:</a:t>
            </a:r>
          </a:p>
          <a:p>
            <a:r>
              <a:rPr lang="de-DE" dirty="0" err="1"/>
              <a:t>Wettzell</a:t>
            </a:r>
            <a:r>
              <a:rPr lang="de-DE" dirty="0"/>
              <a:t> (2x VLBI, 2x SLR)</a:t>
            </a:r>
          </a:p>
          <a:p>
            <a:r>
              <a:rPr lang="de-DE" dirty="0"/>
              <a:t>TIGO (VLBI, SLR)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74065F-3674-4812-951B-BB710660B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-508"/>
            <a:ext cx="791612" cy="990291"/>
          </a:xfrm>
          <a:prstGeom prst="rect">
            <a:avLst/>
          </a:prstGeom>
        </p:spPr>
      </p:pic>
      <p:pic>
        <p:nvPicPr>
          <p:cNvPr id="5" name="Picture 3" descr="Wlaser2">
            <a:extLst>
              <a:ext uri="{FF2B5EF4-FFF2-40B4-BE49-F238E27FC236}">
                <a16:creationId xmlns:a16="http://schemas.microsoft.com/office/drawing/2014/main" id="{E8F9821C-B186-4D03-872E-37CD209D5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-8196"/>
            <a:ext cx="705136" cy="10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15E8183-1C44-423F-9390-12E96BF3B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80" y="980728"/>
            <a:ext cx="6408712" cy="31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41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A12C4-A28C-499E-AC02-37B3F7EF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BKG‘s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ITRF2020: Inter-</a:t>
            </a:r>
            <a:r>
              <a:rPr lang="de-DE" dirty="0" err="1"/>
              <a:t>comparisons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95556F-082C-40B8-A233-A9033F9F24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5112457"/>
            <a:ext cx="11196000" cy="836823"/>
          </a:xfrm>
        </p:spPr>
        <p:txBody>
          <a:bodyPr/>
          <a:lstStyle/>
          <a:p>
            <a:r>
              <a:rPr lang="de-DE" dirty="0" err="1"/>
              <a:t>Derive</a:t>
            </a:r>
            <a:r>
              <a:rPr lang="de-DE" dirty="0"/>
              <a:t> „</a:t>
            </a:r>
            <a:r>
              <a:rPr lang="de-DE" dirty="0" err="1"/>
              <a:t>weekly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Ties</a:t>
            </a:r>
            <a:r>
              <a:rPr lang="de-DE" dirty="0"/>
              <a:t>“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monitoring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co-location</a:t>
            </a:r>
            <a:r>
              <a:rPr lang="de-DE" dirty="0"/>
              <a:t> </a:t>
            </a:r>
            <a:r>
              <a:rPr lang="de-DE" dirty="0" err="1"/>
              <a:t>sites</a:t>
            </a:r>
            <a:endParaRPr lang="de-DE" dirty="0"/>
          </a:p>
          <a:p>
            <a:r>
              <a:rPr lang="de-DE" dirty="0" err="1"/>
              <a:t>Derived</a:t>
            </a:r>
            <a:r>
              <a:rPr lang="de-DE" dirty="0"/>
              <a:t> „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Ties</a:t>
            </a:r>
            <a:r>
              <a:rPr lang="de-DE" dirty="0"/>
              <a:t>“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Wettzell</a:t>
            </a:r>
            <a:r>
              <a:rPr lang="de-DE" dirty="0"/>
              <a:t> </a:t>
            </a:r>
            <a:r>
              <a:rPr lang="de-DE" dirty="0" err="1"/>
              <a:t>agree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terrestrial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at mm-level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74065F-3674-4812-951B-BB710660B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-508"/>
            <a:ext cx="791612" cy="990291"/>
          </a:xfrm>
          <a:prstGeom prst="rect">
            <a:avLst/>
          </a:prstGeom>
        </p:spPr>
      </p:pic>
      <p:pic>
        <p:nvPicPr>
          <p:cNvPr id="5" name="Picture 3" descr="Wlaser2">
            <a:extLst>
              <a:ext uri="{FF2B5EF4-FFF2-40B4-BE49-F238E27FC236}">
                <a16:creationId xmlns:a16="http://schemas.microsoft.com/office/drawing/2014/main" id="{E8F9821C-B186-4D03-872E-37CD209D5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-8196"/>
            <a:ext cx="705136" cy="10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5DA6AE8-E14A-4DAB-AAD1-53A953B0F72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699244"/>
            <a:ext cx="5287608" cy="2737868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CDD34FE-2B30-4343-B6A9-86CF548F2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119038"/>
              </p:ext>
            </p:extLst>
          </p:nvPr>
        </p:nvGraphicFramePr>
        <p:xfrm>
          <a:off x="5550960" y="1121512"/>
          <a:ext cx="6425627" cy="3786346"/>
        </p:xfrm>
        <a:graphic>
          <a:graphicData uri="http://schemas.openxmlformats.org/drawingml/2006/table">
            <a:tbl>
              <a:tblPr firstRow="1" firstCol="1" bandRow="1"/>
              <a:tblGrid>
                <a:gridCol w="1914706">
                  <a:extLst>
                    <a:ext uri="{9D8B030D-6E8A-4147-A177-3AD203B41FA5}">
                      <a16:colId xmlns:a16="http://schemas.microsoft.com/office/drawing/2014/main" val="2282887846"/>
                    </a:ext>
                  </a:extLst>
                </a:gridCol>
                <a:gridCol w="1883994">
                  <a:extLst>
                    <a:ext uri="{9D8B030D-6E8A-4147-A177-3AD203B41FA5}">
                      <a16:colId xmlns:a16="http://schemas.microsoft.com/office/drawing/2014/main" val="3511149916"/>
                    </a:ext>
                  </a:extLst>
                </a:gridCol>
                <a:gridCol w="2626927">
                  <a:extLst>
                    <a:ext uri="{9D8B030D-6E8A-4147-A177-3AD203B41FA5}">
                      <a16:colId xmlns:a16="http://schemas.microsoft.com/office/drawing/2014/main" val="4185169668"/>
                    </a:ext>
                  </a:extLst>
                </a:gridCol>
              </a:tblGrid>
              <a:tr h="518086">
                <a:tc>
                  <a:txBody>
                    <a:bodyPr/>
                    <a:lstStyle/>
                    <a:p>
                      <a:pPr indent="144145" algn="ctr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="1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Station </a:t>
                      </a:r>
                      <a:r>
                        <a:rPr lang="de-DE" sz="1400" b="1" baseline="0" dirty="0" err="1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co-location</a:t>
                      </a:r>
                      <a:endParaRPr lang="de-DE" sz="1400" b="1" baseline="0" dirty="0">
                        <a:solidFill>
                          <a:srgbClr val="221E1F"/>
                        </a:solidFill>
                        <a:effectLst/>
                        <a:latin typeface="BundesSerif Office" panose="02050002050300000203" pitchFamily="18" charset="0"/>
                        <a:ea typeface="Calibri" panose="020F0502020204030204" pitchFamily="34" charset="0"/>
                        <a:cs typeface="RotisSansSerif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="1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Origin </a:t>
                      </a:r>
                      <a:r>
                        <a:rPr lang="de-DE" sz="1400" b="1" baseline="0" dirty="0" err="1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of</a:t>
                      </a:r>
                      <a:r>
                        <a:rPr lang="de-DE" sz="1400" b="1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LT </a:t>
                      </a:r>
                      <a:r>
                        <a:rPr lang="de-DE" sz="1400" b="1" baseline="0" dirty="0" err="1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value</a:t>
                      </a:r>
                      <a:endParaRPr lang="de-DE" sz="1400" b="1" baseline="0" dirty="0">
                        <a:solidFill>
                          <a:srgbClr val="221E1F"/>
                        </a:solidFill>
                        <a:effectLst/>
                        <a:latin typeface="BundesSerif Office" panose="02050002050300000203" pitchFamily="18" charset="0"/>
                        <a:ea typeface="Calibri" panose="020F0502020204030204" pitchFamily="34" charset="0"/>
                        <a:cs typeface="RotisSansSerif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ctr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="1" baseline="0" dirty="0" err="1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Local</a:t>
                      </a:r>
                      <a:r>
                        <a:rPr lang="de-DE" sz="1400" b="1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</a:t>
                      </a:r>
                      <a:r>
                        <a:rPr lang="de-DE" sz="1400" b="1" baseline="0" dirty="0" err="1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Tie</a:t>
                      </a:r>
                      <a:r>
                        <a:rPr lang="de-DE" sz="1400" b="1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</a:t>
                      </a:r>
                      <a:r>
                        <a:rPr lang="de-DE" sz="1400" b="1" baseline="0" dirty="0" err="1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value</a:t>
                      </a:r>
                      <a:endParaRPr lang="de-DE" sz="1400" b="1" baseline="0" dirty="0">
                        <a:solidFill>
                          <a:srgbClr val="221E1F"/>
                        </a:solidFill>
                        <a:effectLst/>
                        <a:latin typeface="BundesSerif Office" panose="02050002050300000203" pitchFamily="18" charset="0"/>
                        <a:ea typeface="Calibri" panose="020F0502020204030204" pitchFamily="34" charset="0"/>
                        <a:cs typeface="RotisSansSerif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507516"/>
                  </a:ext>
                </a:extLst>
              </a:tr>
              <a:tr h="272355">
                <a:tc rowSpan="2"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4472C4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RTW </a:t>
                      </a: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-</a:t>
                      </a:r>
                      <a:r>
                        <a:rPr lang="de-DE" sz="1400" baseline="0" dirty="0">
                          <a:solidFill>
                            <a:srgbClr val="4472C4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</a:t>
                      </a:r>
                      <a:r>
                        <a:rPr lang="de-DE" sz="1400" baseline="0" dirty="0">
                          <a:solidFill>
                            <a:srgbClr val="538135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TTW1</a:t>
                      </a:r>
                      <a:endParaRPr lang="de-DE" sz="1400" baseline="0" dirty="0">
                        <a:solidFill>
                          <a:srgbClr val="221E1F"/>
                        </a:solidFill>
                        <a:effectLst/>
                        <a:latin typeface="BundesSerif Office" panose="02050002050300000203" pitchFamily="18" charset="0"/>
                        <a:ea typeface="Calibri" panose="020F0502020204030204" pitchFamily="34" charset="0"/>
                        <a:cs typeface="RotisSansSerif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BKG-MC 2020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123.309 m +-  3.3 mm (343)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216129"/>
                  </a:ext>
                </a:extLst>
              </a:tr>
              <a:tr h="27235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 err="1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Terr</a:t>
                      </a: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123.307 m +-  0.8 mm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729245"/>
                  </a:ext>
                </a:extLst>
              </a:tr>
              <a:tr h="272355">
                <a:tc rowSpan="2"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>
                          <a:solidFill>
                            <a:srgbClr val="4472C4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RTW </a:t>
                      </a:r>
                      <a:r>
                        <a:rPr lang="de-DE" sz="1400" baseline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-</a:t>
                      </a:r>
                      <a:r>
                        <a:rPr lang="de-DE" sz="1400" baseline="0">
                          <a:solidFill>
                            <a:srgbClr val="4472C4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</a:t>
                      </a:r>
                      <a:r>
                        <a:rPr lang="de-DE" sz="1400" baseline="0">
                          <a:solidFill>
                            <a:srgbClr val="ED7D31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WLRS</a:t>
                      </a:r>
                      <a:endParaRPr lang="de-DE" sz="1400" baseline="0">
                        <a:solidFill>
                          <a:srgbClr val="221E1F"/>
                        </a:solidFill>
                        <a:effectLst/>
                        <a:latin typeface="BundesSerif Office" panose="02050002050300000203" pitchFamily="18" charset="0"/>
                        <a:ea typeface="Calibri" panose="020F0502020204030204" pitchFamily="34" charset="0"/>
                        <a:cs typeface="RotisSansSerif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BKG-MC 2020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 77.357 m +-10.0 mm (1142)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120942"/>
                  </a:ext>
                </a:extLst>
              </a:tr>
              <a:tr h="27235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 err="1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Terr</a:t>
                      </a: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 77.358 m +-  0.8 mm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517718"/>
                  </a:ext>
                </a:extLst>
              </a:tr>
              <a:tr h="272355">
                <a:tc rowSpan="2"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>
                          <a:solidFill>
                            <a:srgbClr val="4472C4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RTW </a:t>
                      </a:r>
                      <a:r>
                        <a:rPr lang="de-DE" sz="1400" baseline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-</a:t>
                      </a:r>
                      <a:r>
                        <a:rPr lang="de-DE" sz="1400" baseline="0">
                          <a:solidFill>
                            <a:srgbClr val="4472C4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</a:t>
                      </a:r>
                      <a:r>
                        <a:rPr lang="de-DE" sz="1400" baseline="0">
                          <a:solidFill>
                            <a:srgbClr val="C00000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SOSW</a:t>
                      </a:r>
                      <a:endParaRPr lang="de-DE" sz="1400" baseline="0">
                        <a:solidFill>
                          <a:srgbClr val="221E1F"/>
                        </a:solidFill>
                        <a:effectLst/>
                        <a:latin typeface="BundesSerif Office" panose="02050002050300000203" pitchFamily="18" charset="0"/>
                        <a:ea typeface="Calibri" panose="020F0502020204030204" pitchFamily="34" charset="0"/>
                        <a:cs typeface="RotisSansSerif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BKG-MC 2020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 48.192 m +-  6.4 mm (211)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933694"/>
                  </a:ext>
                </a:extLst>
              </a:tr>
              <a:tr h="27235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 err="1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Terr</a:t>
                      </a: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 48.191 m +-  0.6 mm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114898"/>
                  </a:ext>
                </a:extLst>
              </a:tr>
              <a:tr h="272355">
                <a:tc rowSpan="2"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538135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TTW1 </a:t>
                      </a: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-</a:t>
                      </a:r>
                      <a:r>
                        <a:rPr lang="de-DE" sz="1400" baseline="0" dirty="0">
                          <a:solidFill>
                            <a:srgbClr val="538135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</a:t>
                      </a:r>
                      <a:r>
                        <a:rPr lang="de-DE" sz="1400" baseline="0" dirty="0">
                          <a:solidFill>
                            <a:srgbClr val="ED7D31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WLRS</a:t>
                      </a:r>
                      <a:endParaRPr lang="de-DE" sz="1400" baseline="0" dirty="0">
                        <a:solidFill>
                          <a:srgbClr val="221E1F"/>
                        </a:solidFill>
                        <a:effectLst/>
                        <a:latin typeface="BundesSerif Office" panose="02050002050300000203" pitchFamily="18" charset="0"/>
                        <a:ea typeface="Calibri" panose="020F0502020204030204" pitchFamily="34" charset="0"/>
                        <a:cs typeface="RotisSansSerif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BKG-MC 2020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 61.014 m +-  9.8 mm (185)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832722"/>
                  </a:ext>
                </a:extLst>
              </a:tr>
              <a:tr h="27235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 err="1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Terr</a:t>
                      </a: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 61.010 m +-  0.7 mm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76710"/>
                  </a:ext>
                </a:extLst>
              </a:tr>
              <a:tr h="272355">
                <a:tc rowSpan="2"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538135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TTW1 </a:t>
                      </a: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– </a:t>
                      </a:r>
                      <a:r>
                        <a:rPr lang="de-DE" sz="1400" baseline="0" dirty="0">
                          <a:solidFill>
                            <a:srgbClr val="C00000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SOSW</a:t>
                      </a:r>
                      <a:endParaRPr lang="de-DE" sz="1400" baseline="0" dirty="0">
                        <a:solidFill>
                          <a:srgbClr val="221E1F"/>
                        </a:solidFill>
                        <a:effectLst/>
                        <a:latin typeface="BundesSerif Office" panose="02050002050300000203" pitchFamily="18" charset="0"/>
                        <a:ea typeface="Calibri" panose="020F0502020204030204" pitchFamily="34" charset="0"/>
                        <a:cs typeface="RotisSansSerif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BKG-MC 2020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118.285 m +-10.1 mm (163)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987569"/>
                  </a:ext>
                </a:extLst>
              </a:tr>
              <a:tr h="27235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 err="1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Terr</a:t>
                      </a: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118.283 m +-  0.7 mm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589514"/>
                  </a:ext>
                </a:extLst>
              </a:tr>
              <a:tr h="272355">
                <a:tc rowSpan="2"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>
                          <a:solidFill>
                            <a:srgbClr val="C00000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SOSW</a:t>
                      </a:r>
                      <a:r>
                        <a:rPr lang="de-DE" sz="1400" baseline="0">
                          <a:solidFill>
                            <a:srgbClr val="ED7D31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</a:t>
                      </a:r>
                      <a:r>
                        <a:rPr lang="de-DE" sz="1400" baseline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–</a:t>
                      </a:r>
                      <a:r>
                        <a:rPr lang="de-DE" sz="1400" baseline="0">
                          <a:solidFill>
                            <a:srgbClr val="ED7D31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WLRS</a:t>
                      </a:r>
                      <a:endParaRPr lang="de-DE" sz="1400" baseline="0">
                        <a:solidFill>
                          <a:srgbClr val="221E1F"/>
                        </a:solidFill>
                        <a:effectLst/>
                        <a:latin typeface="BundesSerif Office" panose="02050002050300000203" pitchFamily="18" charset="0"/>
                        <a:ea typeface="Calibri" panose="020F0502020204030204" pitchFamily="34" charset="0"/>
                        <a:cs typeface="RotisSansSerif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BKG-MC 2020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 58.445 m +-  5.9 mm (185)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840548"/>
                  </a:ext>
                </a:extLst>
              </a:tr>
              <a:tr h="27235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 err="1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Terr</a:t>
                      </a: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.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144145" algn="just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de-DE" sz="1400" baseline="0" dirty="0">
                          <a:solidFill>
                            <a:srgbClr val="221E1F"/>
                          </a:solidFill>
                          <a:effectLst/>
                          <a:latin typeface="BundesSerif Office" panose="02050002050300000203" pitchFamily="18" charset="0"/>
                          <a:ea typeface="Calibri" panose="020F0502020204030204" pitchFamily="34" charset="0"/>
                          <a:cs typeface="RotisSansSerif"/>
                        </a:rPr>
                        <a:t>  58.445 m +-  0.7 mm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10586"/>
                  </a:ext>
                </a:extLst>
              </a:tr>
            </a:tbl>
          </a:graphicData>
        </a:graphic>
      </p:graphicFrame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F0155DBD-13C9-4EF6-B3DD-37AC6900788B}"/>
              </a:ext>
            </a:extLst>
          </p:cNvPr>
          <p:cNvSpPr/>
          <p:nvPr/>
        </p:nvSpPr>
        <p:spPr>
          <a:xfrm>
            <a:off x="5550960" y="2204864"/>
            <a:ext cx="6425627" cy="576064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2858B54-DBD5-4DFF-B30E-0C4752A8F7D2}"/>
              </a:ext>
            </a:extLst>
          </p:cNvPr>
          <p:cNvCxnSpPr>
            <a:stCxn id="11" idx="1"/>
          </p:cNvCxnSpPr>
          <p:nvPr/>
        </p:nvCxnSpPr>
        <p:spPr>
          <a:xfrm flipH="1">
            <a:off x="4943872" y="2492896"/>
            <a:ext cx="607088" cy="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10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F36AB1-C1B3-494F-9703-D1C7F7038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0" y="1009892"/>
            <a:ext cx="10056440" cy="50020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4A12C4-A28C-499E-AC02-37B3F7EF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BKG‘s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ITRF2020: Inter-</a:t>
            </a:r>
            <a:r>
              <a:rPr lang="de-DE" dirty="0" err="1"/>
              <a:t>comparisons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95556F-082C-40B8-A233-A9033F9F24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2063608" cy="44640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Agreement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>
                <a:solidFill>
                  <a:srgbClr val="00B0F0"/>
                </a:solidFill>
              </a:rPr>
              <a:t>polar </a:t>
            </a:r>
            <a:r>
              <a:rPr lang="de-DE" b="1" dirty="0" err="1">
                <a:solidFill>
                  <a:srgbClr val="00B0F0"/>
                </a:solidFill>
              </a:rPr>
              <a:t>motion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VLBI and SLR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reprocessed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ITRF2020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74065F-3674-4812-951B-BB710660B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-508"/>
            <a:ext cx="791612" cy="990291"/>
          </a:xfrm>
          <a:prstGeom prst="rect">
            <a:avLst/>
          </a:prstGeom>
        </p:spPr>
      </p:pic>
      <p:pic>
        <p:nvPicPr>
          <p:cNvPr id="5" name="Picture 3" descr="Wlaser2">
            <a:extLst>
              <a:ext uri="{FF2B5EF4-FFF2-40B4-BE49-F238E27FC236}">
                <a16:creationId xmlns:a16="http://schemas.microsoft.com/office/drawing/2014/main" id="{E8F9821C-B186-4D03-872E-37CD209D5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-8196"/>
            <a:ext cx="705136" cy="10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279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D820A3A-0D7E-4D69-A6D9-8D0ADD26E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993479"/>
            <a:ext cx="10128448" cy="50378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4A12C4-A28C-499E-AC02-37B3F7EF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BKG‘s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ITRF2020: Inter-</a:t>
            </a:r>
            <a:r>
              <a:rPr lang="de-DE" dirty="0" err="1"/>
              <a:t>comparisons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95556F-082C-40B8-A233-A9033F9F24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2063608" cy="44640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Agreement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>
                <a:solidFill>
                  <a:srgbClr val="00B0F0"/>
                </a:solidFill>
              </a:rPr>
              <a:t>Scale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VLBI and SLR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reprocessed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ITRF2020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74065F-3674-4812-951B-BB710660B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-508"/>
            <a:ext cx="791612" cy="990291"/>
          </a:xfrm>
          <a:prstGeom prst="rect">
            <a:avLst/>
          </a:prstGeom>
        </p:spPr>
      </p:pic>
      <p:pic>
        <p:nvPicPr>
          <p:cNvPr id="5" name="Picture 3" descr="Wlaser2">
            <a:extLst>
              <a:ext uri="{FF2B5EF4-FFF2-40B4-BE49-F238E27FC236}">
                <a16:creationId xmlns:a16="http://schemas.microsoft.com/office/drawing/2014/main" id="{E8F9821C-B186-4D03-872E-37CD209D5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-8196"/>
            <a:ext cx="705136" cy="10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78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7A57A-AE94-449A-9FA0-70CA17F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IVS Data Center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60FB49-36B2-4374-BC18-4EAFC206A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7492361" cy="44640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BKG </a:t>
            </a:r>
            <a:r>
              <a:rPr lang="de-DE" dirty="0" err="1"/>
              <a:t>operates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3 global IVS Data Centers</a:t>
            </a:r>
          </a:p>
          <a:p>
            <a:r>
              <a:rPr lang="de-DE" b="1" dirty="0">
                <a:solidFill>
                  <a:srgbClr val="FF0000"/>
                </a:solidFill>
              </a:rPr>
              <a:t>Regular </a:t>
            </a:r>
            <a:r>
              <a:rPr lang="de-DE" b="1" dirty="0" err="1">
                <a:solidFill>
                  <a:srgbClr val="FF0000"/>
                </a:solidFill>
              </a:rPr>
              <a:t>mirroring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procedure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 per </a:t>
            </a:r>
            <a:r>
              <a:rPr lang="de-DE" dirty="0" err="1"/>
              <a:t>day</a:t>
            </a:r>
            <a:endParaRPr lang="de-DE" dirty="0"/>
          </a:p>
          <a:p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IVS </a:t>
            </a:r>
            <a:r>
              <a:rPr lang="de-DE" dirty="0" err="1"/>
              <a:t>data</a:t>
            </a:r>
            <a:r>
              <a:rPr lang="de-DE" dirty="0"/>
              <a:t> and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community</a:t>
            </a:r>
            <a:r>
              <a:rPr lang="de-DE" dirty="0"/>
              <a:t> („open </a:t>
            </a:r>
            <a:r>
              <a:rPr lang="de-DE" dirty="0" err="1"/>
              <a:t>data</a:t>
            </a:r>
            <a:r>
              <a:rPr lang="de-DE" dirty="0"/>
              <a:t>“ </a:t>
            </a:r>
            <a:r>
              <a:rPr lang="de-DE" dirty="0" err="1"/>
              <a:t>policy</a:t>
            </a:r>
            <a:r>
              <a:rPr lang="de-DE" dirty="0"/>
              <a:t>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u="sng" dirty="0" err="1"/>
              <a:t>Recent</a:t>
            </a:r>
            <a:r>
              <a:rPr lang="de-DE" b="1" u="sng" dirty="0"/>
              <a:t> </a:t>
            </a:r>
            <a:r>
              <a:rPr lang="de-DE" b="1" u="sng" dirty="0" err="1"/>
              <a:t>changes</a:t>
            </a:r>
            <a:r>
              <a:rPr lang="de-DE" b="1" u="sng" dirty="0"/>
              <a:t>:</a:t>
            </a:r>
          </a:p>
          <a:p>
            <a:pPr lvl="1"/>
            <a:r>
              <a:rPr lang="de-DE" dirty="0"/>
              <a:t>New </a:t>
            </a:r>
            <a:r>
              <a:rPr lang="de-DE" b="1" dirty="0" err="1">
                <a:solidFill>
                  <a:srgbClr val="FF0000"/>
                </a:solidFill>
              </a:rPr>
              <a:t>validation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procedures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uploaded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  <a:p>
            <a:pPr lvl="1"/>
            <a:r>
              <a:rPr lang="de-DE" dirty="0"/>
              <a:t>Switch </a:t>
            </a:r>
            <a:r>
              <a:rPr lang="de-DE" dirty="0" err="1"/>
              <a:t>from</a:t>
            </a:r>
            <a:r>
              <a:rPr lang="de-DE" dirty="0"/>
              <a:t> FTP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FTPS and HTTPS </a:t>
            </a:r>
            <a:r>
              <a:rPr lang="de-DE" dirty="0"/>
              <a:t>in 2022</a:t>
            </a:r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de-DE" b="1" u="sng" dirty="0"/>
              <a:t>In </a:t>
            </a:r>
            <a:r>
              <a:rPr lang="de-DE" b="1" u="sng" dirty="0" err="1"/>
              <a:t>development</a:t>
            </a:r>
            <a:r>
              <a:rPr lang="de-DE" b="1" u="sng" dirty="0"/>
              <a:t>:</a:t>
            </a:r>
          </a:p>
          <a:p>
            <a:pPr lvl="1"/>
            <a:r>
              <a:rPr lang="de-DE" dirty="0" err="1"/>
              <a:t>automated</a:t>
            </a:r>
            <a:r>
              <a:rPr lang="de-DE" dirty="0"/>
              <a:t> </a:t>
            </a:r>
            <a:r>
              <a:rPr lang="de-DE" dirty="0" err="1"/>
              <a:t>notifications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institutions</a:t>
            </a:r>
            <a:r>
              <a:rPr lang="de-DE" dirty="0"/>
              <a:t> </a:t>
            </a:r>
            <a:r>
              <a:rPr lang="de-DE" dirty="0" err="1"/>
              <a:t>uploading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  <a:p>
            <a:pPr lvl="1"/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necessity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whitelist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users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6C3BA0-904F-475A-8500-BF840801C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-508"/>
            <a:ext cx="791612" cy="9902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03729C-194A-4B7B-98DD-CB8E24F05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1296217"/>
            <a:ext cx="4003819" cy="1679351"/>
          </a:xfrm>
          <a:prstGeom prst="rect">
            <a:avLst/>
          </a:prstGeom>
        </p:spPr>
      </p:pic>
      <p:pic>
        <p:nvPicPr>
          <p:cNvPr id="6" name="Grafik 6" descr="image003">
            <a:extLst>
              <a:ext uri="{FF2B5EF4-FFF2-40B4-BE49-F238E27FC236}">
                <a16:creationId xmlns:a16="http://schemas.microsoft.com/office/drawing/2014/main" id="{6669858A-8E71-49FC-8D9C-F6687EA64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3212976"/>
            <a:ext cx="3647784" cy="273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3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IERS Central Bureau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67" y="1052736"/>
            <a:ext cx="6053433" cy="5805263"/>
          </a:xfrm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504000" y="1733006"/>
            <a:ext cx="5375976" cy="41714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sz="2400" b="1" dirty="0">
                <a:solidFill>
                  <a:srgbClr val="FF0000"/>
                </a:solidFill>
              </a:rPr>
              <a:t>IERS Central Bureau </a:t>
            </a:r>
            <a:r>
              <a:rPr lang="de-DE" sz="2400" dirty="0"/>
              <a:t>at BKG </a:t>
            </a:r>
            <a:r>
              <a:rPr lang="de-DE" sz="2400" dirty="0" err="1"/>
              <a:t>maintains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IERS </a:t>
            </a:r>
            <a:r>
              <a:rPr lang="de-DE" sz="2400" dirty="0" err="1"/>
              <a:t>website</a:t>
            </a:r>
            <a:endParaRPr lang="de-DE" sz="2400" dirty="0"/>
          </a:p>
          <a:p>
            <a:pPr eaLnBrk="1" hangingPunct="1"/>
            <a:r>
              <a:rPr lang="de-DE" sz="2400" i="1" u="sng" dirty="0">
                <a:solidFill>
                  <a:srgbClr val="00B0F0"/>
                </a:solidFill>
              </a:rPr>
              <a:t>https://www.iers.org</a:t>
            </a:r>
          </a:p>
          <a:p>
            <a:pPr eaLnBrk="1" hangingPunct="1"/>
            <a:endParaRPr lang="de-DE" sz="2400" dirty="0"/>
          </a:p>
          <a:p>
            <a:pPr eaLnBrk="1" hangingPunct="1"/>
            <a:r>
              <a:rPr lang="de-DE" sz="2400" dirty="0"/>
              <a:t>= Access </a:t>
            </a:r>
            <a:r>
              <a:rPr lang="de-DE" sz="2400" dirty="0" err="1"/>
              <a:t>point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all </a:t>
            </a:r>
            <a:r>
              <a:rPr lang="de-DE" sz="2400" dirty="0" err="1"/>
              <a:t>data</a:t>
            </a:r>
            <a:r>
              <a:rPr lang="de-DE" sz="2400" dirty="0"/>
              <a:t>, </a:t>
            </a:r>
            <a:r>
              <a:rPr lang="de-DE" sz="2400" dirty="0" err="1"/>
              <a:t>products</a:t>
            </a:r>
            <a:r>
              <a:rPr lang="de-DE" sz="2400" dirty="0"/>
              <a:t>,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publications</a:t>
            </a:r>
            <a:r>
              <a:rPr lang="de-DE" sz="2400" dirty="0"/>
              <a:t> of </a:t>
            </a:r>
            <a:r>
              <a:rPr lang="de-DE" sz="2400" dirty="0" err="1"/>
              <a:t>the</a:t>
            </a:r>
            <a:r>
              <a:rPr lang="de-DE" sz="2400" dirty="0"/>
              <a:t> IERS</a:t>
            </a:r>
          </a:p>
        </p:txBody>
      </p:sp>
    </p:spTree>
    <p:extLst>
      <p:ext uri="{BB962C8B-B14F-4D97-AF65-F5344CB8AC3E}">
        <p14:creationId xmlns:p14="http://schemas.microsoft.com/office/powerpoint/2010/main" val="116847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IAG Services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generating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GGRF: General </a:t>
            </a:r>
            <a:r>
              <a:rPr lang="de-DE" dirty="0" err="1"/>
              <a:t>organization</a:t>
            </a:r>
            <a:endParaRPr lang="de-DE" dirty="0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105787"/>
            <a:ext cx="6708642" cy="482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99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67" y="1052736"/>
            <a:ext cx="6053433" cy="580526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IERS Central Bureau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7176120" y="1504267"/>
            <a:ext cx="1080120" cy="578882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eaLnBrk="1" hangingPunct="1"/>
            <a:endParaRPr lang="de-DE" sz="2800" b="1" dirty="0" err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12527" r="8372" b="11375"/>
          <a:stretch>
            <a:fillRect/>
          </a:stretch>
        </p:blipFill>
        <p:spPr bwMode="auto">
          <a:xfrm>
            <a:off x="504000" y="1343224"/>
            <a:ext cx="166052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4505597"/>
            <a:ext cx="2351640" cy="1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135560" y="1846565"/>
            <a:ext cx="192873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Earth Orientation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87688" y="3358733"/>
            <a:ext cx="260122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Terrestrial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Celestial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Reference Frame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52166" y="5019228"/>
            <a:ext cx="206979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Geophysical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9" y="3014528"/>
            <a:ext cx="2770057" cy="135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/>
          <p:cNvCxnSpPr>
            <a:endCxn id="10" idx="3"/>
          </p:cNvCxnSpPr>
          <p:nvPr/>
        </p:nvCxnSpPr>
        <p:spPr>
          <a:xfrm flipH="1">
            <a:off x="4064293" y="1916832"/>
            <a:ext cx="3111827" cy="2528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5173824" y="2083149"/>
            <a:ext cx="2002296" cy="12018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5029036" y="2096896"/>
            <a:ext cx="2371493" cy="3165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el 2"/>
          <p:cNvSpPr txBox="1">
            <a:spLocks/>
          </p:cNvSpPr>
          <p:nvPr/>
        </p:nvSpPr>
        <p:spPr>
          <a:xfrm>
            <a:off x="3274056" y="1060412"/>
            <a:ext cx="2817738" cy="493713"/>
          </a:xfrm>
          <a:prstGeom prst="rect">
            <a:avLst/>
          </a:prstGeom>
        </p:spPr>
        <p:txBody>
          <a:bodyPr lIns="0" tIns="0" rIns="0" bIns="0" anchor="t">
            <a:normAutofit fontScale="92500"/>
          </a:bodyPr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sz="2400" b="1" i="1" u="sng" dirty="0">
                <a:solidFill>
                  <a:srgbClr val="5B9BD5"/>
                </a:solidFill>
              </a:rPr>
              <a:t>https://www.iers.org</a:t>
            </a:r>
          </a:p>
        </p:txBody>
      </p:sp>
    </p:spTree>
    <p:extLst>
      <p:ext uri="{BB962C8B-B14F-4D97-AF65-F5344CB8AC3E}">
        <p14:creationId xmlns:p14="http://schemas.microsoft.com/office/powerpoint/2010/main" val="273300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7A57A-AE94-449A-9FA0-70CA17F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IERS Central Bureau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60FB49-36B2-4374-BC18-4EAFC206A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99" y="1386000"/>
            <a:ext cx="5736017" cy="4464000"/>
          </a:xfrm>
        </p:spPr>
        <p:txBody>
          <a:bodyPr/>
          <a:lstStyle/>
          <a:p>
            <a:pPr marL="0" indent="0">
              <a:buNone/>
            </a:pPr>
            <a:r>
              <a:rPr lang="de-DE" dirty="0" err="1">
                <a:solidFill>
                  <a:srgbClr val="00B0F0"/>
                </a:solidFill>
              </a:rPr>
              <a:t>Supporting</a:t>
            </a:r>
            <a:r>
              <a:rPr lang="de-DE" dirty="0">
                <a:solidFill>
                  <a:srgbClr val="00B0F0"/>
                </a:solidFill>
              </a:rPr>
              <a:t> ITRF2020 </a:t>
            </a:r>
            <a:r>
              <a:rPr lang="de-DE" dirty="0" err="1">
                <a:solidFill>
                  <a:srgbClr val="00B0F0"/>
                </a:solidFill>
              </a:rPr>
              <a:t>generation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process</a:t>
            </a:r>
            <a:r>
              <a:rPr lang="de-DE" dirty="0">
                <a:solidFill>
                  <a:srgbClr val="00B0F0"/>
                </a:solidFill>
              </a:rPr>
              <a:t> in </a:t>
            </a:r>
            <a:r>
              <a:rPr lang="de-DE" dirty="0" err="1">
                <a:solidFill>
                  <a:srgbClr val="00B0F0"/>
                </a:solidFill>
              </a:rPr>
              <a:t>manifold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way</a:t>
            </a:r>
            <a:r>
              <a:rPr lang="de-DE" dirty="0">
                <a:solidFill>
                  <a:srgbClr val="00B0F0"/>
                </a:solidFill>
              </a:rPr>
              <a:t>:</a:t>
            </a:r>
          </a:p>
          <a:p>
            <a:r>
              <a:rPr lang="de-DE" dirty="0"/>
              <a:t>Organisation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discussions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IERS on ITRF2020 </a:t>
            </a:r>
            <a:r>
              <a:rPr lang="de-DE" dirty="0" err="1"/>
              <a:t>preparation</a:t>
            </a:r>
            <a:endParaRPr lang="de-DE" dirty="0"/>
          </a:p>
          <a:p>
            <a:r>
              <a:rPr lang="de-DE" dirty="0"/>
              <a:t>Distribution </a:t>
            </a:r>
            <a:r>
              <a:rPr lang="de-DE" dirty="0" err="1"/>
              <a:t>of</a:t>
            </a:r>
            <a:r>
              <a:rPr lang="de-DE" dirty="0"/>
              <a:t> Call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survey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r>
              <a:rPr lang="de-DE" dirty="0"/>
              <a:t>Collection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ITRF2020 and </a:t>
            </a:r>
            <a:r>
              <a:rPr lang="de-DE" dirty="0" err="1"/>
              <a:t>providing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ITRS </a:t>
            </a:r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Centres</a:t>
            </a:r>
            <a:endParaRPr lang="de-DE" dirty="0"/>
          </a:p>
          <a:p>
            <a:r>
              <a:rPr lang="de-DE" dirty="0" err="1"/>
              <a:t>Storing</a:t>
            </a:r>
            <a:r>
              <a:rPr lang="de-DE" dirty="0"/>
              <a:t> ITRF2020 </a:t>
            </a:r>
            <a:r>
              <a:rPr lang="de-DE" dirty="0" err="1"/>
              <a:t>data</a:t>
            </a:r>
            <a:r>
              <a:rPr lang="de-DE" dirty="0"/>
              <a:t> in IERS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archive</a:t>
            </a:r>
            <a:endParaRPr lang="de-DE" dirty="0"/>
          </a:p>
          <a:p>
            <a:r>
              <a:rPr lang="de-DE" dirty="0"/>
              <a:t>Providing </a:t>
            </a:r>
            <a:r>
              <a:rPr lang="de-DE" dirty="0" err="1"/>
              <a:t>information</a:t>
            </a:r>
            <a:r>
              <a:rPr lang="de-DE" dirty="0"/>
              <a:t> on ITRF2020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via IERS Message and IERS web </a:t>
            </a:r>
            <a:r>
              <a:rPr lang="de-DE" dirty="0" err="1"/>
              <a:t>site</a:t>
            </a:r>
            <a:r>
              <a:rPr lang="de-DE" dirty="0"/>
              <a:t>, </a:t>
            </a:r>
            <a:r>
              <a:rPr lang="de-DE" dirty="0" err="1"/>
              <a:t>including</a:t>
            </a:r>
            <a:r>
              <a:rPr lang="de-DE" dirty="0"/>
              <a:t> an </a:t>
            </a:r>
            <a:r>
              <a:rPr lang="de-DE" dirty="0" err="1"/>
              <a:t>interactive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ITRF </a:t>
            </a:r>
            <a:r>
              <a:rPr lang="de-DE" dirty="0" err="1"/>
              <a:t>stations</a:t>
            </a:r>
            <a:endParaRPr lang="de-DE" dirty="0"/>
          </a:p>
          <a:p>
            <a:r>
              <a:rPr lang="de-DE" b="1" dirty="0" err="1"/>
              <a:t>Planned</a:t>
            </a:r>
            <a:r>
              <a:rPr lang="de-DE" b="1" dirty="0"/>
              <a:t>:</a:t>
            </a:r>
            <a:r>
              <a:rPr lang="de-DE" dirty="0"/>
              <a:t>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IERS Technical Notes on ITRF2020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8820C1-FD7D-4A27-A36C-123894E79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175816"/>
            <a:ext cx="4865488" cy="46741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5833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1853B-D98E-430C-AFDC-53D8C7E8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and Outlook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42A379-659C-4F41-B275-D9BF80F118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B0F0"/>
                </a:solidFill>
              </a:rPr>
              <a:t>Summary:</a:t>
            </a:r>
          </a:p>
          <a:p>
            <a:r>
              <a:rPr lang="de-DE" dirty="0"/>
              <a:t>BKG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contributing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>
                <a:solidFill>
                  <a:srgbClr val="00B0F0"/>
                </a:solidFill>
              </a:rPr>
              <a:t>operational </a:t>
            </a:r>
            <a:r>
              <a:rPr lang="de-DE" dirty="0" err="1">
                <a:solidFill>
                  <a:srgbClr val="00B0F0"/>
                </a:solidFill>
              </a:rPr>
              <a:t>product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generation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/>
              <a:t>of</a:t>
            </a:r>
            <a:r>
              <a:rPr lang="de-DE" dirty="0"/>
              <a:t> VLBI and SLR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/>
              <a:t>BKG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>
                <a:solidFill>
                  <a:srgbClr val="00B0F0"/>
                </a:solidFill>
              </a:rPr>
              <a:t>data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>
                <a:solidFill>
                  <a:srgbClr val="00B0F0"/>
                </a:solidFill>
              </a:rPr>
              <a:t>centers</a:t>
            </a:r>
            <a:r>
              <a:rPr lang="de-DE" dirty="0">
                <a:solidFill>
                  <a:srgbClr val="00B0F0"/>
                </a:solidFill>
              </a:rPr>
              <a:t> </a:t>
            </a:r>
            <a:r>
              <a:rPr lang="de-DE" dirty="0" err="1"/>
              <a:t>for</a:t>
            </a:r>
            <a:r>
              <a:rPr lang="de-DE" dirty="0"/>
              <a:t> VLBI and IERS</a:t>
            </a:r>
          </a:p>
          <a:p>
            <a:r>
              <a:rPr lang="de-DE" dirty="0">
                <a:solidFill>
                  <a:srgbClr val="00B0F0"/>
                </a:solidFill>
              </a:rPr>
              <a:t>ITRF2020</a:t>
            </a:r>
            <a:r>
              <a:rPr lang="de-DE" dirty="0"/>
              <a:t> was a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Re-</a:t>
            </a:r>
            <a:r>
              <a:rPr lang="de-DE" dirty="0" err="1"/>
              <a:t>processing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VLBI and SLR</a:t>
            </a:r>
          </a:p>
          <a:p>
            <a:pPr lvl="1"/>
            <a:r>
              <a:rPr lang="de-DE" dirty="0"/>
              <a:t>Generating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>
                <a:solidFill>
                  <a:srgbClr val="00B0F0"/>
                </a:solidFill>
              </a:rPr>
              <a:t>combined</a:t>
            </a:r>
            <a:r>
              <a:rPr lang="de-DE" dirty="0">
                <a:solidFill>
                  <a:srgbClr val="00B0F0"/>
                </a:solidFill>
              </a:rPr>
              <a:t> VLBI </a:t>
            </a:r>
            <a:r>
              <a:rPr lang="de-DE" dirty="0" err="1">
                <a:solidFill>
                  <a:srgbClr val="00B0F0"/>
                </a:solidFill>
              </a:rPr>
              <a:t>contribution</a:t>
            </a:r>
            <a:endParaRPr lang="de-DE" dirty="0"/>
          </a:p>
          <a:p>
            <a:pPr lvl="1"/>
            <a:r>
              <a:rPr lang="de-DE" dirty="0"/>
              <a:t>Data </a:t>
            </a:r>
            <a:r>
              <a:rPr lang="de-DE" dirty="0" err="1"/>
              <a:t>archive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technique-specific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SINEX</a:t>
            </a:r>
            <a:endParaRPr lang="de-DE" dirty="0">
              <a:solidFill>
                <a:srgbClr val="00B0F0"/>
              </a:solidFill>
            </a:endParaRPr>
          </a:p>
          <a:p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00B0F0"/>
                </a:solidFill>
              </a:rPr>
              <a:t>Outlook:</a:t>
            </a:r>
          </a:p>
          <a:p>
            <a:r>
              <a:rPr lang="de-DE" dirty="0" err="1"/>
              <a:t>Establish</a:t>
            </a:r>
            <a:r>
              <a:rPr lang="de-DE" dirty="0"/>
              <a:t> an </a:t>
            </a:r>
            <a:r>
              <a:rPr lang="de-DE" dirty="0">
                <a:solidFill>
                  <a:srgbClr val="FFC000"/>
                </a:solidFill>
              </a:rPr>
              <a:t>operational </a:t>
            </a:r>
            <a:r>
              <a:rPr lang="de-DE" dirty="0" err="1">
                <a:solidFill>
                  <a:srgbClr val="FFC000"/>
                </a:solidFill>
              </a:rPr>
              <a:t>combined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product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/>
              <a:t>-&gt; </a:t>
            </a:r>
            <a:r>
              <a:rPr lang="de-DE" b="1" i="1" dirty="0" err="1"/>
              <a:t>presentation</a:t>
            </a:r>
            <a:r>
              <a:rPr lang="de-DE" b="1" i="1" dirty="0"/>
              <a:t> </a:t>
            </a:r>
            <a:r>
              <a:rPr lang="de-DE" b="1" i="1" dirty="0" err="1"/>
              <a:t>by</a:t>
            </a:r>
            <a:r>
              <a:rPr lang="de-DE" b="1" i="1" dirty="0"/>
              <a:t> Lisa Klemm</a:t>
            </a:r>
          </a:p>
          <a:p>
            <a:r>
              <a:rPr lang="de-DE" dirty="0" err="1"/>
              <a:t>Establish</a:t>
            </a:r>
            <a:r>
              <a:rPr lang="de-DE" dirty="0"/>
              <a:t> a </a:t>
            </a:r>
            <a:r>
              <a:rPr lang="de-DE" dirty="0" err="1">
                <a:solidFill>
                  <a:srgbClr val="FFC000"/>
                </a:solidFill>
              </a:rPr>
              <a:t>common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website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and </a:t>
            </a:r>
            <a:r>
              <a:rPr lang="de-DE" dirty="0" err="1"/>
              <a:t>access</a:t>
            </a:r>
            <a:r>
              <a:rPr lang="de-DE" dirty="0"/>
              <a:t> all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and </a:t>
            </a:r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products</a:t>
            </a:r>
            <a:endParaRPr lang="de-DE" dirty="0"/>
          </a:p>
          <a:p>
            <a:r>
              <a:rPr lang="de-DE" dirty="0" err="1"/>
              <a:t>Establish</a:t>
            </a:r>
            <a:r>
              <a:rPr lang="de-DE" dirty="0"/>
              <a:t> a </a:t>
            </a:r>
            <a:r>
              <a:rPr lang="de-DE" dirty="0" err="1">
                <a:solidFill>
                  <a:srgbClr val="FFC000"/>
                </a:solidFill>
              </a:rPr>
              <a:t>quality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management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ISO </a:t>
            </a:r>
            <a:r>
              <a:rPr lang="de-DE" dirty="0" err="1"/>
              <a:t>for</a:t>
            </a:r>
            <a:r>
              <a:rPr lang="de-DE" dirty="0"/>
              <a:t> all operational </a:t>
            </a:r>
            <a:r>
              <a:rPr lang="de-DE" dirty="0" err="1"/>
              <a:t>activities</a:t>
            </a:r>
            <a:r>
              <a:rPr lang="de-DE" dirty="0"/>
              <a:t> at BKG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213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Thanks for your attention!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>
                <a:ea typeface="BundesSans Office" charset="0"/>
              </a:rPr>
              <a:t>Bundesamt</a:t>
            </a:r>
            <a:r>
              <a:rPr lang="en-US" dirty="0">
                <a:ea typeface="BundesSans Office" charset="0"/>
              </a:rPr>
              <a:t> </a:t>
            </a:r>
            <a:r>
              <a:rPr lang="en-US" dirty="0" err="1">
                <a:ea typeface="BundesSans Office" charset="0"/>
              </a:rPr>
              <a:t>für</a:t>
            </a:r>
            <a:r>
              <a:rPr lang="en-US" dirty="0">
                <a:ea typeface="BundesSans Office" charset="0"/>
              </a:rPr>
              <a:t> </a:t>
            </a:r>
            <a:r>
              <a:rPr lang="en-US" dirty="0" err="1">
                <a:ea typeface="BundesSans Office" charset="0"/>
              </a:rPr>
              <a:t>Kartographie</a:t>
            </a:r>
            <a:r>
              <a:rPr lang="en-US" dirty="0">
                <a:ea typeface="BundesSans Office" charset="0"/>
              </a:rPr>
              <a:t> und </a:t>
            </a:r>
            <a:r>
              <a:rPr lang="en-US" dirty="0" err="1">
                <a:ea typeface="BundesSans Office" charset="0"/>
              </a:rPr>
              <a:t>Geodäsie</a:t>
            </a:r>
            <a:br>
              <a:rPr lang="en-US" dirty="0">
                <a:ea typeface="BundesSans Office" charset="0"/>
              </a:rPr>
            </a:br>
            <a:r>
              <a:rPr lang="en-US" dirty="0" err="1">
                <a:ea typeface="BundesSans Office" charset="0"/>
              </a:rPr>
              <a:t>Referat</a:t>
            </a:r>
            <a:r>
              <a:rPr lang="en-US" dirty="0">
                <a:ea typeface="BundesSans Office" charset="0"/>
              </a:rPr>
              <a:t> G1 “</a:t>
            </a:r>
            <a:r>
              <a:rPr lang="en-US" dirty="0" err="1">
                <a:ea typeface="BundesSans Office" charset="0"/>
              </a:rPr>
              <a:t>Grundsatz</a:t>
            </a:r>
            <a:r>
              <a:rPr lang="en-US" dirty="0">
                <a:ea typeface="BundesSans Office" charset="0"/>
              </a:rPr>
              <a:t>, </a:t>
            </a:r>
            <a:r>
              <a:rPr lang="en-US" dirty="0" err="1">
                <a:ea typeface="BundesSans Office" charset="0"/>
              </a:rPr>
              <a:t>Kombination</a:t>
            </a:r>
            <a:r>
              <a:rPr lang="en-US" dirty="0">
                <a:ea typeface="BundesSans Office" charset="0"/>
              </a:rPr>
              <a:t> </a:t>
            </a:r>
            <a:r>
              <a:rPr lang="en-US" dirty="0" err="1">
                <a:ea typeface="BundesSans Office" charset="0"/>
              </a:rPr>
              <a:t>Raumverfahren</a:t>
            </a:r>
            <a:r>
              <a:rPr lang="en-US" dirty="0">
                <a:ea typeface="BundesSans Office" charset="0"/>
              </a:rPr>
              <a:t>”</a:t>
            </a:r>
            <a:br>
              <a:rPr lang="en-US" dirty="0">
                <a:ea typeface="BundesSans Office" charset="0"/>
              </a:rPr>
            </a:br>
            <a:r>
              <a:rPr lang="en-US" dirty="0">
                <a:ea typeface="BundesSans Office" charset="0"/>
              </a:rPr>
              <a:t>Richard-Strauss-</a:t>
            </a:r>
            <a:r>
              <a:rPr lang="en-US" dirty="0" err="1">
                <a:ea typeface="BundesSans Office" charset="0"/>
              </a:rPr>
              <a:t>Allee</a:t>
            </a:r>
            <a:r>
              <a:rPr lang="en-US" dirty="0">
                <a:ea typeface="BundesSans Office" charset="0"/>
              </a:rPr>
              <a:t> 11</a:t>
            </a:r>
            <a:br>
              <a:rPr lang="de-DE" dirty="0">
                <a:ea typeface="BundesSans Office" charset="0"/>
              </a:rPr>
            </a:br>
            <a:r>
              <a:rPr lang="de-DE" dirty="0">
                <a:ea typeface="BundesSans Office" charset="0"/>
              </a:rPr>
              <a:t>60598 Frankfurt am Main</a:t>
            </a:r>
          </a:p>
          <a:p>
            <a:endParaRPr lang="de-DE" dirty="0">
              <a:ea typeface="BundesSans Office" charset="0"/>
            </a:endParaRPr>
          </a:p>
          <a:p>
            <a:r>
              <a:rPr lang="de-DE" dirty="0">
                <a:ea typeface="BundesSans Office" charset="0"/>
              </a:rPr>
              <a:t>Dr. Daniela Thaller</a:t>
            </a:r>
            <a:br>
              <a:rPr lang="de-DE" dirty="0">
                <a:ea typeface="BundesSans Office" charset="0"/>
              </a:rPr>
            </a:br>
            <a:r>
              <a:rPr lang="de-DE" dirty="0">
                <a:ea typeface="BundesSans Office" charset="0"/>
              </a:rPr>
              <a:t>daniela.thaller@bkg.bund.de</a:t>
            </a:r>
            <a:br>
              <a:rPr lang="de-DE" dirty="0">
                <a:ea typeface="BundesSans Office" charset="0"/>
              </a:rPr>
            </a:br>
            <a:r>
              <a:rPr lang="de-DE" dirty="0">
                <a:ea typeface="BundesSans Office" charset="0"/>
              </a:rPr>
              <a:t>www.bkg.bund.de</a:t>
            </a:r>
            <a:br>
              <a:rPr lang="de-DE" dirty="0">
                <a:ea typeface="BundesSans Office" charset="0"/>
              </a:rPr>
            </a:br>
            <a:r>
              <a:rPr lang="de-DE" dirty="0">
                <a:ea typeface="BundesSans Office" charset="0"/>
              </a:rPr>
              <a:t>Phone</a:t>
            </a:r>
            <a:r>
              <a:rPr lang="mr-IN" dirty="0">
                <a:ea typeface="BundesSans Office" charset="0"/>
                <a:cs typeface="BundesSans Office" charset="0"/>
              </a:rPr>
              <a:t> +49 </a:t>
            </a:r>
            <a:r>
              <a:rPr lang="de-DE" dirty="0">
                <a:ea typeface="BundesSans Office" charset="0"/>
              </a:rPr>
              <a:t>69</a:t>
            </a:r>
            <a:r>
              <a:rPr lang="mr-IN" dirty="0">
                <a:ea typeface="BundesSans Office" charset="0"/>
                <a:cs typeface="BundesSans Office" charset="0"/>
              </a:rPr>
              <a:t> </a:t>
            </a:r>
            <a:r>
              <a:rPr lang="de-DE" dirty="0">
                <a:ea typeface="BundesSans Office" charset="0"/>
              </a:rPr>
              <a:t>6333 </a:t>
            </a:r>
            <a:r>
              <a:rPr lang="mr-IN" dirty="0">
                <a:ea typeface="BundesSans Office" charset="0"/>
                <a:cs typeface="BundesSans Office" charset="0"/>
              </a:rPr>
              <a:t>-</a:t>
            </a:r>
            <a:r>
              <a:rPr lang="de-DE" dirty="0">
                <a:ea typeface="BundesSans Office" charset="0"/>
              </a:rPr>
              <a:t> 273</a:t>
            </a:r>
            <a:endParaRPr lang="mr-IN" dirty="0">
              <a:ea typeface="BundesSans Office" charset="0"/>
              <a:cs typeface="BundesSans Offi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42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7A57A-AE94-449A-9FA0-70CA17F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ILRS Analysis Center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60FB49-36B2-4374-BC18-4EAFC206A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2711680" cy="3483160"/>
          </a:xfrm>
        </p:spPr>
        <p:txBody>
          <a:bodyPr/>
          <a:lstStyle/>
          <a:p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presenting</a:t>
            </a:r>
            <a:r>
              <a:rPr lang="de-DE" dirty="0"/>
              <a:t> and </a:t>
            </a:r>
            <a:r>
              <a:rPr lang="de-DE" dirty="0" err="1"/>
              <a:t>monitoring</a:t>
            </a:r>
            <a:r>
              <a:rPr lang="de-DE" dirty="0"/>
              <a:t> SLR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extended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geodetic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and </a:t>
            </a:r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products</a:t>
            </a:r>
            <a:endParaRPr lang="de-DE" dirty="0"/>
          </a:p>
        </p:txBody>
      </p:sp>
      <p:pic>
        <p:nvPicPr>
          <p:cNvPr id="6" name="Picture 3" descr="Wlaser2">
            <a:extLst>
              <a:ext uri="{FF2B5EF4-FFF2-40B4-BE49-F238E27FC236}">
                <a16:creationId xmlns:a16="http://schemas.microsoft.com/office/drawing/2014/main" id="{9026C42F-0FC9-4793-BDCF-14F554A9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000" y="-8196"/>
            <a:ext cx="705136" cy="10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5C58F27-C276-41DE-80EF-5BCECCC00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39" y="1049510"/>
            <a:ext cx="8613033" cy="5808490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885EDA9-D4D0-4182-ACD7-DC76845EBC09}"/>
              </a:ext>
            </a:extLst>
          </p:cNvPr>
          <p:cNvSpPr/>
          <p:nvPr/>
        </p:nvSpPr>
        <p:spPr>
          <a:xfrm>
            <a:off x="5087888" y="2492896"/>
            <a:ext cx="1800200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6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9A48D4E-621F-45AC-8EA0-F1B7410CB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993479"/>
            <a:ext cx="10128448" cy="50378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4A12C4-A28C-499E-AC02-37B3F7EF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BKG‘s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ITRF2020: Inter-</a:t>
            </a:r>
            <a:r>
              <a:rPr lang="de-DE" dirty="0" err="1"/>
              <a:t>comparisons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95556F-082C-40B8-A233-A9033F9F24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2063608" cy="44640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Agreement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>
                <a:solidFill>
                  <a:srgbClr val="00B0F0"/>
                </a:solidFill>
              </a:rPr>
              <a:t>polar </a:t>
            </a:r>
            <a:r>
              <a:rPr lang="de-DE" b="1" dirty="0" err="1">
                <a:solidFill>
                  <a:srgbClr val="00B0F0"/>
                </a:solidFill>
              </a:rPr>
              <a:t>motion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VLBI and SLR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reprocessed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ITRF2020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74065F-3674-4812-951B-BB710660B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-508"/>
            <a:ext cx="791612" cy="990291"/>
          </a:xfrm>
          <a:prstGeom prst="rect">
            <a:avLst/>
          </a:prstGeom>
        </p:spPr>
      </p:pic>
      <p:pic>
        <p:nvPicPr>
          <p:cNvPr id="5" name="Picture 3" descr="Wlaser2">
            <a:extLst>
              <a:ext uri="{FF2B5EF4-FFF2-40B4-BE49-F238E27FC236}">
                <a16:creationId xmlns:a16="http://schemas.microsoft.com/office/drawing/2014/main" id="{E8F9821C-B186-4D03-872E-37CD209D5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-8196"/>
            <a:ext cx="705136" cy="10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715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40EF4F2-4E7B-4089-9C60-A6D6F9B2C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0" y="1057324"/>
            <a:ext cx="10031760" cy="49897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4A12C4-A28C-499E-AC02-37B3F7EF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BKG‘s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ITRF2020: Inter-</a:t>
            </a:r>
            <a:r>
              <a:rPr lang="de-DE" dirty="0" err="1"/>
              <a:t>comparisons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95556F-082C-40B8-A233-A9033F9F24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2063608" cy="44640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Agreement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>
                <a:solidFill>
                  <a:srgbClr val="00B0F0"/>
                </a:solidFill>
              </a:rPr>
              <a:t>LOD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VLBI and SLR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reprocessed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ITRF2020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74065F-3674-4812-951B-BB710660B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-508"/>
            <a:ext cx="791612" cy="990291"/>
          </a:xfrm>
          <a:prstGeom prst="rect">
            <a:avLst/>
          </a:prstGeom>
        </p:spPr>
      </p:pic>
      <p:pic>
        <p:nvPicPr>
          <p:cNvPr id="5" name="Picture 3" descr="Wlaser2">
            <a:extLst>
              <a:ext uri="{FF2B5EF4-FFF2-40B4-BE49-F238E27FC236}">
                <a16:creationId xmlns:a16="http://schemas.microsoft.com/office/drawing/2014/main" id="{E8F9821C-B186-4D03-872E-37CD209D5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-8196"/>
            <a:ext cx="705136" cy="10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728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1853B-D98E-430C-AFDC-53D8C7E8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Quality </a:t>
            </a:r>
            <a:r>
              <a:rPr lang="de-DE" dirty="0" err="1"/>
              <a:t>management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42A379-659C-4F41-B275-D9BF80F118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BKG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establishing</a:t>
            </a:r>
            <a:r>
              <a:rPr lang="de-DE" dirty="0"/>
              <a:t> an ISO-</a:t>
            </a:r>
            <a:r>
              <a:rPr lang="de-DE" dirty="0" err="1"/>
              <a:t>certificated</a:t>
            </a:r>
            <a:r>
              <a:rPr lang="de-DE" dirty="0"/>
              <a:t> Quality Management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monitored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key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numbers</a:t>
            </a:r>
            <a:endParaRPr lang="de-DE" b="1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ILRS </a:t>
            </a:r>
            <a:r>
              <a:rPr lang="de-DE" dirty="0" err="1"/>
              <a:t>analysis</a:t>
            </a:r>
            <a:r>
              <a:rPr lang="de-DE" dirty="0"/>
              <a:t>:</a:t>
            </a:r>
            <a:endParaRPr lang="de-DE" dirty="0">
              <a:highlight>
                <a:srgbClr val="FFFF00"/>
              </a:highlight>
            </a:endParaRPr>
          </a:p>
          <a:p>
            <a:pPr marL="817200" lvl="2" indent="-457200">
              <a:buFont typeface="+mj-lt"/>
              <a:buAutoNum type="arabicParenBoth"/>
            </a:pPr>
            <a:r>
              <a:rPr lang="de-DE" dirty="0" err="1"/>
              <a:t>Latency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DAILY and WEEKLY </a:t>
            </a:r>
            <a:r>
              <a:rPr lang="de-DE" dirty="0" err="1"/>
              <a:t>products</a:t>
            </a:r>
            <a:r>
              <a:rPr lang="de-DE" dirty="0"/>
              <a:t> (do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deadlines</a:t>
            </a:r>
            <a:r>
              <a:rPr lang="de-DE" dirty="0"/>
              <a:t>?)</a:t>
            </a:r>
          </a:p>
          <a:p>
            <a:pPr marL="817200" lvl="2" indent="-457200">
              <a:buFont typeface="+mj-lt"/>
              <a:buAutoNum type="arabicParenBoth"/>
            </a:pPr>
            <a:r>
              <a:rPr lang="de-DE" dirty="0"/>
              <a:t>Aposteriori RMS </a:t>
            </a:r>
            <a:r>
              <a:rPr lang="de-DE" dirty="0" err="1"/>
              <a:t>of</a:t>
            </a:r>
            <a:r>
              <a:rPr lang="de-DE" dirty="0"/>
              <a:t> SLR </a:t>
            </a:r>
            <a:r>
              <a:rPr lang="de-DE" dirty="0" err="1"/>
              <a:t>solutions</a:t>
            </a:r>
            <a:endParaRPr lang="de-DE" dirty="0"/>
          </a:p>
          <a:p>
            <a:pPr lvl="1"/>
            <a:r>
              <a:rPr lang="de-DE" dirty="0"/>
              <a:t>IVS </a:t>
            </a:r>
            <a:r>
              <a:rPr lang="de-DE" dirty="0" err="1"/>
              <a:t>analysis</a:t>
            </a:r>
            <a:r>
              <a:rPr lang="de-DE" dirty="0"/>
              <a:t>:</a:t>
            </a:r>
          </a:p>
          <a:p>
            <a:pPr marL="817200" lvl="2" indent="-457200">
              <a:buFont typeface="+mj-lt"/>
              <a:buAutoNum type="arabicParenBoth"/>
            </a:pPr>
            <a:r>
              <a:rPr lang="de-DE" dirty="0"/>
              <a:t>dUT1: RMS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w.r.t. IERS C04 / Bulletin A </a:t>
            </a:r>
            <a:r>
              <a:rPr lang="de-DE" dirty="0" err="1"/>
              <a:t>for</a:t>
            </a:r>
            <a:r>
              <a:rPr lang="de-DE" dirty="0"/>
              <a:t> R1/R4 and INT </a:t>
            </a:r>
            <a:r>
              <a:rPr lang="de-DE" dirty="0" err="1"/>
              <a:t>sessions</a:t>
            </a:r>
            <a:endParaRPr lang="de-DE" dirty="0"/>
          </a:p>
          <a:p>
            <a:pPr lvl="1"/>
            <a:r>
              <a:rPr lang="de-DE" dirty="0"/>
              <a:t>IVS </a:t>
            </a:r>
            <a:r>
              <a:rPr lang="de-DE" dirty="0" err="1"/>
              <a:t>Combination</a:t>
            </a:r>
            <a:r>
              <a:rPr lang="de-DE" dirty="0"/>
              <a:t>:</a:t>
            </a:r>
          </a:p>
          <a:p>
            <a:pPr marL="817200" lvl="2" indent="-457200">
              <a:buFont typeface="+mj-lt"/>
              <a:buAutoNum type="arabicParenBoth"/>
            </a:pPr>
            <a:r>
              <a:rPr lang="de-DE" dirty="0"/>
              <a:t>dUT1: RMS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differences</a:t>
            </a:r>
            <a:r>
              <a:rPr lang="de-DE" dirty="0"/>
              <a:t> w.r.t. IERS C04 / Bulletin A </a:t>
            </a:r>
            <a:r>
              <a:rPr lang="de-DE" dirty="0" err="1"/>
              <a:t>for</a:t>
            </a:r>
            <a:r>
              <a:rPr lang="de-DE" dirty="0"/>
              <a:t> R1/R4 and Quarterly </a:t>
            </a:r>
            <a:r>
              <a:rPr lang="de-DE" dirty="0" err="1"/>
              <a:t>combination</a:t>
            </a:r>
            <a:endParaRPr lang="de-DE" dirty="0"/>
          </a:p>
          <a:p>
            <a:pPr lvl="1"/>
            <a:r>
              <a:rPr lang="de-DE" dirty="0"/>
              <a:t>IVS Data Center:</a:t>
            </a:r>
          </a:p>
          <a:p>
            <a:pPr marL="817200" lvl="2" indent="-457200">
              <a:buFont typeface="+mj-lt"/>
              <a:buAutoNum type="arabicParenBoth"/>
            </a:pPr>
            <a:r>
              <a:rPr lang="de-DE" dirty="0" err="1"/>
              <a:t>Completeness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</a:t>
            </a:r>
            <a:endParaRPr lang="de-DE" dirty="0"/>
          </a:p>
          <a:p>
            <a:pPr lvl="1"/>
            <a:r>
              <a:rPr lang="de-DE" dirty="0"/>
              <a:t>IERS Central Bureau:</a:t>
            </a:r>
          </a:p>
          <a:p>
            <a:pPr marL="817200" lvl="2" indent="-457200">
              <a:buFont typeface="+mj-lt"/>
              <a:buAutoNum type="arabicParenBoth"/>
            </a:pPr>
            <a:r>
              <a:rPr lang="de-DE" dirty="0" err="1"/>
              <a:t>Completeness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</a:t>
            </a:r>
            <a:endParaRPr lang="de-DE" dirty="0"/>
          </a:p>
          <a:p>
            <a:pPr marL="817200" lvl="2" indent="-457200">
              <a:buFont typeface="+mj-lt"/>
              <a:buAutoNum type="arabicParenBoth"/>
            </a:pPr>
            <a:r>
              <a:rPr lang="de-DE" dirty="0" err="1"/>
              <a:t>Uptime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web </a:t>
            </a:r>
            <a:r>
              <a:rPr lang="de-DE" dirty="0" err="1"/>
              <a:t>services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81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IAG Services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generating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GGRF: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endParaRPr lang="de-DE" dirty="0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105787"/>
            <a:ext cx="6708642" cy="4822137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>
          <a:xfrm>
            <a:off x="2808000" y="1872000"/>
            <a:ext cx="2232248" cy="792088"/>
          </a:xfrm>
          <a:prstGeom prst="roundRect">
            <a:avLst/>
          </a:prstGeom>
          <a:noFill/>
          <a:ln w="1016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5148000" y="2772000"/>
            <a:ext cx="2232248" cy="792088"/>
          </a:xfrm>
          <a:prstGeom prst="roundRect">
            <a:avLst/>
          </a:prstGeom>
          <a:noFill/>
          <a:ln w="1016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448952" y="5220000"/>
            <a:ext cx="6931295" cy="792088"/>
          </a:xfrm>
          <a:prstGeom prst="roundRect">
            <a:avLst/>
          </a:prstGeom>
          <a:noFill/>
          <a:ln w="1016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680176" y="5108212"/>
            <a:ext cx="1202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6000" b="1" dirty="0">
                <a:solidFill>
                  <a:srgbClr val="33CC33"/>
                </a:solidFill>
              </a:rPr>
              <a:t>IVS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680176" y="2664088"/>
            <a:ext cx="1202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6000" b="1" dirty="0">
                <a:solidFill>
                  <a:srgbClr val="33CC33"/>
                </a:solidFill>
              </a:rPr>
              <a:t>IVS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95922" y="953498"/>
            <a:ext cx="3255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6000" b="1" dirty="0">
                <a:solidFill>
                  <a:srgbClr val="33CC33"/>
                </a:solidFill>
              </a:rPr>
              <a:t>IVS + ILRS</a:t>
            </a:r>
          </a:p>
        </p:txBody>
      </p:sp>
      <p:pic>
        <p:nvPicPr>
          <p:cNvPr id="10" name="Grafik 1">
            <a:extLst>
              <a:ext uri="{FF2B5EF4-FFF2-40B4-BE49-F238E27FC236}">
                <a16:creationId xmlns:a16="http://schemas.microsoft.com/office/drawing/2014/main" id="{4128A72A-E65C-4C45-BBA9-98B17AC2F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549618"/>
            <a:ext cx="11747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3">
            <a:extLst>
              <a:ext uri="{FF2B5EF4-FFF2-40B4-BE49-F238E27FC236}">
                <a16:creationId xmlns:a16="http://schemas.microsoft.com/office/drawing/2014/main" id="{E87D3359-28E4-4352-8681-27C669491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000" y="1219959"/>
            <a:ext cx="2428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99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B347F5C-A028-4996-814B-8F9218F314D2}"/>
              </a:ext>
            </a:extLst>
          </p:cNvPr>
          <p:cNvSpPr/>
          <p:nvPr/>
        </p:nvSpPr>
        <p:spPr>
          <a:xfrm>
            <a:off x="263352" y="1052736"/>
            <a:ext cx="8928992" cy="5131525"/>
          </a:xfrm>
          <a:prstGeom prst="roundRect">
            <a:avLst>
              <a:gd name="adj" fmla="val 1877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IAG Services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generating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GGRF: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endParaRPr lang="de-DE" dirty="0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105787"/>
            <a:ext cx="6708642" cy="4822137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>
          <a:xfrm>
            <a:off x="2808000" y="1872000"/>
            <a:ext cx="2232248" cy="792088"/>
          </a:xfrm>
          <a:prstGeom prst="roundRect">
            <a:avLst/>
          </a:prstGeom>
          <a:noFill/>
          <a:ln w="1016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5148000" y="2772000"/>
            <a:ext cx="2232248" cy="792088"/>
          </a:xfrm>
          <a:prstGeom prst="roundRect">
            <a:avLst/>
          </a:prstGeom>
          <a:noFill/>
          <a:ln w="1016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448952" y="5220000"/>
            <a:ext cx="6931295" cy="792088"/>
          </a:xfrm>
          <a:prstGeom prst="roundRect">
            <a:avLst/>
          </a:prstGeom>
          <a:noFill/>
          <a:ln w="1016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680176" y="5108212"/>
            <a:ext cx="1202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6000" b="1" dirty="0">
                <a:solidFill>
                  <a:srgbClr val="33CC33"/>
                </a:solidFill>
              </a:rPr>
              <a:t>IVS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680176" y="2664088"/>
            <a:ext cx="12029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6000" b="1" dirty="0">
                <a:solidFill>
                  <a:srgbClr val="33CC33"/>
                </a:solidFill>
              </a:rPr>
              <a:t>IVS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95922" y="953498"/>
            <a:ext cx="3255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6000" b="1" dirty="0">
                <a:solidFill>
                  <a:srgbClr val="33CC33"/>
                </a:solidFill>
              </a:rPr>
              <a:t>IVS + ILRS</a:t>
            </a:r>
          </a:p>
        </p:txBody>
      </p:sp>
      <p:pic>
        <p:nvPicPr>
          <p:cNvPr id="10" name="Grafik 1">
            <a:extLst>
              <a:ext uri="{FF2B5EF4-FFF2-40B4-BE49-F238E27FC236}">
                <a16:creationId xmlns:a16="http://schemas.microsoft.com/office/drawing/2014/main" id="{4128A72A-E65C-4C45-BBA9-98B17AC2F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2549618"/>
            <a:ext cx="11747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3">
            <a:extLst>
              <a:ext uri="{FF2B5EF4-FFF2-40B4-BE49-F238E27FC236}">
                <a16:creationId xmlns:a16="http://schemas.microsoft.com/office/drawing/2014/main" id="{E87D3359-28E4-4352-8681-27C669491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000" y="1219959"/>
            <a:ext cx="2428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">
            <a:extLst>
              <a:ext uri="{FF2B5EF4-FFF2-40B4-BE49-F238E27FC236}">
                <a16:creationId xmlns:a16="http://schemas.microsoft.com/office/drawing/2014/main" id="{E87CCFF9-FC0A-42F2-B4DD-5379ACDAB0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1540"/>
          <a:stretch/>
        </p:blipFill>
        <p:spPr bwMode="auto">
          <a:xfrm>
            <a:off x="7492994" y="4293096"/>
            <a:ext cx="4680000" cy="93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86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7A57A-AE94-449A-9FA0-70CA17F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ILRS Analysis Center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60FB49-36B2-4374-BC18-4EAFC206A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11196000" cy="791996"/>
          </a:xfrm>
        </p:spPr>
        <p:txBody>
          <a:bodyPr/>
          <a:lstStyle/>
          <a:p>
            <a:r>
              <a:rPr lang="de-DE" dirty="0"/>
              <a:t>ILRS Analysis Center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Bernese</a:t>
            </a:r>
            <a:r>
              <a:rPr lang="de-DE" dirty="0"/>
              <a:t> GNSS Software (SLR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)</a:t>
            </a:r>
          </a:p>
          <a:p>
            <a:r>
              <a:rPr lang="de-DE" b="1" dirty="0">
                <a:solidFill>
                  <a:srgbClr val="00B0F0"/>
                </a:solidFill>
              </a:rPr>
              <a:t>2 operational </a:t>
            </a:r>
            <a:r>
              <a:rPr lang="de-DE" b="1" dirty="0" err="1">
                <a:solidFill>
                  <a:srgbClr val="00B0F0"/>
                </a:solidFill>
              </a:rPr>
              <a:t>products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b="1" dirty="0">
                <a:solidFill>
                  <a:srgbClr val="00B0F0"/>
                </a:solidFill>
              </a:rPr>
              <a:t>7-day </a:t>
            </a:r>
            <a:r>
              <a:rPr lang="de-DE" b="1" dirty="0" err="1">
                <a:solidFill>
                  <a:srgbClr val="00B0F0"/>
                </a:solidFill>
              </a:rPr>
              <a:t>arcs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>
                <a:solidFill>
                  <a:srgbClr val="00B0F0"/>
                </a:solidFill>
              </a:rPr>
              <a:t>LAGEOS, LAGEOS-2, Etalon-1/-2</a:t>
            </a:r>
          </a:p>
        </p:txBody>
      </p:sp>
      <p:pic>
        <p:nvPicPr>
          <p:cNvPr id="97" name="Picture 3" descr="Wlaser2">
            <a:extLst>
              <a:ext uri="{FF2B5EF4-FFF2-40B4-BE49-F238E27FC236}">
                <a16:creationId xmlns:a16="http://schemas.microsoft.com/office/drawing/2014/main" id="{D523A419-40DF-4BB8-BA80-EEEDD23F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000" y="-8196"/>
            <a:ext cx="705136" cy="10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5580C4E9-CBE5-4EC3-95D0-949980338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79" y="1182153"/>
            <a:ext cx="960426" cy="9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9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7A57A-AE94-449A-9FA0-70CA17F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ILRS Analysis Center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60FB49-36B2-4374-BC18-4EAFC206A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11196000" cy="791996"/>
          </a:xfrm>
        </p:spPr>
        <p:txBody>
          <a:bodyPr/>
          <a:lstStyle/>
          <a:p>
            <a:r>
              <a:rPr lang="de-DE" dirty="0"/>
              <a:t>ILRS Analysis Center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Bernese</a:t>
            </a:r>
            <a:r>
              <a:rPr lang="de-DE" dirty="0"/>
              <a:t> GNSS Software (SLR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)</a:t>
            </a:r>
          </a:p>
          <a:p>
            <a:r>
              <a:rPr lang="de-DE" b="1" dirty="0">
                <a:solidFill>
                  <a:srgbClr val="00B0F0"/>
                </a:solidFill>
              </a:rPr>
              <a:t>2 operational </a:t>
            </a:r>
            <a:r>
              <a:rPr lang="de-DE" b="1" dirty="0" err="1">
                <a:solidFill>
                  <a:srgbClr val="00B0F0"/>
                </a:solidFill>
              </a:rPr>
              <a:t>products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b="1" dirty="0">
                <a:solidFill>
                  <a:srgbClr val="00B0F0"/>
                </a:solidFill>
              </a:rPr>
              <a:t>7-day </a:t>
            </a:r>
            <a:r>
              <a:rPr lang="de-DE" b="1" dirty="0" err="1">
                <a:solidFill>
                  <a:srgbClr val="00B0F0"/>
                </a:solidFill>
              </a:rPr>
              <a:t>arcs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>
                <a:solidFill>
                  <a:srgbClr val="00B0F0"/>
                </a:solidFill>
              </a:rPr>
              <a:t>LAGEOS, LAGEOS-2, Etalon-1/-2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48187D74-6957-492F-8CC5-EE2E3ACA8884}"/>
              </a:ext>
            </a:extLst>
          </p:cNvPr>
          <p:cNvGrpSpPr/>
          <p:nvPr/>
        </p:nvGrpSpPr>
        <p:grpSpPr>
          <a:xfrm>
            <a:off x="479376" y="2204863"/>
            <a:ext cx="11220624" cy="2611759"/>
            <a:chOff x="479376" y="1052736"/>
            <a:chExt cx="11220624" cy="3424446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5130C6DE-6F0D-419C-ACAE-03588A50F969}"/>
                </a:ext>
              </a:extLst>
            </p:cNvPr>
            <p:cNvGrpSpPr/>
            <p:nvPr/>
          </p:nvGrpSpPr>
          <p:grpSpPr>
            <a:xfrm>
              <a:off x="540000" y="1052736"/>
              <a:ext cx="11160000" cy="796054"/>
              <a:chOff x="540000" y="1228690"/>
              <a:chExt cx="11160000" cy="796054"/>
            </a:xfrm>
          </p:grpSpPr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1F431215-B060-493B-BF09-06D40AF0C2D8}"/>
                  </a:ext>
                </a:extLst>
              </p:cNvPr>
              <p:cNvCxnSpPr/>
              <p:nvPr/>
            </p:nvCxnSpPr>
            <p:spPr>
              <a:xfrm flipV="1">
                <a:off x="540000" y="1780041"/>
                <a:ext cx="1116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EB805399-FD2B-4DF2-8939-05647A5DFC69}"/>
                  </a:ext>
                </a:extLst>
              </p:cNvPr>
              <p:cNvCxnSpPr/>
              <p:nvPr/>
            </p:nvCxnSpPr>
            <p:spPr>
              <a:xfrm>
                <a:off x="72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5BD53679-A575-4CD5-A6B8-263FC3603095}"/>
                  </a:ext>
                </a:extLst>
              </p:cNvPr>
              <p:cNvCxnSpPr/>
              <p:nvPr/>
            </p:nvCxnSpPr>
            <p:spPr>
              <a:xfrm>
                <a:off x="144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E0BA471-733A-442B-B77D-959563842D5E}"/>
                  </a:ext>
                </a:extLst>
              </p:cNvPr>
              <p:cNvCxnSpPr/>
              <p:nvPr/>
            </p:nvCxnSpPr>
            <p:spPr>
              <a:xfrm>
                <a:off x="216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85A1F855-A275-4F98-B886-26147E5E3097}"/>
                  </a:ext>
                </a:extLst>
              </p:cNvPr>
              <p:cNvCxnSpPr/>
              <p:nvPr/>
            </p:nvCxnSpPr>
            <p:spPr>
              <a:xfrm>
                <a:off x="288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0B2E6854-410B-4B77-A284-4833397E2DC6}"/>
                  </a:ext>
                </a:extLst>
              </p:cNvPr>
              <p:cNvCxnSpPr/>
              <p:nvPr/>
            </p:nvCxnSpPr>
            <p:spPr>
              <a:xfrm>
                <a:off x="360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00FD666C-8E63-4ECA-8ED5-60A7EA8FC244}"/>
                  </a:ext>
                </a:extLst>
              </p:cNvPr>
              <p:cNvCxnSpPr/>
              <p:nvPr/>
            </p:nvCxnSpPr>
            <p:spPr>
              <a:xfrm>
                <a:off x="432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E01DCE8-4EDF-4C99-8013-E508A98325E3}"/>
                  </a:ext>
                </a:extLst>
              </p:cNvPr>
              <p:cNvCxnSpPr/>
              <p:nvPr/>
            </p:nvCxnSpPr>
            <p:spPr>
              <a:xfrm>
                <a:off x="504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00F0107F-74E9-4C5B-8046-90E951BD8A68}"/>
                  </a:ext>
                </a:extLst>
              </p:cNvPr>
              <p:cNvCxnSpPr/>
              <p:nvPr/>
            </p:nvCxnSpPr>
            <p:spPr>
              <a:xfrm>
                <a:off x="576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BDF7A85E-7245-4727-9C9C-CE73BD16BDFE}"/>
                  </a:ext>
                </a:extLst>
              </p:cNvPr>
              <p:cNvCxnSpPr/>
              <p:nvPr/>
            </p:nvCxnSpPr>
            <p:spPr>
              <a:xfrm>
                <a:off x="648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8C6AA440-086B-43A9-87A5-2E25353E88F0}"/>
                  </a:ext>
                </a:extLst>
              </p:cNvPr>
              <p:cNvCxnSpPr/>
              <p:nvPr/>
            </p:nvCxnSpPr>
            <p:spPr>
              <a:xfrm>
                <a:off x="720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28055842-614E-4264-9D43-18EC8B4004EB}"/>
                  </a:ext>
                </a:extLst>
              </p:cNvPr>
              <p:cNvCxnSpPr/>
              <p:nvPr/>
            </p:nvCxnSpPr>
            <p:spPr>
              <a:xfrm>
                <a:off x="792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1561E93C-CD95-4429-B1A4-7EB836F6AA2D}"/>
                  </a:ext>
                </a:extLst>
              </p:cNvPr>
              <p:cNvCxnSpPr/>
              <p:nvPr/>
            </p:nvCxnSpPr>
            <p:spPr>
              <a:xfrm>
                <a:off x="864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>
                <a:extLst>
                  <a:ext uri="{FF2B5EF4-FFF2-40B4-BE49-F238E27FC236}">
                    <a16:creationId xmlns:a16="http://schemas.microsoft.com/office/drawing/2014/main" id="{AB5866CA-F776-4597-89B9-44DC28A8E567}"/>
                  </a:ext>
                </a:extLst>
              </p:cNvPr>
              <p:cNvCxnSpPr/>
              <p:nvPr/>
            </p:nvCxnSpPr>
            <p:spPr>
              <a:xfrm>
                <a:off x="936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374410D5-CAB9-48B2-AE87-E9FF3996ECCD}"/>
                  </a:ext>
                </a:extLst>
              </p:cNvPr>
              <p:cNvCxnSpPr/>
              <p:nvPr/>
            </p:nvCxnSpPr>
            <p:spPr>
              <a:xfrm>
                <a:off x="1008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2DD6795F-2AE0-4286-AD1D-75A51B33021D}"/>
                  </a:ext>
                </a:extLst>
              </p:cNvPr>
              <p:cNvCxnSpPr/>
              <p:nvPr/>
            </p:nvCxnSpPr>
            <p:spPr>
              <a:xfrm>
                <a:off x="1080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>
                <a:extLst>
                  <a:ext uri="{FF2B5EF4-FFF2-40B4-BE49-F238E27FC236}">
                    <a16:creationId xmlns:a16="http://schemas.microsoft.com/office/drawing/2014/main" id="{A2456AE2-F06C-45BA-B296-850A6A3E0DFD}"/>
                  </a:ext>
                </a:extLst>
              </p:cNvPr>
              <p:cNvCxnSpPr/>
              <p:nvPr/>
            </p:nvCxnSpPr>
            <p:spPr>
              <a:xfrm>
                <a:off x="1152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B2D352CE-FC38-41BB-98ED-B02E4B277960}"/>
                  </a:ext>
                </a:extLst>
              </p:cNvPr>
              <p:cNvSpPr txBox="1"/>
              <p:nvPr/>
            </p:nvSpPr>
            <p:spPr>
              <a:xfrm>
                <a:off x="792000" y="1228690"/>
                <a:ext cx="57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Sun</a:t>
                </a:r>
              </a:p>
            </p:txBody>
          </p:sp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C635C55E-069B-4B22-A44B-CCB9FBFEDACE}"/>
                  </a:ext>
                </a:extLst>
              </p:cNvPr>
              <p:cNvSpPr txBox="1"/>
              <p:nvPr/>
            </p:nvSpPr>
            <p:spPr>
              <a:xfrm>
                <a:off x="5148000" y="1228690"/>
                <a:ext cx="510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 err="1"/>
                  <a:t>Sat</a:t>
                </a:r>
                <a:endParaRPr lang="de-DE" sz="2000" dirty="0"/>
              </a:p>
            </p:txBody>
          </p:sp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E6B0929C-30B9-4A9A-8C5B-8A9D17E7165F}"/>
                  </a:ext>
                </a:extLst>
              </p:cNvPr>
              <p:cNvSpPr txBox="1"/>
              <p:nvPr/>
            </p:nvSpPr>
            <p:spPr>
              <a:xfrm>
                <a:off x="1487488" y="1228690"/>
                <a:ext cx="6735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Mon</a:t>
                </a:r>
              </a:p>
            </p:txBody>
          </p:sp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79083BFE-5440-4B39-AC19-7C5A91D67898}"/>
                  </a:ext>
                </a:extLst>
              </p:cNvPr>
              <p:cNvSpPr txBox="1"/>
              <p:nvPr/>
            </p:nvSpPr>
            <p:spPr>
              <a:xfrm>
                <a:off x="4464000" y="1228690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Fr</a:t>
                </a:r>
              </a:p>
            </p:txBody>
          </p:sp>
          <p:sp>
            <p:nvSpPr>
              <p:cNvPr id="86" name="Textfeld 85">
                <a:extLst>
                  <a:ext uri="{FF2B5EF4-FFF2-40B4-BE49-F238E27FC236}">
                    <a16:creationId xmlns:a16="http://schemas.microsoft.com/office/drawing/2014/main" id="{17BCC6D4-6F9C-4A73-A313-74CA29B7EA4E}"/>
                  </a:ext>
                </a:extLst>
              </p:cNvPr>
              <p:cNvSpPr txBox="1"/>
              <p:nvPr/>
            </p:nvSpPr>
            <p:spPr>
              <a:xfrm>
                <a:off x="3672000" y="1228690"/>
                <a:ext cx="579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Thu</a:t>
                </a:r>
              </a:p>
            </p:txBody>
          </p:sp>
          <p:sp>
            <p:nvSpPr>
              <p:cNvPr id="87" name="Textfeld 86">
                <a:extLst>
                  <a:ext uri="{FF2B5EF4-FFF2-40B4-BE49-F238E27FC236}">
                    <a16:creationId xmlns:a16="http://schemas.microsoft.com/office/drawing/2014/main" id="{69CF1635-CA93-4430-AEA3-D736CA0BF61F}"/>
                  </a:ext>
                </a:extLst>
              </p:cNvPr>
              <p:cNvSpPr txBox="1"/>
              <p:nvPr/>
            </p:nvSpPr>
            <p:spPr>
              <a:xfrm>
                <a:off x="2916000" y="1228690"/>
                <a:ext cx="6658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 err="1"/>
                  <a:t>Wed</a:t>
                </a:r>
                <a:endParaRPr lang="de-DE" sz="2000" dirty="0"/>
              </a:p>
            </p:txBody>
          </p:sp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69957F33-1073-4503-9875-16F18D43A626}"/>
                  </a:ext>
                </a:extLst>
              </p:cNvPr>
              <p:cNvSpPr txBox="1"/>
              <p:nvPr/>
            </p:nvSpPr>
            <p:spPr>
              <a:xfrm>
                <a:off x="2232000" y="1228690"/>
                <a:ext cx="556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Tue</a:t>
                </a:r>
              </a:p>
            </p:txBody>
          </p:sp>
          <p:sp>
            <p:nvSpPr>
              <p:cNvPr id="89" name="Textfeld 88">
                <a:extLst>
                  <a:ext uri="{FF2B5EF4-FFF2-40B4-BE49-F238E27FC236}">
                    <a16:creationId xmlns:a16="http://schemas.microsoft.com/office/drawing/2014/main" id="{0716CD5C-E8BE-4E2B-B355-D0B829568333}"/>
                  </a:ext>
                </a:extLst>
              </p:cNvPr>
              <p:cNvSpPr txBox="1"/>
              <p:nvPr/>
            </p:nvSpPr>
            <p:spPr>
              <a:xfrm>
                <a:off x="5796000" y="1228690"/>
                <a:ext cx="57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Sun</a:t>
                </a:r>
              </a:p>
            </p:txBody>
          </p:sp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22A05E06-A2A0-4BF0-8410-9EDA42D7553F}"/>
                  </a:ext>
                </a:extLst>
              </p:cNvPr>
              <p:cNvSpPr txBox="1"/>
              <p:nvPr/>
            </p:nvSpPr>
            <p:spPr>
              <a:xfrm>
                <a:off x="10152000" y="1228690"/>
                <a:ext cx="510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 err="1"/>
                  <a:t>Sat</a:t>
                </a:r>
                <a:endParaRPr lang="de-DE" sz="2000" dirty="0"/>
              </a:p>
            </p:txBody>
          </p:sp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45E4F843-0F64-4BDE-A83F-CEA9FA7297CD}"/>
                  </a:ext>
                </a:extLst>
              </p:cNvPr>
              <p:cNvSpPr txBox="1"/>
              <p:nvPr/>
            </p:nvSpPr>
            <p:spPr>
              <a:xfrm>
                <a:off x="6516000" y="1228690"/>
                <a:ext cx="6735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Mon</a:t>
                </a:r>
              </a:p>
            </p:txBody>
          </p:sp>
          <p:sp>
            <p:nvSpPr>
              <p:cNvPr id="92" name="Textfeld 91">
                <a:extLst>
                  <a:ext uri="{FF2B5EF4-FFF2-40B4-BE49-F238E27FC236}">
                    <a16:creationId xmlns:a16="http://schemas.microsoft.com/office/drawing/2014/main" id="{DED34BBB-44E7-4BD2-9CAA-3C627629CAAF}"/>
                  </a:ext>
                </a:extLst>
              </p:cNvPr>
              <p:cNvSpPr txBox="1"/>
              <p:nvPr/>
            </p:nvSpPr>
            <p:spPr>
              <a:xfrm>
                <a:off x="9468000" y="1228690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Fr</a:t>
                </a:r>
              </a:p>
            </p:txBody>
          </p:sp>
          <p:sp>
            <p:nvSpPr>
              <p:cNvPr id="93" name="Textfeld 92">
                <a:extLst>
                  <a:ext uri="{FF2B5EF4-FFF2-40B4-BE49-F238E27FC236}">
                    <a16:creationId xmlns:a16="http://schemas.microsoft.com/office/drawing/2014/main" id="{85F01B87-3559-4BE6-8B56-6804D25A641F}"/>
                  </a:ext>
                </a:extLst>
              </p:cNvPr>
              <p:cNvSpPr txBox="1"/>
              <p:nvPr/>
            </p:nvSpPr>
            <p:spPr>
              <a:xfrm>
                <a:off x="8676000" y="1228690"/>
                <a:ext cx="579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Thu</a:t>
                </a:r>
              </a:p>
            </p:txBody>
          </p:sp>
          <p:sp>
            <p:nvSpPr>
              <p:cNvPr id="94" name="Textfeld 93">
                <a:extLst>
                  <a:ext uri="{FF2B5EF4-FFF2-40B4-BE49-F238E27FC236}">
                    <a16:creationId xmlns:a16="http://schemas.microsoft.com/office/drawing/2014/main" id="{327702D7-1C41-4A82-87C2-349D2DA95C1E}"/>
                  </a:ext>
                </a:extLst>
              </p:cNvPr>
              <p:cNvSpPr txBox="1"/>
              <p:nvPr/>
            </p:nvSpPr>
            <p:spPr>
              <a:xfrm>
                <a:off x="7920000" y="1228690"/>
                <a:ext cx="6658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 err="1"/>
                  <a:t>Wed</a:t>
                </a:r>
                <a:endParaRPr lang="de-DE" sz="2000" dirty="0"/>
              </a:p>
            </p:txBody>
          </p:sp>
          <p:sp>
            <p:nvSpPr>
              <p:cNvPr id="95" name="Textfeld 94">
                <a:extLst>
                  <a:ext uri="{FF2B5EF4-FFF2-40B4-BE49-F238E27FC236}">
                    <a16:creationId xmlns:a16="http://schemas.microsoft.com/office/drawing/2014/main" id="{35A948EB-86ED-4CE4-B3B8-45E5D422677F}"/>
                  </a:ext>
                </a:extLst>
              </p:cNvPr>
              <p:cNvSpPr txBox="1"/>
              <p:nvPr/>
            </p:nvSpPr>
            <p:spPr>
              <a:xfrm>
                <a:off x="7236000" y="1228690"/>
                <a:ext cx="556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Tue</a:t>
                </a:r>
              </a:p>
            </p:txBody>
          </p:sp>
          <p:sp>
            <p:nvSpPr>
              <p:cNvPr id="96" name="Textfeld 95">
                <a:extLst>
                  <a:ext uri="{FF2B5EF4-FFF2-40B4-BE49-F238E27FC236}">
                    <a16:creationId xmlns:a16="http://schemas.microsoft.com/office/drawing/2014/main" id="{5A7F6DDA-5AB3-4F83-A26D-0E06934BEB6A}"/>
                  </a:ext>
                </a:extLst>
              </p:cNvPr>
              <p:cNvSpPr txBox="1"/>
              <p:nvPr/>
            </p:nvSpPr>
            <p:spPr>
              <a:xfrm>
                <a:off x="10872000" y="1228690"/>
                <a:ext cx="57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Sun</a:t>
                </a:r>
              </a:p>
            </p:txBody>
          </p:sp>
        </p:grpSp>
        <p:sp>
          <p:nvSpPr>
            <p:cNvPr id="45" name="Abgerundetes Rechteck 79">
              <a:extLst>
                <a:ext uri="{FF2B5EF4-FFF2-40B4-BE49-F238E27FC236}">
                  <a16:creationId xmlns:a16="http://schemas.microsoft.com/office/drawing/2014/main" id="{B8130E84-66A3-4C0B-915D-38E7844DA9B5}"/>
                </a:ext>
              </a:extLst>
            </p:cNvPr>
            <p:cNvSpPr/>
            <p:nvPr/>
          </p:nvSpPr>
          <p:spPr>
            <a:xfrm>
              <a:off x="720000" y="1606046"/>
              <a:ext cx="5040000" cy="288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6" name="Abgerundetes Rechteck 80">
              <a:extLst>
                <a:ext uri="{FF2B5EF4-FFF2-40B4-BE49-F238E27FC236}">
                  <a16:creationId xmlns:a16="http://schemas.microsoft.com/office/drawing/2014/main" id="{625723DF-0E97-4E1F-BFFF-239F30CA35CD}"/>
                </a:ext>
              </a:extLst>
            </p:cNvPr>
            <p:cNvSpPr/>
            <p:nvPr/>
          </p:nvSpPr>
          <p:spPr>
            <a:xfrm>
              <a:off x="1440000" y="1921182"/>
              <a:ext cx="5040000" cy="288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n+1</a:t>
              </a:r>
            </a:p>
          </p:txBody>
        </p:sp>
        <p:sp>
          <p:nvSpPr>
            <p:cNvPr id="47" name="Abgerundetes Rechteck 81">
              <a:extLst>
                <a:ext uri="{FF2B5EF4-FFF2-40B4-BE49-F238E27FC236}">
                  <a16:creationId xmlns:a16="http://schemas.microsoft.com/office/drawing/2014/main" id="{9E4932D8-2F2B-42CE-B525-DB85DE69C4E9}"/>
                </a:ext>
              </a:extLst>
            </p:cNvPr>
            <p:cNvSpPr/>
            <p:nvPr/>
          </p:nvSpPr>
          <p:spPr>
            <a:xfrm>
              <a:off x="2160000" y="2245182"/>
              <a:ext cx="5040000" cy="288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n+2</a:t>
              </a:r>
            </a:p>
          </p:txBody>
        </p:sp>
        <p:sp>
          <p:nvSpPr>
            <p:cNvPr id="48" name="Abgerundetes Rechteck 82">
              <a:extLst>
                <a:ext uri="{FF2B5EF4-FFF2-40B4-BE49-F238E27FC236}">
                  <a16:creationId xmlns:a16="http://schemas.microsoft.com/office/drawing/2014/main" id="{8922FEA5-A1AD-4BF2-B2B2-442F53BE7F54}"/>
                </a:ext>
              </a:extLst>
            </p:cNvPr>
            <p:cNvSpPr/>
            <p:nvPr/>
          </p:nvSpPr>
          <p:spPr>
            <a:xfrm>
              <a:off x="2880000" y="2569182"/>
              <a:ext cx="5040000" cy="288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n+3</a:t>
              </a:r>
            </a:p>
          </p:txBody>
        </p:sp>
        <p:sp>
          <p:nvSpPr>
            <p:cNvPr id="49" name="Abgerundetes Rechteck 83">
              <a:extLst>
                <a:ext uri="{FF2B5EF4-FFF2-40B4-BE49-F238E27FC236}">
                  <a16:creationId xmlns:a16="http://schemas.microsoft.com/office/drawing/2014/main" id="{E2FA998E-D4A0-4078-A3D0-1C0E57521C1A}"/>
                </a:ext>
              </a:extLst>
            </p:cNvPr>
            <p:cNvSpPr/>
            <p:nvPr/>
          </p:nvSpPr>
          <p:spPr>
            <a:xfrm>
              <a:off x="3600000" y="2893182"/>
              <a:ext cx="5040000" cy="288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n+4</a:t>
              </a:r>
            </a:p>
          </p:txBody>
        </p:sp>
        <p:sp>
          <p:nvSpPr>
            <p:cNvPr id="50" name="Abgerundetes Rechteck 84">
              <a:extLst>
                <a:ext uri="{FF2B5EF4-FFF2-40B4-BE49-F238E27FC236}">
                  <a16:creationId xmlns:a16="http://schemas.microsoft.com/office/drawing/2014/main" id="{95CCA696-7FCD-402B-B95E-FA5E19737E15}"/>
                </a:ext>
              </a:extLst>
            </p:cNvPr>
            <p:cNvSpPr/>
            <p:nvPr/>
          </p:nvSpPr>
          <p:spPr>
            <a:xfrm>
              <a:off x="4320000" y="3217855"/>
              <a:ext cx="5040000" cy="288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n+5</a:t>
              </a:r>
            </a:p>
          </p:txBody>
        </p:sp>
        <p:sp>
          <p:nvSpPr>
            <p:cNvPr id="51" name="Abgerundetes Rechteck 85">
              <a:extLst>
                <a:ext uri="{FF2B5EF4-FFF2-40B4-BE49-F238E27FC236}">
                  <a16:creationId xmlns:a16="http://schemas.microsoft.com/office/drawing/2014/main" id="{E3992664-D9B0-4BA7-B92E-E062A07986A3}"/>
                </a:ext>
              </a:extLst>
            </p:cNvPr>
            <p:cNvSpPr/>
            <p:nvPr/>
          </p:nvSpPr>
          <p:spPr>
            <a:xfrm>
              <a:off x="5040000" y="3546000"/>
              <a:ext cx="5040000" cy="288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n+6</a:t>
              </a:r>
            </a:p>
          </p:txBody>
        </p:sp>
        <p:sp>
          <p:nvSpPr>
            <p:cNvPr id="52" name="Abgerundetes Rechteck 86">
              <a:extLst>
                <a:ext uri="{FF2B5EF4-FFF2-40B4-BE49-F238E27FC236}">
                  <a16:creationId xmlns:a16="http://schemas.microsoft.com/office/drawing/2014/main" id="{F1B80BF0-8C2F-4494-A6AF-5C2012FCDCDD}"/>
                </a:ext>
              </a:extLst>
            </p:cNvPr>
            <p:cNvSpPr/>
            <p:nvPr/>
          </p:nvSpPr>
          <p:spPr>
            <a:xfrm>
              <a:off x="5760000" y="3865182"/>
              <a:ext cx="5040000" cy="288000"/>
            </a:xfrm>
            <a:prstGeom prst="round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n+7</a:t>
              </a:r>
            </a:p>
          </p:txBody>
        </p:sp>
        <p:sp>
          <p:nvSpPr>
            <p:cNvPr id="53" name="Abgerundetes Rechteck 87">
              <a:extLst>
                <a:ext uri="{FF2B5EF4-FFF2-40B4-BE49-F238E27FC236}">
                  <a16:creationId xmlns:a16="http://schemas.microsoft.com/office/drawing/2014/main" id="{F66FA4E9-ABF4-4DE2-A21A-6F9E5EB7C84D}"/>
                </a:ext>
              </a:extLst>
            </p:cNvPr>
            <p:cNvSpPr/>
            <p:nvPr/>
          </p:nvSpPr>
          <p:spPr>
            <a:xfrm>
              <a:off x="6480000" y="4189182"/>
              <a:ext cx="5040000" cy="288000"/>
            </a:xfrm>
            <a:prstGeom prst="round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n+8</a:t>
              </a:r>
            </a:p>
          </p:txBody>
        </p:sp>
        <p:sp>
          <p:nvSpPr>
            <p:cNvPr id="54" name="Stern mit 5 Zacken 95">
              <a:extLst>
                <a:ext uri="{FF2B5EF4-FFF2-40B4-BE49-F238E27FC236}">
                  <a16:creationId xmlns:a16="http://schemas.microsoft.com/office/drawing/2014/main" id="{F955F03B-37D3-44FF-B436-FC6A6D9BD2CF}"/>
                </a:ext>
              </a:extLst>
            </p:cNvPr>
            <p:cNvSpPr/>
            <p:nvPr/>
          </p:nvSpPr>
          <p:spPr>
            <a:xfrm>
              <a:off x="6120000" y="1596509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5" name="Stern mit 5 Zacken 97">
              <a:extLst>
                <a:ext uri="{FF2B5EF4-FFF2-40B4-BE49-F238E27FC236}">
                  <a16:creationId xmlns:a16="http://schemas.microsoft.com/office/drawing/2014/main" id="{188BA934-5EF8-4DFF-AF5C-5EE899B7B11C}"/>
                </a:ext>
              </a:extLst>
            </p:cNvPr>
            <p:cNvSpPr/>
            <p:nvPr/>
          </p:nvSpPr>
          <p:spPr>
            <a:xfrm>
              <a:off x="6840000" y="1908000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Stern mit 5 Zacken 100">
              <a:extLst>
                <a:ext uri="{FF2B5EF4-FFF2-40B4-BE49-F238E27FC236}">
                  <a16:creationId xmlns:a16="http://schemas.microsoft.com/office/drawing/2014/main" id="{FE023C17-70F6-46F9-80F6-5050117F1D2F}"/>
                </a:ext>
              </a:extLst>
            </p:cNvPr>
            <p:cNvSpPr/>
            <p:nvPr/>
          </p:nvSpPr>
          <p:spPr>
            <a:xfrm>
              <a:off x="7560000" y="2232000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Stern mit 5 Zacken 101">
              <a:extLst>
                <a:ext uri="{FF2B5EF4-FFF2-40B4-BE49-F238E27FC236}">
                  <a16:creationId xmlns:a16="http://schemas.microsoft.com/office/drawing/2014/main" id="{C7E1F026-707A-40C3-8FF8-AE3A14C699EF}"/>
                </a:ext>
              </a:extLst>
            </p:cNvPr>
            <p:cNvSpPr/>
            <p:nvPr/>
          </p:nvSpPr>
          <p:spPr>
            <a:xfrm>
              <a:off x="8280000" y="2556000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8" name="Stern mit 5 Zacken 102">
              <a:extLst>
                <a:ext uri="{FF2B5EF4-FFF2-40B4-BE49-F238E27FC236}">
                  <a16:creationId xmlns:a16="http://schemas.microsoft.com/office/drawing/2014/main" id="{11719B9A-5DE0-4FB7-B456-525689C11D39}"/>
                </a:ext>
              </a:extLst>
            </p:cNvPr>
            <p:cNvSpPr/>
            <p:nvPr/>
          </p:nvSpPr>
          <p:spPr>
            <a:xfrm>
              <a:off x="9000000" y="2880000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9" name="Stern mit 5 Zacken 103">
              <a:extLst>
                <a:ext uri="{FF2B5EF4-FFF2-40B4-BE49-F238E27FC236}">
                  <a16:creationId xmlns:a16="http://schemas.microsoft.com/office/drawing/2014/main" id="{450294B8-CCCC-42F9-936E-D0E78794BA22}"/>
                </a:ext>
              </a:extLst>
            </p:cNvPr>
            <p:cNvSpPr/>
            <p:nvPr/>
          </p:nvSpPr>
          <p:spPr>
            <a:xfrm>
              <a:off x="9720000" y="3204000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Stern mit 5 Zacken 104">
              <a:extLst>
                <a:ext uri="{FF2B5EF4-FFF2-40B4-BE49-F238E27FC236}">
                  <a16:creationId xmlns:a16="http://schemas.microsoft.com/office/drawing/2014/main" id="{F26C0B75-BCE2-4FBD-AC07-F02B546D2464}"/>
                </a:ext>
              </a:extLst>
            </p:cNvPr>
            <p:cNvSpPr/>
            <p:nvPr/>
          </p:nvSpPr>
          <p:spPr>
            <a:xfrm>
              <a:off x="10440000" y="3528000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61" name="Stern mit 5 Zacken 105">
              <a:extLst>
                <a:ext uri="{FF2B5EF4-FFF2-40B4-BE49-F238E27FC236}">
                  <a16:creationId xmlns:a16="http://schemas.microsoft.com/office/drawing/2014/main" id="{7FACBB87-FE29-4284-A099-B7933573AC6E}"/>
                </a:ext>
              </a:extLst>
            </p:cNvPr>
            <p:cNvSpPr/>
            <p:nvPr/>
          </p:nvSpPr>
          <p:spPr>
            <a:xfrm>
              <a:off x="11160000" y="3852000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3DE196E5-F247-486F-A64F-E2600FFB2285}"/>
                </a:ext>
              </a:extLst>
            </p:cNvPr>
            <p:cNvGrpSpPr/>
            <p:nvPr/>
          </p:nvGrpSpPr>
          <p:grpSpPr>
            <a:xfrm>
              <a:off x="479376" y="3892986"/>
              <a:ext cx="3176620" cy="524610"/>
              <a:chOff x="479376" y="3892986"/>
              <a:chExt cx="3176620" cy="524610"/>
            </a:xfrm>
          </p:grpSpPr>
          <p:sp>
            <p:nvSpPr>
              <p:cNvPr id="63" name="Stern mit 5 Zacken 107">
                <a:extLst>
                  <a:ext uri="{FF2B5EF4-FFF2-40B4-BE49-F238E27FC236}">
                    <a16:creationId xmlns:a16="http://schemas.microsoft.com/office/drawing/2014/main" id="{949DADBB-122C-4054-8E1E-D9A44D54DD5D}"/>
                  </a:ext>
                </a:extLst>
              </p:cNvPr>
              <p:cNvSpPr/>
              <p:nvPr/>
            </p:nvSpPr>
            <p:spPr>
              <a:xfrm>
                <a:off x="479376" y="3924836"/>
                <a:ext cx="288000" cy="288000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26DC8B1D-88D3-4658-9C0E-2F772637CD47}"/>
                  </a:ext>
                </a:extLst>
              </p:cNvPr>
              <p:cNvSpPr txBox="1"/>
              <p:nvPr/>
            </p:nvSpPr>
            <p:spPr>
              <a:xfrm>
                <a:off x="731862" y="3892986"/>
                <a:ext cx="2924134" cy="524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b="1" i="1" dirty="0">
                    <a:solidFill>
                      <a:srgbClr val="FF0000"/>
                    </a:solidFill>
                  </a:rPr>
                  <a:t>= Time </a:t>
                </a:r>
                <a:r>
                  <a:rPr lang="de-DE" sz="2000" b="1" i="1" dirty="0" err="1">
                    <a:solidFill>
                      <a:srgbClr val="FF0000"/>
                    </a:solidFill>
                  </a:rPr>
                  <a:t>of</a:t>
                </a:r>
                <a:r>
                  <a:rPr lang="de-DE" sz="2000" b="1" i="1" dirty="0">
                    <a:solidFill>
                      <a:srgbClr val="FF0000"/>
                    </a:solidFill>
                  </a:rPr>
                  <a:t> Data Processing</a:t>
                </a:r>
              </a:p>
            </p:txBody>
          </p:sp>
        </p:grpSp>
      </p:grpSp>
      <p:pic>
        <p:nvPicPr>
          <p:cNvPr id="97" name="Picture 3" descr="Wlaser2">
            <a:extLst>
              <a:ext uri="{FF2B5EF4-FFF2-40B4-BE49-F238E27FC236}">
                <a16:creationId xmlns:a16="http://schemas.microsoft.com/office/drawing/2014/main" id="{D523A419-40DF-4BB8-BA80-EEEDD23F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000" y="-8196"/>
            <a:ext cx="705136" cy="10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5580C4E9-CBE5-4EC3-95D0-949980338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79" y="1182153"/>
            <a:ext cx="960426" cy="9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0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7A57A-AE94-449A-9FA0-70CA17F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ILRS Analysis Center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60FB49-36B2-4374-BC18-4EAFC206A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11196000" cy="791996"/>
          </a:xfrm>
        </p:spPr>
        <p:txBody>
          <a:bodyPr/>
          <a:lstStyle/>
          <a:p>
            <a:r>
              <a:rPr lang="de-DE" dirty="0"/>
              <a:t>ILRS Analysis Center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Bernese</a:t>
            </a:r>
            <a:r>
              <a:rPr lang="de-DE" dirty="0"/>
              <a:t> GNSS Software (SLR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)</a:t>
            </a:r>
          </a:p>
          <a:p>
            <a:r>
              <a:rPr lang="de-DE" b="1" dirty="0">
                <a:solidFill>
                  <a:srgbClr val="00B0F0"/>
                </a:solidFill>
              </a:rPr>
              <a:t>2 operational </a:t>
            </a:r>
            <a:r>
              <a:rPr lang="de-DE" b="1" dirty="0" err="1">
                <a:solidFill>
                  <a:srgbClr val="00B0F0"/>
                </a:solidFill>
              </a:rPr>
              <a:t>products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b="1" dirty="0">
                <a:solidFill>
                  <a:srgbClr val="00B0F0"/>
                </a:solidFill>
              </a:rPr>
              <a:t>7-day </a:t>
            </a:r>
            <a:r>
              <a:rPr lang="de-DE" b="1" dirty="0" err="1">
                <a:solidFill>
                  <a:srgbClr val="00B0F0"/>
                </a:solidFill>
              </a:rPr>
              <a:t>arcs</a:t>
            </a:r>
            <a:r>
              <a:rPr lang="de-DE" b="1" dirty="0">
                <a:solidFill>
                  <a:srgbClr val="00B0F0"/>
                </a:solidFill>
              </a:rPr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>
                <a:solidFill>
                  <a:srgbClr val="00B0F0"/>
                </a:solidFill>
              </a:rPr>
              <a:t>LAGEOS, LAGEOS-2, Etalon-1/-2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13DBDBD-395B-4883-B41A-35E96DD7728E}"/>
              </a:ext>
            </a:extLst>
          </p:cNvPr>
          <p:cNvGrpSpPr/>
          <p:nvPr/>
        </p:nvGrpSpPr>
        <p:grpSpPr>
          <a:xfrm>
            <a:off x="540000" y="4941169"/>
            <a:ext cx="11160000" cy="1090031"/>
            <a:chOff x="540000" y="4567206"/>
            <a:chExt cx="11160000" cy="1494152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926E5B0-199C-481A-9763-9E11B975FD47}"/>
                </a:ext>
              </a:extLst>
            </p:cNvPr>
            <p:cNvGrpSpPr/>
            <p:nvPr/>
          </p:nvGrpSpPr>
          <p:grpSpPr>
            <a:xfrm>
              <a:off x="540000" y="5301288"/>
              <a:ext cx="11160000" cy="760070"/>
              <a:chOff x="540000" y="5301288"/>
              <a:chExt cx="11160000" cy="760070"/>
            </a:xfrm>
          </p:grpSpPr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B5E7C23A-878E-48E7-867A-BB0A93CC54A5}"/>
                  </a:ext>
                </a:extLst>
              </p:cNvPr>
              <p:cNvCxnSpPr/>
              <p:nvPr/>
            </p:nvCxnSpPr>
            <p:spPr>
              <a:xfrm flipV="1">
                <a:off x="540000" y="5661288"/>
                <a:ext cx="1116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3224C350-2042-447F-8C3D-99D03219F6B4}"/>
                  </a:ext>
                </a:extLst>
              </p:cNvPr>
              <p:cNvCxnSpPr/>
              <p:nvPr/>
            </p:nvCxnSpPr>
            <p:spPr>
              <a:xfrm>
                <a:off x="72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4F29B7A8-3C6A-450F-B3DC-2DD700BF4BA3}"/>
                  </a:ext>
                </a:extLst>
              </p:cNvPr>
              <p:cNvCxnSpPr/>
              <p:nvPr/>
            </p:nvCxnSpPr>
            <p:spPr>
              <a:xfrm>
                <a:off x="144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id="{1198392D-9D59-44E8-9443-051F83169521}"/>
                  </a:ext>
                </a:extLst>
              </p:cNvPr>
              <p:cNvCxnSpPr/>
              <p:nvPr/>
            </p:nvCxnSpPr>
            <p:spPr>
              <a:xfrm>
                <a:off x="216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80EE5B58-86BE-4373-82D7-DE23554592BB}"/>
                  </a:ext>
                </a:extLst>
              </p:cNvPr>
              <p:cNvCxnSpPr/>
              <p:nvPr/>
            </p:nvCxnSpPr>
            <p:spPr>
              <a:xfrm>
                <a:off x="288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B42D1A68-E620-4C3E-A91F-B730213C966B}"/>
                  </a:ext>
                </a:extLst>
              </p:cNvPr>
              <p:cNvCxnSpPr/>
              <p:nvPr/>
            </p:nvCxnSpPr>
            <p:spPr>
              <a:xfrm>
                <a:off x="360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4E0A605C-F20D-4104-88C2-30DBF5044480}"/>
                  </a:ext>
                </a:extLst>
              </p:cNvPr>
              <p:cNvCxnSpPr/>
              <p:nvPr/>
            </p:nvCxnSpPr>
            <p:spPr>
              <a:xfrm>
                <a:off x="432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E58B323E-22FA-4B05-AC10-31AA90F38AB2}"/>
                  </a:ext>
                </a:extLst>
              </p:cNvPr>
              <p:cNvCxnSpPr/>
              <p:nvPr/>
            </p:nvCxnSpPr>
            <p:spPr>
              <a:xfrm>
                <a:off x="504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DE79E01C-72DA-4508-8BBF-457E6695A9C9}"/>
                  </a:ext>
                </a:extLst>
              </p:cNvPr>
              <p:cNvCxnSpPr/>
              <p:nvPr/>
            </p:nvCxnSpPr>
            <p:spPr>
              <a:xfrm>
                <a:off x="576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7E6154C3-E68F-4022-B321-E63E038F1CF7}"/>
                  </a:ext>
                </a:extLst>
              </p:cNvPr>
              <p:cNvCxnSpPr/>
              <p:nvPr/>
            </p:nvCxnSpPr>
            <p:spPr>
              <a:xfrm>
                <a:off x="648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20D92373-3CB4-4BBF-826D-B7797F09AF89}"/>
                  </a:ext>
                </a:extLst>
              </p:cNvPr>
              <p:cNvCxnSpPr/>
              <p:nvPr/>
            </p:nvCxnSpPr>
            <p:spPr>
              <a:xfrm>
                <a:off x="720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61C504DF-4931-41B6-8C42-02BC95DAC326}"/>
                  </a:ext>
                </a:extLst>
              </p:cNvPr>
              <p:cNvCxnSpPr/>
              <p:nvPr/>
            </p:nvCxnSpPr>
            <p:spPr>
              <a:xfrm>
                <a:off x="792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B29E77A6-4DB5-4F17-B111-72E489F46C35}"/>
                  </a:ext>
                </a:extLst>
              </p:cNvPr>
              <p:cNvCxnSpPr/>
              <p:nvPr/>
            </p:nvCxnSpPr>
            <p:spPr>
              <a:xfrm>
                <a:off x="864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48C0BECC-EAB4-46E0-B438-B7E2E5BA5A25}"/>
                  </a:ext>
                </a:extLst>
              </p:cNvPr>
              <p:cNvCxnSpPr/>
              <p:nvPr/>
            </p:nvCxnSpPr>
            <p:spPr>
              <a:xfrm>
                <a:off x="936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4CCF8CF3-DA2D-47C6-8199-197E1585EF0B}"/>
                  </a:ext>
                </a:extLst>
              </p:cNvPr>
              <p:cNvCxnSpPr/>
              <p:nvPr/>
            </p:nvCxnSpPr>
            <p:spPr>
              <a:xfrm>
                <a:off x="1008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A5B7C38E-D6D1-4768-80B6-2FDBB246ECC6}"/>
                  </a:ext>
                </a:extLst>
              </p:cNvPr>
              <p:cNvCxnSpPr/>
              <p:nvPr/>
            </p:nvCxnSpPr>
            <p:spPr>
              <a:xfrm>
                <a:off x="1080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817E4157-D892-48D2-AF8D-D2AC6A044ACF}"/>
                  </a:ext>
                </a:extLst>
              </p:cNvPr>
              <p:cNvCxnSpPr/>
              <p:nvPr/>
            </p:nvCxnSpPr>
            <p:spPr>
              <a:xfrm>
                <a:off x="11520000" y="5301288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7B3A5077-AB64-4E8A-BCD6-85BF7422642C}"/>
                  </a:ext>
                </a:extLst>
              </p:cNvPr>
              <p:cNvSpPr txBox="1"/>
              <p:nvPr/>
            </p:nvSpPr>
            <p:spPr>
              <a:xfrm>
                <a:off x="792000" y="5661248"/>
                <a:ext cx="57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Sun</a:t>
                </a: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9682B8F6-3C74-4864-A44F-3FB8CC7829A1}"/>
                  </a:ext>
                </a:extLst>
              </p:cNvPr>
              <p:cNvSpPr txBox="1"/>
              <p:nvPr/>
            </p:nvSpPr>
            <p:spPr>
              <a:xfrm>
                <a:off x="5148000" y="5661248"/>
                <a:ext cx="510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 err="1"/>
                  <a:t>Sat</a:t>
                </a:r>
                <a:endParaRPr lang="de-DE" sz="2000" dirty="0"/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EBF97330-96AA-475B-A3C2-E94DA3965465}"/>
                  </a:ext>
                </a:extLst>
              </p:cNvPr>
              <p:cNvSpPr txBox="1"/>
              <p:nvPr/>
            </p:nvSpPr>
            <p:spPr>
              <a:xfrm>
                <a:off x="1487488" y="5661248"/>
                <a:ext cx="6735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Mon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626F1493-F587-4693-AB89-8BC971B924E7}"/>
                  </a:ext>
                </a:extLst>
              </p:cNvPr>
              <p:cNvSpPr txBox="1"/>
              <p:nvPr/>
            </p:nvSpPr>
            <p:spPr>
              <a:xfrm>
                <a:off x="4464000" y="5661248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Fr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D71593AC-42AD-478D-9CA0-8072A2B0EA09}"/>
                  </a:ext>
                </a:extLst>
              </p:cNvPr>
              <p:cNvSpPr txBox="1"/>
              <p:nvPr/>
            </p:nvSpPr>
            <p:spPr>
              <a:xfrm>
                <a:off x="3672000" y="5661248"/>
                <a:ext cx="579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Thu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13ABBF63-9C99-4770-87F6-EC4AF4678852}"/>
                  </a:ext>
                </a:extLst>
              </p:cNvPr>
              <p:cNvSpPr txBox="1"/>
              <p:nvPr/>
            </p:nvSpPr>
            <p:spPr>
              <a:xfrm>
                <a:off x="2916000" y="5661248"/>
                <a:ext cx="6658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 err="1"/>
                  <a:t>Wed</a:t>
                </a:r>
                <a:endParaRPr lang="de-DE" sz="2000" dirty="0"/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AD14C6FF-72B1-45E1-91C8-D6B3DF424DCB}"/>
                  </a:ext>
                </a:extLst>
              </p:cNvPr>
              <p:cNvSpPr txBox="1"/>
              <p:nvPr/>
            </p:nvSpPr>
            <p:spPr>
              <a:xfrm>
                <a:off x="2232000" y="5661248"/>
                <a:ext cx="556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Tue</a:t>
                </a:r>
              </a:p>
            </p:txBody>
          </p:sp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9AD17D4F-DD9E-4BA3-8ECA-3E50A0B3E3F6}"/>
                  </a:ext>
                </a:extLst>
              </p:cNvPr>
              <p:cNvSpPr txBox="1"/>
              <p:nvPr/>
            </p:nvSpPr>
            <p:spPr>
              <a:xfrm>
                <a:off x="5796000" y="5661248"/>
                <a:ext cx="57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Sun</a:t>
                </a:r>
              </a:p>
            </p:txBody>
          </p: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1F9B813A-C48D-4D32-812B-0BF262DE57F2}"/>
                  </a:ext>
                </a:extLst>
              </p:cNvPr>
              <p:cNvSpPr txBox="1"/>
              <p:nvPr/>
            </p:nvSpPr>
            <p:spPr>
              <a:xfrm>
                <a:off x="10152000" y="5661248"/>
                <a:ext cx="510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 err="1"/>
                  <a:t>Sat</a:t>
                </a:r>
                <a:endParaRPr lang="de-DE" sz="2000" dirty="0"/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2F6F4629-9437-40F8-928E-45E5BD04FE22}"/>
                  </a:ext>
                </a:extLst>
              </p:cNvPr>
              <p:cNvSpPr txBox="1"/>
              <p:nvPr/>
            </p:nvSpPr>
            <p:spPr>
              <a:xfrm>
                <a:off x="6516000" y="5661248"/>
                <a:ext cx="6735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Mon</a:t>
                </a:r>
              </a:p>
            </p:txBody>
          </p: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774F4DD0-6A60-4F25-9C72-5BBBDB4F3611}"/>
                  </a:ext>
                </a:extLst>
              </p:cNvPr>
              <p:cNvSpPr txBox="1"/>
              <p:nvPr/>
            </p:nvSpPr>
            <p:spPr>
              <a:xfrm>
                <a:off x="9468000" y="5661248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Fr</a:t>
                </a: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014B8806-FC1A-4F21-8476-249B9D2101AF}"/>
                  </a:ext>
                </a:extLst>
              </p:cNvPr>
              <p:cNvSpPr txBox="1"/>
              <p:nvPr/>
            </p:nvSpPr>
            <p:spPr>
              <a:xfrm>
                <a:off x="8676000" y="5661248"/>
                <a:ext cx="579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Thu</a:t>
                </a:r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B6854EA0-E374-429C-8049-5431F1D073D1}"/>
                  </a:ext>
                </a:extLst>
              </p:cNvPr>
              <p:cNvSpPr txBox="1"/>
              <p:nvPr/>
            </p:nvSpPr>
            <p:spPr>
              <a:xfrm>
                <a:off x="7920000" y="5661248"/>
                <a:ext cx="6658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 err="1"/>
                  <a:t>Wed</a:t>
                </a:r>
                <a:endParaRPr lang="de-DE" sz="2000" dirty="0"/>
              </a:p>
            </p:txBody>
          </p: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EEECF469-DE8D-4C42-80CE-B7BF73F00776}"/>
                  </a:ext>
                </a:extLst>
              </p:cNvPr>
              <p:cNvSpPr txBox="1"/>
              <p:nvPr/>
            </p:nvSpPr>
            <p:spPr>
              <a:xfrm>
                <a:off x="7236000" y="5661248"/>
                <a:ext cx="556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Tue</a:t>
                </a: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A910C477-43AA-4207-A2CB-7CA84888313E}"/>
                  </a:ext>
                </a:extLst>
              </p:cNvPr>
              <p:cNvSpPr txBox="1"/>
              <p:nvPr/>
            </p:nvSpPr>
            <p:spPr>
              <a:xfrm>
                <a:off x="10872000" y="5661248"/>
                <a:ext cx="57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Sun</a:t>
                </a:r>
              </a:p>
            </p:txBody>
          </p:sp>
        </p:grpSp>
        <p:sp>
          <p:nvSpPr>
            <p:cNvPr id="7" name="Abgerundetes Rechteck 90">
              <a:extLst>
                <a:ext uri="{FF2B5EF4-FFF2-40B4-BE49-F238E27FC236}">
                  <a16:creationId xmlns:a16="http://schemas.microsoft.com/office/drawing/2014/main" id="{14E3E48B-8CCE-4D7A-B262-09321CFA5530}"/>
                </a:ext>
              </a:extLst>
            </p:cNvPr>
            <p:cNvSpPr/>
            <p:nvPr/>
          </p:nvSpPr>
          <p:spPr>
            <a:xfrm>
              <a:off x="720000" y="5157232"/>
              <a:ext cx="5040000" cy="360000"/>
            </a:xfrm>
            <a:prstGeom prst="round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002060"/>
                  </a:solidFill>
                </a:rPr>
                <a:t>WEEKLY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8" name="Abgerundetes Rechteck 91">
              <a:extLst>
                <a:ext uri="{FF2B5EF4-FFF2-40B4-BE49-F238E27FC236}">
                  <a16:creationId xmlns:a16="http://schemas.microsoft.com/office/drawing/2014/main" id="{8FF17254-73A7-4CA9-812F-FA2C8E498EF3}"/>
                </a:ext>
              </a:extLst>
            </p:cNvPr>
            <p:cNvSpPr/>
            <p:nvPr/>
          </p:nvSpPr>
          <p:spPr>
            <a:xfrm>
              <a:off x="5760000" y="4797192"/>
              <a:ext cx="5040000" cy="360000"/>
            </a:xfrm>
            <a:prstGeom prst="round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002060"/>
                  </a:solidFill>
                </a:rPr>
                <a:t>WEEKLY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n+1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389D2B7-F452-4D43-9A7A-3914C9417D08}"/>
                </a:ext>
              </a:extLst>
            </p:cNvPr>
            <p:cNvSpPr txBox="1"/>
            <p:nvPr/>
          </p:nvSpPr>
          <p:spPr>
            <a:xfrm>
              <a:off x="10877967" y="4567206"/>
              <a:ext cx="546625" cy="923330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1">
              <a:spAutoFit/>
            </a:bodyPr>
            <a:lstStyle/>
            <a:p>
              <a:pPr algn="l"/>
              <a:r>
                <a:rPr lang="de-DE" sz="6000" b="1" dirty="0">
                  <a:solidFill>
                    <a:srgbClr val="92D050"/>
                  </a:solidFill>
                </a:rPr>
                <a:t>…</a:t>
              </a:r>
            </a:p>
          </p:txBody>
        </p:sp>
        <p:sp>
          <p:nvSpPr>
            <p:cNvPr id="10" name="Stern mit 5 Zacken 106">
              <a:extLst>
                <a:ext uri="{FF2B5EF4-FFF2-40B4-BE49-F238E27FC236}">
                  <a16:creationId xmlns:a16="http://schemas.microsoft.com/office/drawing/2014/main" id="{794A1FBA-CD0C-4196-BFEA-F2644F47CF4A}"/>
                </a:ext>
              </a:extLst>
            </p:cNvPr>
            <p:cNvSpPr/>
            <p:nvPr/>
          </p:nvSpPr>
          <p:spPr>
            <a:xfrm>
              <a:off x="7416000" y="5229192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48187D74-6957-492F-8CC5-EE2E3ACA8884}"/>
              </a:ext>
            </a:extLst>
          </p:cNvPr>
          <p:cNvGrpSpPr/>
          <p:nvPr/>
        </p:nvGrpSpPr>
        <p:grpSpPr>
          <a:xfrm>
            <a:off x="479376" y="2204863"/>
            <a:ext cx="11220624" cy="2611759"/>
            <a:chOff x="479376" y="1052736"/>
            <a:chExt cx="11220624" cy="3424446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5130C6DE-6F0D-419C-ACAE-03588A50F969}"/>
                </a:ext>
              </a:extLst>
            </p:cNvPr>
            <p:cNvGrpSpPr/>
            <p:nvPr/>
          </p:nvGrpSpPr>
          <p:grpSpPr>
            <a:xfrm>
              <a:off x="540000" y="1052736"/>
              <a:ext cx="11160000" cy="796054"/>
              <a:chOff x="540000" y="1228690"/>
              <a:chExt cx="11160000" cy="796054"/>
            </a:xfrm>
          </p:grpSpPr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1F431215-B060-493B-BF09-06D40AF0C2D8}"/>
                  </a:ext>
                </a:extLst>
              </p:cNvPr>
              <p:cNvCxnSpPr/>
              <p:nvPr/>
            </p:nvCxnSpPr>
            <p:spPr>
              <a:xfrm flipV="1">
                <a:off x="540000" y="1780041"/>
                <a:ext cx="1116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EB805399-FD2B-4DF2-8939-05647A5DFC69}"/>
                  </a:ext>
                </a:extLst>
              </p:cNvPr>
              <p:cNvCxnSpPr/>
              <p:nvPr/>
            </p:nvCxnSpPr>
            <p:spPr>
              <a:xfrm>
                <a:off x="72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5BD53679-A575-4CD5-A6B8-263FC3603095}"/>
                  </a:ext>
                </a:extLst>
              </p:cNvPr>
              <p:cNvCxnSpPr/>
              <p:nvPr/>
            </p:nvCxnSpPr>
            <p:spPr>
              <a:xfrm>
                <a:off x="144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E0BA471-733A-442B-B77D-959563842D5E}"/>
                  </a:ext>
                </a:extLst>
              </p:cNvPr>
              <p:cNvCxnSpPr/>
              <p:nvPr/>
            </p:nvCxnSpPr>
            <p:spPr>
              <a:xfrm>
                <a:off x="216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68">
                <a:extLst>
                  <a:ext uri="{FF2B5EF4-FFF2-40B4-BE49-F238E27FC236}">
                    <a16:creationId xmlns:a16="http://schemas.microsoft.com/office/drawing/2014/main" id="{85A1F855-A275-4F98-B886-26147E5E3097}"/>
                  </a:ext>
                </a:extLst>
              </p:cNvPr>
              <p:cNvCxnSpPr/>
              <p:nvPr/>
            </p:nvCxnSpPr>
            <p:spPr>
              <a:xfrm>
                <a:off x="288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0B2E6854-410B-4B77-A284-4833397E2DC6}"/>
                  </a:ext>
                </a:extLst>
              </p:cNvPr>
              <p:cNvCxnSpPr/>
              <p:nvPr/>
            </p:nvCxnSpPr>
            <p:spPr>
              <a:xfrm>
                <a:off x="360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00FD666C-8E63-4ECA-8ED5-60A7EA8FC244}"/>
                  </a:ext>
                </a:extLst>
              </p:cNvPr>
              <p:cNvCxnSpPr/>
              <p:nvPr/>
            </p:nvCxnSpPr>
            <p:spPr>
              <a:xfrm>
                <a:off x="432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E01DCE8-4EDF-4C99-8013-E508A98325E3}"/>
                  </a:ext>
                </a:extLst>
              </p:cNvPr>
              <p:cNvCxnSpPr/>
              <p:nvPr/>
            </p:nvCxnSpPr>
            <p:spPr>
              <a:xfrm>
                <a:off x="504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00F0107F-74E9-4C5B-8046-90E951BD8A68}"/>
                  </a:ext>
                </a:extLst>
              </p:cNvPr>
              <p:cNvCxnSpPr/>
              <p:nvPr/>
            </p:nvCxnSpPr>
            <p:spPr>
              <a:xfrm>
                <a:off x="576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BDF7A85E-7245-4727-9C9C-CE73BD16BDFE}"/>
                  </a:ext>
                </a:extLst>
              </p:cNvPr>
              <p:cNvCxnSpPr/>
              <p:nvPr/>
            </p:nvCxnSpPr>
            <p:spPr>
              <a:xfrm>
                <a:off x="648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8C6AA440-086B-43A9-87A5-2E25353E88F0}"/>
                  </a:ext>
                </a:extLst>
              </p:cNvPr>
              <p:cNvCxnSpPr/>
              <p:nvPr/>
            </p:nvCxnSpPr>
            <p:spPr>
              <a:xfrm>
                <a:off x="720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28055842-614E-4264-9D43-18EC8B4004EB}"/>
                  </a:ext>
                </a:extLst>
              </p:cNvPr>
              <p:cNvCxnSpPr/>
              <p:nvPr/>
            </p:nvCxnSpPr>
            <p:spPr>
              <a:xfrm>
                <a:off x="792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>
                <a:extLst>
                  <a:ext uri="{FF2B5EF4-FFF2-40B4-BE49-F238E27FC236}">
                    <a16:creationId xmlns:a16="http://schemas.microsoft.com/office/drawing/2014/main" id="{1561E93C-CD95-4429-B1A4-7EB836F6AA2D}"/>
                  </a:ext>
                </a:extLst>
              </p:cNvPr>
              <p:cNvCxnSpPr/>
              <p:nvPr/>
            </p:nvCxnSpPr>
            <p:spPr>
              <a:xfrm>
                <a:off x="864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>
                <a:extLst>
                  <a:ext uri="{FF2B5EF4-FFF2-40B4-BE49-F238E27FC236}">
                    <a16:creationId xmlns:a16="http://schemas.microsoft.com/office/drawing/2014/main" id="{AB5866CA-F776-4597-89B9-44DC28A8E567}"/>
                  </a:ext>
                </a:extLst>
              </p:cNvPr>
              <p:cNvCxnSpPr/>
              <p:nvPr/>
            </p:nvCxnSpPr>
            <p:spPr>
              <a:xfrm>
                <a:off x="936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374410D5-CAB9-48B2-AE87-E9FF3996ECCD}"/>
                  </a:ext>
                </a:extLst>
              </p:cNvPr>
              <p:cNvCxnSpPr/>
              <p:nvPr/>
            </p:nvCxnSpPr>
            <p:spPr>
              <a:xfrm>
                <a:off x="1008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2DD6795F-2AE0-4286-AD1D-75A51B33021D}"/>
                  </a:ext>
                </a:extLst>
              </p:cNvPr>
              <p:cNvCxnSpPr/>
              <p:nvPr/>
            </p:nvCxnSpPr>
            <p:spPr>
              <a:xfrm>
                <a:off x="1080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>
                <a:extLst>
                  <a:ext uri="{FF2B5EF4-FFF2-40B4-BE49-F238E27FC236}">
                    <a16:creationId xmlns:a16="http://schemas.microsoft.com/office/drawing/2014/main" id="{A2456AE2-F06C-45BA-B296-850A6A3E0DFD}"/>
                  </a:ext>
                </a:extLst>
              </p:cNvPr>
              <p:cNvCxnSpPr/>
              <p:nvPr/>
            </p:nvCxnSpPr>
            <p:spPr>
              <a:xfrm>
                <a:off x="11520000" y="1304744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B2D352CE-FC38-41BB-98ED-B02E4B277960}"/>
                  </a:ext>
                </a:extLst>
              </p:cNvPr>
              <p:cNvSpPr txBox="1"/>
              <p:nvPr/>
            </p:nvSpPr>
            <p:spPr>
              <a:xfrm>
                <a:off x="792000" y="1228690"/>
                <a:ext cx="57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Sun</a:t>
                </a:r>
              </a:p>
            </p:txBody>
          </p:sp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C635C55E-069B-4B22-A44B-CCB9FBFEDACE}"/>
                  </a:ext>
                </a:extLst>
              </p:cNvPr>
              <p:cNvSpPr txBox="1"/>
              <p:nvPr/>
            </p:nvSpPr>
            <p:spPr>
              <a:xfrm>
                <a:off x="5148000" y="1228690"/>
                <a:ext cx="510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 err="1"/>
                  <a:t>Sat</a:t>
                </a:r>
                <a:endParaRPr lang="de-DE" sz="2000" dirty="0"/>
              </a:p>
            </p:txBody>
          </p:sp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E6B0929C-30B9-4A9A-8C5B-8A9D17E7165F}"/>
                  </a:ext>
                </a:extLst>
              </p:cNvPr>
              <p:cNvSpPr txBox="1"/>
              <p:nvPr/>
            </p:nvSpPr>
            <p:spPr>
              <a:xfrm>
                <a:off x="1487488" y="1228690"/>
                <a:ext cx="6735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Mon</a:t>
                </a:r>
              </a:p>
            </p:txBody>
          </p:sp>
          <p:sp>
            <p:nvSpPr>
              <p:cNvPr id="85" name="Textfeld 84">
                <a:extLst>
                  <a:ext uri="{FF2B5EF4-FFF2-40B4-BE49-F238E27FC236}">
                    <a16:creationId xmlns:a16="http://schemas.microsoft.com/office/drawing/2014/main" id="{79083BFE-5440-4B39-AC19-7C5A91D67898}"/>
                  </a:ext>
                </a:extLst>
              </p:cNvPr>
              <p:cNvSpPr txBox="1"/>
              <p:nvPr/>
            </p:nvSpPr>
            <p:spPr>
              <a:xfrm>
                <a:off x="4464000" y="1228690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Fr</a:t>
                </a:r>
              </a:p>
            </p:txBody>
          </p:sp>
          <p:sp>
            <p:nvSpPr>
              <p:cNvPr id="86" name="Textfeld 85">
                <a:extLst>
                  <a:ext uri="{FF2B5EF4-FFF2-40B4-BE49-F238E27FC236}">
                    <a16:creationId xmlns:a16="http://schemas.microsoft.com/office/drawing/2014/main" id="{17BCC6D4-6F9C-4A73-A313-74CA29B7EA4E}"/>
                  </a:ext>
                </a:extLst>
              </p:cNvPr>
              <p:cNvSpPr txBox="1"/>
              <p:nvPr/>
            </p:nvSpPr>
            <p:spPr>
              <a:xfrm>
                <a:off x="3672000" y="1228690"/>
                <a:ext cx="579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Thu</a:t>
                </a:r>
              </a:p>
            </p:txBody>
          </p:sp>
          <p:sp>
            <p:nvSpPr>
              <p:cNvPr id="87" name="Textfeld 86">
                <a:extLst>
                  <a:ext uri="{FF2B5EF4-FFF2-40B4-BE49-F238E27FC236}">
                    <a16:creationId xmlns:a16="http://schemas.microsoft.com/office/drawing/2014/main" id="{69CF1635-CA93-4430-AEA3-D736CA0BF61F}"/>
                  </a:ext>
                </a:extLst>
              </p:cNvPr>
              <p:cNvSpPr txBox="1"/>
              <p:nvPr/>
            </p:nvSpPr>
            <p:spPr>
              <a:xfrm>
                <a:off x="2916000" y="1228690"/>
                <a:ext cx="6658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 err="1"/>
                  <a:t>Wed</a:t>
                </a:r>
                <a:endParaRPr lang="de-DE" sz="2000" dirty="0"/>
              </a:p>
            </p:txBody>
          </p:sp>
          <p:sp>
            <p:nvSpPr>
              <p:cNvPr id="88" name="Textfeld 87">
                <a:extLst>
                  <a:ext uri="{FF2B5EF4-FFF2-40B4-BE49-F238E27FC236}">
                    <a16:creationId xmlns:a16="http://schemas.microsoft.com/office/drawing/2014/main" id="{69957F33-1073-4503-9875-16F18D43A626}"/>
                  </a:ext>
                </a:extLst>
              </p:cNvPr>
              <p:cNvSpPr txBox="1"/>
              <p:nvPr/>
            </p:nvSpPr>
            <p:spPr>
              <a:xfrm>
                <a:off x="2232000" y="1228690"/>
                <a:ext cx="556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Tue</a:t>
                </a:r>
              </a:p>
            </p:txBody>
          </p:sp>
          <p:sp>
            <p:nvSpPr>
              <p:cNvPr id="89" name="Textfeld 88">
                <a:extLst>
                  <a:ext uri="{FF2B5EF4-FFF2-40B4-BE49-F238E27FC236}">
                    <a16:creationId xmlns:a16="http://schemas.microsoft.com/office/drawing/2014/main" id="{0716CD5C-E8BE-4E2B-B355-D0B829568333}"/>
                  </a:ext>
                </a:extLst>
              </p:cNvPr>
              <p:cNvSpPr txBox="1"/>
              <p:nvPr/>
            </p:nvSpPr>
            <p:spPr>
              <a:xfrm>
                <a:off x="5796000" y="1228690"/>
                <a:ext cx="57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Sun</a:t>
                </a:r>
              </a:p>
            </p:txBody>
          </p:sp>
          <p:sp>
            <p:nvSpPr>
              <p:cNvPr id="90" name="Textfeld 89">
                <a:extLst>
                  <a:ext uri="{FF2B5EF4-FFF2-40B4-BE49-F238E27FC236}">
                    <a16:creationId xmlns:a16="http://schemas.microsoft.com/office/drawing/2014/main" id="{22A05E06-A2A0-4BF0-8410-9EDA42D7553F}"/>
                  </a:ext>
                </a:extLst>
              </p:cNvPr>
              <p:cNvSpPr txBox="1"/>
              <p:nvPr/>
            </p:nvSpPr>
            <p:spPr>
              <a:xfrm>
                <a:off x="10152000" y="1228690"/>
                <a:ext cx="510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 err="1"/>
                  <a:t>Sat</a:t>
                </a:r>
                <a:endParaRPr lang="de-DE" sz="2000" dirty="0"/>
              </a:p>
            </p:txBody>
          </p:sp>
          <p:sp>
            <p:nvSpPr>
              <p:cNvPr id="91" name="Textfeld 90">
                <a:extLst>
                  <a:ext uri="{FF2B5EF4-FFF2-40B4-BE49-F238E27FC236}">
                    <a16:creationId xmlns:a16="http://schemas.microsoft.com/office/drawing/2014/main" id="{45E4F843-0F64-4BDE-A83F-CEA9FA7297CD}"/>
                  </a:ext>
                </a:extLst>
              </p:cNvPr>
              <p:cNvSpPr txBox="1"/>
              <p:nvPr/>
            </p:nvSpPr>
            <p:spPr>
              <a:xfrm>
                <a:off x="6516000" y="1228690"/>
                <a:ext cx="6735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Mon</a:t>
                </a:r>
              </a:p>
            </p:txBody>
          </p:sp>
          <p:sp>
            <p:nvSpPr>
              <p:cNvPr id="92" name="Textfeld 91">
                <a:extLst>
                  <a:ext uri="{FF2B5EF4-FFF2-40B4-BE49-F238E27FC236}">
                    <a16:creationId xmlns:a16="http://schemas.microsoft.com/office/drawing/2014/main" id="{DED34BBB-44E7-4BD2-9CAA-3C627629CAAF}"/>
                  </a:ext>
                </a:extLst>
              </p:cNvPr>
              <p:cNvSpPr txBox="1"/>
              <p:nvPr/>
            </p:nvSpPr>
            <p:spPr>
              <a:xfrm>
                <a:off x="9468000" y="1228690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Fr</a:t>
                </a:r>
              </a:p>
            </p:txBody>
          </p:sp>
          <p:sp>
            <p:nvSpPr>
              <p:cNvPr id="93" name="Textfeld 92">
                <a:extLst>
                  <a:ext uri="{FF2B5EF4-FFF2-40B4-BE49-F238E27FC236}">
                    <a16:creationId xmlns:a16="http://schemas.microsoft.com/office/drawing/2014/main" id="{85F01B87-3559-4BE6-8B56-6804D25A641F}"/>
                  </a:ext>
                </a:extLst>
              </p:cNvPr>
              <p:cNvSpPr txBox="1"/>
              <p:nvPr/>
            </p:nvSpPr>
            <p:spPr>
              <a:xfrm>
                <a:off x="8676000" y="1228690"/>
                <a:ext cx="5790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Thu</a:t>
                </a:r>
              </a:p>
            </p:txBody>
          </p:sp>
          <p:sp>
            <p:nvSpPr>
              <p:cNvPr id="94" name="Textfeld 93">
                <a:extLst>
                  <a:ext uri="{FF2B5EF4-FFF2-40B4-BE49-F238E27FC236}">
                    <a16:creationId xmlns:a16="http://schemas.microsoft.com/office/drawing/2014/main" id="{327702D7-1C41-4A82-87C2-349D2DA95C1E}"/>
                  </a:ext>
                </a:extLst>
              </p:cNvPr>
              <p:cNvSpPr txBox="1"/>
              <p:nvPr/>
            </p:nvSpPr>
            <p:spPr>
              <a:xfrm>
                <a:off x="7920000" y="1228690"/>
                <a:ext cx="6658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 err="1"/>
                  <a:t>Wed</a:t>
                </a:r>
                <a:endParaRPr lang="de-DE" sz="2000" dirty="0"/>
              </a:p>
            </p:txBody>
          </p:sp>
          <p:sp>
            <p:nvSpPr>
              <p:cNvPr id="95" name="Textfeld 94">
                <a:extLst>
                  <a:ext uri="{FF2B5EF4-FFF2-40B4-BE49-F238E27FC236}">
                    <a16:creationId xmlns:a16="http://schemas.microsoft.com/office/drawing/2014/main" id="{35A948EB-86ED-4CE4-B3B8-45E5D422677F}"/>
                  </a:ext>
                </a:extLst>
              </p:cNvPr>
              <p:cNvSpPr txBox="1"/>
              <p:nvPr/>
            </p:nvSpPr>
            <p:spPr>
              <a:xfrm>
                <a:off x="7236000" y="1228690"/>
                <a:ext cx="556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Tue</a:t>
                </a:r>
              </a:p>
            </p:txBody>
          </p:sp>
          <p:sp>
            <p:nvSpPr>
              <p:cNvPr id="96" name="Textfeld 95">
                <a:extLst>
                  <a:ext uri="{FF2B5EF4-FFF2-40B4-BE49-F238E27FC236}">
                    <a16:creationId xmlns:a16="http://schemas.microsoft.com/office/drawing/2014/main" id="{5A7F6DDA-5AB3-4F83-A26D-0E06934BEB6A}"/>
                  </a:ext>
                </a:extLst>
              </p:cNvPr>
              <p:cNvSpPr txBox="1"/>
              <p:nvPr/>
            </p:nvSpPr>
            <p:spPr>
              <a:xfrm>
                <a:off x="10872000" y="1228690"/>
                <a:ext cx="5725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dirty="0"/>
                  <a:t>Sun</a:t>
                </a:r>
              </a:p>
            </p:txBody>
          </p:sp>
        </p:grpSp>
        <p:sp>
          <p:nvSpPr>
            <p:cNvPr id="45" name="Abgerundetes Rechteck 79">
              <a:extLst>
                <a:ext uri="{FF2B5EF4-FFF2-40B4-BE49-F238E27FC236}">
                  <a16:creationId xmlns:a16="http://schemas.microsoft.com/office/drawing/2014/main" id="{B8130E84-66A3-4C0B-915D-38E7844DA9B5}"/>
                </a:ext>
              </a:extLst>
            </p:cNvPr>
            <p:cNvSpPr/>
            <p:nvPr/>
          </p:nvSpPr>
          <p:spPr>
            <a:xfrm>
              <a:off x="720000" y="1606046"/>
              <a:ext cx="5040000" cy="288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6" name="Abgerundetes Rechteck 80">
              <a:extLst>
                <a:ext uri="{FF2B5EF4-FFF2-40B4-BE49-F238E27FC236}">
                  <a16:creationId xmlns:a16="http://schemas.microsoft.com/office/drawing/2014/main" id="{625723DF-0E97-4E1F-BFFF-239F30CA35CD}"/>
                </a:ext>
              </a:extLst>
            </p:cNvPr>
            <p:cNvSpPr/>
            <p:nvPr/>
          </p:nvSpPr>
          <p:spPr>
            <a:xfrm>
              <a:off x="1440000" y="1921182"/>
              <a:ext cx="5040000" cy="288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n+1</a:t>
              </a:r>
            </a:p>
          </p:txBody>
        </p:sp>
        <p:sp>
          <p:nvSpPr>
            <p:cNvPr id="47" name="Abgerundetes Rechteck 81">
              <a:extLst>
                <a:ext uri="{FF2B5EF4-FFF2-40B4-BE49-F238E27FC236}">
                  <a16:creationId xmlns:a16="http://schemas.microsoft.com/office/drawing/2014/main" id="{9E4932D8-2F2B-42CE-B525-DB85DE69C4E9}"/>
                </a:ext>
              </a:extLst>
            </p:cNvPr>
            <p:cNvSpPr/>
            <p:nvPr/>
          </p:nvSpPr>
          <p:spPr>
            <a:xfrm>
              <a:off x="2160000" y="2245182"/>
              <a:ext cx="5040000" cy="288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n+2</a:t>
              </a:r>
            </a:p>
          </p:txBody>
        </p:sp>
        <p:sp>
          <p:nvSpPr>
            <p:cNvPr id="48" name="Abgerundetes Rechteck 82">
              <a:extLst>
                <a:ext uri="{FF2B5EF4-FFF2-40B4-BE49-F238E27FC236}">
                  <a16:creationId xmlns:a16="http://schemas.microsoft.com/office/drawing/2014/main" id="{8922FEA5-A1AD-4BF2-B2B2-442F53BE7F54}"/>
                </a:ext>
              </a:extLst>
            </p:cNvPr>
            <p:cNvSpPr/>
            <p:nvPr/>
          </p:nvSpPr>
          <p:spPr>
            <a:xfrm>
              <a:off x="2880000" y="2569182"/>
              <a:ext cx="5040000" cy="288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n+3</a:t>
              </a:r>
            </a:p>
          </p:txBody>
        </p:sp>
        <p:sp>
          <p:nvSpPr>
            <p:cNvPr id="49" name="Abgerundetes Rechteck 83">
              <a:extLst>
                <a:ext uri="{FF2B5EF4-FFF2-40B4-BE49-F238E27FC236}">
                  <a16:creationId xmlns:a16="http://schemas.microsoft.com/office/drawing/2014/main" id="{E2FA998E-D4A0-4078-A3D0-1C0E57521C1A}"/>
                </a:ext>
              </a:extLst>
            </p:cNvPr>
            <p:cNvSpPr/>
            <p:nvPr/>
          </p:nvSpPr>
          <p:spPr>
            <a:xfrm>
              <a:off x="3600000" y="2893182"/>
              <a:ext cx="5040000" cy="288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n+4</a:t>
              </a:r>
            </a:p>
          </p:txBody>
        </p:sp>
        <p:sp>
          <p:nvSpPr>
            <p:cNvPr id="50" name="Abgerundetes Rechteck 84">
              <a:extLst>
                <a:ext uri="{FF2B5EF4-FFF2-40B4-BE49-F238E27FC236}">
                  <a16:creationId xmlns:a16="http://schemas.microsoft.com/office/drawing/2014/main" id="{95CCA696-7FCD-402B-B95E-FA5E19737E15}"/>
                </a:ext>
              </a:extLst>
            </p:cNvPr>
            <p:cNvSpPr/>
            <p:nvPr/>
          </p:nvSpPr>
          <p:spPr>
            <a:xfrm>
              <a:off x="4320000" y="3217855"/>
              <a:ext cx="5040000" cy="288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n+5</a:t>
              </a:r>
            </a:p>
          </p:txBody>
        </p:sp>
        <p:sp>
          <p:nvSpPr>
            <p:cNvPr id="51" name="Abgerundetes Rechteck 85">
              <a:extLst>
                <a:ext uri="{FF2B5EF4-FFF2-40B4-BE49-F238E27FC236}">
                  <a16:creationId xmlns:a16="http://schemas.microsoft.com/office/drawing/2014/main" id="{E3992664-D9B0-4BA7-B92E-E062A07986A3}"/>
                </a:ext>
              </a:extLst>
            </p:cNvPr>
            <p:cNvSpPr/>
            <p:nvPr/>
          </p:nvSpPr>
          <p:spPr>
            <a:xfrm>
              <a:off x="5040000" y="3546000"/>
              <a:ext cx="5040000" cy="288000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n+6</a:t>
              </a:r>
            </a:p>
          </p:txBody>
        </p:sp>
        <p:sp>
          <p:nvSpPr>
            <p:cNvPr id="52" name="Abgerundetes Rechteck 86">
              <a:extLst>
                <a:ext uri="{FF2B5EF4-FFF2-40B4-BE49-F238E27FC236}">
                  <a16:creationId xmlns:a16="http://schemas.microsoft.com/office/drawing/2014/main" id="{F1B80BF0-8C2F-4494-A6AF-5C2012FCDCDD}"/>
                </a:ext>
              </a:extLst>
            </p:cNvPr>
            <p:cNvSpPr/>
            <p:nvPr/>
          </p:nvSpPr>
          <p:spPr>
            <a:xfrm>
              <a:off x="5760000" y="3865182"/>
              <a:ext cx="5040000" cy="288000"/>
            </a:xfrm>
            <a:prstGeom prst="round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n+7</a:t>
              </a:r>
            </a:p>
          </p:txBody>
        </p:sp>
        <p:sp>
          <p:nvSpPr>
            <p:cNvPr id="53" name="Abgerundetes Rechteck 87">
              <a:extLst>
                <a:ext uri="{FF2B5EF4-FFF2-40B4-BE49-F238E27FC236}">
                  <a16:creationId xmlns:a16="http://schemas.microsoft.com/office/drawing/2014/main" id="{F66FA4E9-ABF4-4DE2-A21A-6F9E5EB7C84D}"/>
                </a:ext>
              </a:extLst>
            </p:cNvPr>
            <p:cNvSpPr/>
            <p:nvPr/>
          </p:nvSpPr>
          <p:spPr>
            <a:xfrm>
              <a:off x="6480000" y="4189182"/>
              <a:ext cx="5040000" cy="288000"/>
            </a:xfrm>
            <a:prstGeom prst="round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2000" b="1" dirty="0">
                  <a:solidFill>
                    <a:srgbClr val="C0003B"/>
                  </a:solidFill>
                </a:rPr>
                <a:t>DAILY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  <a:r>
                <a:rPr lang="de-DE" sz="2000" i="1" dirty="0">
                  <a:solidFill>
                    <a:schemeClr val="tx1"/>
                  </a:solidFill>
                </a:rPr>
                <a:t>n+8</a:t>
              </a:r>
            </a:p>
          </p:txBody>
        </p:sp>
        <p:sp>
          <p:nvSpPr>
            <p:cNvPr id="54" name="Stern mit 5 Zacken 95">
              <a:extLst>
                <a:ext uri="{FF2B5EF4-FFF2-40B4-BE49-F238E27FC236}">
                  <a16:creationId xmlns:a16="http://schemas.microsoft.com/office/drawing/2014/main" id="{F955F03B-37D3-44FF-B436-FC6A6D9BD2CF}"/>
                </a:ext>
              </a:extLst>
            </p:cNvPr>
            <p:cNvSpPr/>
            <p:nvPr/>
          </p:nvSpPr>
          <p:spPr>
            <a:xfrm>
              <a:off x="6120000" y="1596509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5" name="Stern mit 5 Zacken 97">
              <a:extLst>
                <a:ext uri="{FF2B5EF4-FFF2-40B4-BE49-F238E27FC236}">
                  <a16:creationId xmlns:a16="http://schemas.microsoft.com/office/drawing/2014/main" id="{188BA934-5EF8-4DFF-AF5C-5EE899B7B11C}"/>
                </a:ext>
              </a:extLst>
            </p:cNvPr>
            <p:cNvSpPr/>
            <p:nvPr/>
          </p:nvSpPr>
          <p:spPr>
            <a:xfrm>
              <a:off x="6840000" y="1908000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Stern mit 5 Zacken 100">
              <a:extLst>
                <a:ext uri="{FF2B5EF4-FFF2-40B4-BE49-F238E27FC236}">
                  <a16:creationId xmlns:a16="http://schemas.microsoft.com/office/drawing/2014/main" id="{FE023C17-70F6-46F9-80F6-5050117F1D2F}"/>
                </a:ext>
              </a:extLst>
            </p:cNvPr>
            <p:cNvSpPr/>
            <p:nvPr/>
          </p:nvSpPr>
          <p:spPr>
            <a:xfrm>
              <a:off x="7560000" y="2232000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Stern mit 5 Zacken 101">
              <a:extLst>
                <a:ext uri="{FF2B5EF4-FFF2-40B4-BE49-F238E27FC236}">
                  <a16:creationId xmlns:a16="http://schemas.microsoft.com/office/drawing/2014/main" id="{C7E1F026-707A-40C3-8FF8-AE3A14C699EF}"/>
                </a:ext>
              </a:extLst>
            </p:cNvPr>
            <p:cNvSpPr/>
            <p:nvPr/>
          </p:nvSpPr>
          <p:spPr>
            <a:xfrm>
              <a:off x="8280000" y="2556000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8" name="Stern mit 5 Zacken 102">
              <a:extLst>
                <a:ext uri="{FF2B5EF4-FFF2-40B4-BE49-F238E27FC236}">
                  <a16:creationId xmlns:a16="http://schemas.microsoft.com/office/drawing/2014/main" id="{11719B9A-5DE0-4FB7-B456-525689C11D39}"/>
                </a:ext>
              </a:extLst>
            </p:cNvPr>
            <p:cNvSpPr/>
            <p:nvPr/>
          </p:nvSpPr>
          <p:spPr>
            <a:xfrm>
              <a:off x="9000000" y="2880000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59" name="Stern mit 5 Zacken 103">
              <a:extLst>
                <a:ext uri="{FF2B5EF4-FFF2-40B4-BE49-F238E27FC236}">
                  <a16:creationId xmlns:a16="http://schemas.microsoft.com/office/drawing/2014/main" id="{450294B8-CCCC-42F9-936E-D0E78794BA22}"/>
                </a:ext>
              </a:extLst>
            </p:cNvPr>
            <p:cNvSpPr/>
            <p:nvPr/>
          </p:nvSpPr>
          <p:spPr>
            <a:xfrm>
              <a:off x="9720000" y="3204000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Stern mit 5 Zacken 104">
              <a:extLst>
                <a:ext uri="{FF2B5EF4-FFF2-40B4-BE49-F238E27FC236}">
                  <a16:creationId xmlns:a16="http://schemas.microsoft.com/office/drawing/2014/main" id="{F26C0B75-BCE2-4FBD-AC07-F02B546D2464}"/>
                </a:ext>
              </a:extLst>
            </p:cNvPr>
            <p:cNvSpPr/>
            <p:nvPr/>
          </p:nvSpPr>
          <p:spPr>
            <a:xfrm>
              <a:off x="10440000" y="3528000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sp>
          <p:nvSpPr>
            <p:cNvPr id="61" name="Stern mit 5 Zacken 105">
              <a:extLst>
                <a:ext uri="{FF2B5EF4-FFF2-40B4-BE49-F238E27FC236}">
                  <a16:creationId xmlns:a16="http://schemas.microsoft.com/office/drawing/2014/main" id="{7FACBB87-FE29-4284-A099-B7933573AC6E}"/>
                </a:ext>
              </a:extLst>
            </p:cNvPr>
            <p:cNvSpPr/>
            <p:nvPr/>
          </p:nvSpPr>
          <p:spPr>
            <a:xfrm>
              <a:off x="11160000" y="3852000"/>
              <a:ext cx="288000" cy="28800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3DE196E5-F247-486F-A64F-E2600FFB2285}"/>
                </a:ext>
              </a:extLst>
            </p:cNvPr>
            <p:cNvGrpSpPr/>
            <p:nvPr/>
          </p:nvGrpSpPr>
          <p:grpSpPr>
            <a:xfrm>
              <a:off x="479376" y="3892986"/>
              <a:ext cx="3176620" cy="524610"/>
              <a:chOff x="479376" y="3892986"/>
              <a:chExt cx="3176620" cy="524610"/>
            </a:xfrm>
          </p:grpSpPr>
          <p:sp>
            <p:nvSpPr>
              <p:cNvPr id="63" name="Stern mit 5 Zacken 107">
                <a:extLst>
                  <a:ext uri="{FF2B5EF4-FFF2-40B4-BE49-F238E27FC236}">
                    <a16:creationId xmlns:a16="http://schemas.microsoft.com/office/drawing/2014/main" id="{949DADBB-122C-4054-8E1E-D9A44D54DD5D}"/>
                  </a:ext>
                </a:extLst>
              </p:cNvPr>
              <p:cNvSpPr/>
              <p:nvPr/>
            </p:nvSpPr>
            <p:spPr>
              <a:xfrm>
                <a:off x="479376" y="3924836"/>
                <a:ext cx="288000" cy="288000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0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26DC8B1D-88D3-4658-9C0E-2F772637CD47}"/>
                  </a:ext>
                </a:extLst>
              </p:cNvPr>
              <p:cNvSpPr txBox="1"/>
              <p:nvPr/>
            </p:nvSpPr>
            <p:spPr>
              <a:xfrm>
                <a:off x="731862" y="3892986"/>
                <a:ext cx="2924134" cy="524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de-DE" sz="2000" b="1" i="1" dirty="0">
                    <a:solidFill>
                      <a:srgbClr val="FF0000"/>
                    </a:solidFill>
                  </a:rPr>
                  <a:t>= Time </a:t>
                </a:r>
                <a:r>
                  <a:rPr lang="de-DE" sz="2000" b="1" i="1" dirty="0" err="1">
                    <a:solidFill>
                      <a:srgbClr val="FF0000"/>
                    </a:solidFill>
                  </a:rPr>
                  <a:t>of</a:t>
                </a:r>
                <a:r>
                  <a:rPr lang="de-DE" sz="2000" b="1" i="1" dirty="0">
                    <a:solidFill>
                      <a:srgbClr val="FF0000"/>
                    </a:solidFill>
                  </a:rPr>
                  <a:t> Data Processing</a:t>
                </a:r>
              </a:p>
            </p:txBody>
          </p:sp>
        </p:grpSp>
      </p:grpSp>
      <p:pic>
        <p:nvPicPr>
          <p:cNvPr id="97" name="Picture 3" descr="Wlaser2">
            <a:extLst>
              <a:ext uri="{FF2B5EF4-FFF2-40B4-BE49-F238E27FC236}">
                <a16:creationId xmlns:a16="http://schemas.microsoft.com/office/drawing/2014/main" id="{D523A419-40DF-4BB8-BA80-EEEDD23F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000" y="-8196"/>
            <a:ext cx="705136" cy="10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5580C4E9-CBE5-4EC3-95D0-949980338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79" y="1182153"/>
            <a:ext cx="960426" cy="9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9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7A57A-AE94-449A-9FA0-70CA17F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ILRS Analysis Center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60FB49-36B2-4374-BC18-4EAFC206A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In 2020/2021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re-processing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SLR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 1993-2020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</a:rPr>
              <a:t>input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to</a:t>
            </a:r>
            <a:r>
              <a:rPr lang="de-DE" b="1" dirty="0">
                <a:solidFill>
                  <a:srgbClr val="FF0000"/>
                </a:solidFill>
              </a:rPr>
              <a:t> ITRF2020</a:t>
            </a:r>
          </a:p>
          <a:p>
            <a:r>
              <a:rPr lang="de-DE" b="1" dirty="0">
                <a:solidFill>
                  <a:srgbClr val="FF0000"/>
                </a:solidFill>
              </a:rPr>
              <a:t>Parameters</a:t>
            </a:r>
            <a:r>
              <a:rPr lang="de-DE" dirty="0"/>
              <a:t> in operational and </a:t>
            </a:r>
            <a:r>
              <a:rPr lang="de-DE" dirty="0" err="1"/>
              <a:t>re-processed</a:t>
            </a:r>
            <a:r>
              <a:rPr lang="de-DE" dirty="0"/>
              <a:t> </a:t>
            </a:r>
            <a:r>
              <a:rPr lang="de-DE" dirty="0" err="1"/>
              <a:t>solutions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Station </a:t>
            </a:r>
            <a:r>
              <a:rPr lang="de-DE" dirty="0" err="1"/>
              <a:t>coordinates</a:t>
            </a:r>
            <a:endParaRPr lang="de-DE" dirty="0"/>
          </a:p>
          <a:p>
            <a:pPr lvl="1"/>
            <a:r>
              <a:rPr lang="de-DE" dirty="0"/>
              <a:t>Earth Rotation Parameters: Polar </a:t>
            </a:r>
            <a:r>
              <a:rPr lang="de-DE" dirty="0" err="1"/>
              <a:t>motion</a:t>
            </a:r>
            <a:r>
              <a:rPr lang="de-DE" dirty="0"/>
              <a:t>, LOD, dUT1 (internal)</a:t>
            </a:r>
          </a:p>
          <a:p>
            <a:pPr lvl="1"/>
            <a:r>
              <a:rPr lang="de-DE" dirty="0" err="1"/>
              <a:t>Satellite</a:t>
            </a:r>
            <a:r>
              <a:rPr lang="de-DE" dirty="0"/>
              <a:t> </a:t>
            </a:r>
            <a:r>
              <a:rPr lang="de-DE" dirty="0" err="1"/>
              <a:t>orbits</a:t>
            </a:r>
            <a:endParaRPr lang="de-DE" dirty="0"/>
          </a:p>
          <a:p>
            <a:pPr lvl="1"/>
            <a:r>
              <a:rPr lang="de-DE" dirty="0"/>
              <a:t>Range </a:t>
            </a:r>
            <a:r>
              <a:rPr lang="de-DE" dirty="0" err="1"/>
              <a:t>Biases</a:t>
            </a:r>
            <a:endParaRPr lang="de-DE" dirty="0"/>
          </a:p>
          <a:p>
            <a:pPr lvl="1"/>
            <a:r>
              <a:rPr lang="de-DE" dirty="0"/>
              <a:t>Geocenter </a:t>
            </a:r>
            <a:r>
              <a:rPr lang="de-DE" dirty="0" err="1"/>
              <a:t>coordinates</a:t>
            </a:r>
            <a:r>
              <a:rPr lang="de-DE" dirty="0"/>
              <a:t> (internal </a:t>
            </a:r>
            <a:r>
              <a:rPr lang="de-DE" dirty="0" err="1"/>
              <a:t>only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r>
              <a:rPr lang="de-DE" b="1" dirty="0" err="1">
                <a:solidFill>
                  <a:srgbClr val="FF0000"/>
                </a:solidFill>
              </a:rPr>
              <a:t>Current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developments</a:t>
            </a:r>
            <a:r>
              <a:rPr lang="de-DE" b="1" dirty="0">
                <a:solidFill>
                  <a:srgbClr val="FF0000"/>
                </a:solidFill>
              </a:rPr>
              <a:t> / </a:t>
            </a:r>
            <a:r>
              <a:rPr lang="de-DE" b="1" dirty="0" err="1">
                <a:solidFill>
                  <a:srgbClr val="FF0000"/>
                </a:solidFill>
              </a:rPr>
              <a:t>next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steps</a:t>
            </a:r>
            <a:r>
              <a:rPr lang="de-DE" b="1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de-DE" dirty="0" err="1"/>
              <a:t>Inclusion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spherical</a:t>
            </a:r>
            <a:r>
              <a:rPr lang="de-DE" dirty="0"/>
              <a:t> </a:t>
            </a:r>
            <a:r>
              <a:rPr lang="de-DE" dirty="0" err="1"/>
              <a:t>satellites</a:t>
            </a:r>
            <a:endParaRPr lang="de-DE" dirty="0"/>
          </a:p>
          <a:p>
            <a:pPr lvl="1"/>
            <a:r>
              <a:rPr lang="de-DE" dirty="0"/>
              <a:t>Set-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optimized</a:t>
            </a:r>
            <a:r>
              <a:rPr lang="de-DE" dirty="0"/>
              <a:t> SLR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GNSS and VLBI</a:t>
            </a:r>
          </a:p>
          <a:p>
            <a:pPr lvl="1"/>
            <a:r>
              <a:rPr lang="de-DE" dirty="0" err="1"/>
              <a:t>Build</a:t>
            </a:r>
            <a:r>
              <a:rPr lang="de-DE" dirty="0"/>
              <a:t> a </a:t>
            </a:r>
            <a:r>
              <a:rPr lang="de-DE" dirty="0" err="1"/>
              <a:t>validation</a:t>
            </a:r>
            <a:r>
              <a:rPr lang="de-DE" dirty="0"/>
              <a:t> and </a:t>
            </a:r>
            <a:r>
              <a:rPr lang="de-DE" dirty="0" err="1"/>
              <a:t>feedback</a:t>
            </a:r>
            <a:r>
              <a:rPr lang="de-DE" dirty="0"/>
              <a:t> loop für </a:t>
            </a:r>
            <a:r>
              <a:rPr lang="de-DE" dirty="0" err="1"/>
              <a:t>Wettzell</a:t>
            </a:r>
            <a:r>
              <a:rPr lang="de-DE" dirty="0"/>
              <a:t> SLR </a:t>
            </a:r>
            <a:r>
              <a:rPr lang="de-DE" dirty="0" err="1"/>
              <a:t>stations</a:t>
            </a:r>
            <a:r>
              <a:rPr lang="de-DE" dirty="0"/>
              <a:t> (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extendend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AGGO…)</a:t>
            </a:r>
          </a:p>
          <a:p>
            <a:endParaRPr lang="de-DE" dirty="0"/>
          </a:p>
        </p:txBody>
      </p:sp>
      <p:pic>
        <p:nvPicPr>
          <p:cNvPr id="6" name="Picture 3" descr="Wlaser2">
            <a:extLst>
              <a:ext uri="{FF2B5EF4-FFF2-40B4-BE49-F238E27FC236}">
                <a16:creationId xmlns:a16="http://schemas.microsoft.com/office/drawing/2014/main" id="{9026C42F-0FC9-4793-BDCF-14F554A9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000" y="-8196"/>
            <a:ext cx="705136" cy="10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35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7A57A-AE94-449A-9FA0-70CA17F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ILRS Analysis Center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60FB49-36B2-4374-BC18-4EAFC206A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000" y="1386000"/>
            <a:ext cx="2711680" cy="4347256"/>
          </a:xfrm>
        </p:spPr>
        <p:txBody>
          <a:bodyPr/>
          <a:lstStyle/>
          <a:p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presenting</a:t>
            </a:r>
            <a:r>
              <a:rPr lang="de-DE" dirty="0"/>
              <a:t> and </a:t>
            </a:r>
            <a:r>
              <a:rPr lang="de-DE" dirty="0" err="1"/>
              <a:t>monitoring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geodetic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and </a:t>
            </a:r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products</a:t>
            </a:r>
            <a:endParaRPr lang="de-DE" dirty="0"/>
          </a:p>
          <a:p>
            <a:r>
              <a:rPr lang="de-DE" dirty="0"/>
              <a:t>Status: </a:t>
            </a:r>
            <a:r>
              <a:rPr lang="de-DE" dirty="0" err="1"/>
              <a:t>internally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SLR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extended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VLBI and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products</a:t>
            </a:r>
            <a:endParaRPr lang="de-DE" dirty="0"/>
          </a:p>
        </p:txBody>
      </p:sp>
      <p:pic>
        <p:nvPicPr>
          <p:cNvPr id="6" name="Picture 3" descr="Wlaser2">
            <a:extLst>
              <a:ext uri="{FF2B5EF4-FFF2-40B4-BE49-F238E27FC236}">
                <a16:creationId xmlns:a16="http://schemas.microsoft.com/office/drawing/2014/main" id="{9026C42F-0FC9-4793-BDCF-14F554A9A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000" y="-8196"/>
            <a:ext cx="705136" cy="10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51D1EA8-75A0-4052-964F-A6AEDC67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31" y="1017028"/>
            <a:ext cx="8718941" cy="5840971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13360E1-7B46-4F14-8C54-1E18951D2C64}"/>
              </a:ext>
            </a:extLst>
          </p:cNvPr>
          <p:cNvSpPr/>
          <p:nvPr/>
        </p:nvSpPr>
        <p:spPr>
          <a:xfrm>
            <a:off x="4871864" y="2492896"/>
            <a:ext cx="1800200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87088"/>
      </p:ext>
    </p:extLst>
  </p:cSld>
  <p:clrMapOvr>
    <a:masterClrMapping/>
  </p:clrMapOvr>
</p:sld>
</file>

<file path=ppt/theme/theme1.xml><?xml version="1.0" encoding="utf-8"?>
<a:theme xmlns:a="http://schemas.openxmlformats.org/drawingml/2006/main" name="1_BReg_PowerPoint">
  <a:themeElements>
    <a:clrScheme name="Benutzerdefiniert 112">
      <a:dk1>
        <a:sysClr val="windowText" lastClr="000000"/>
      </a:dk1>
      <a:lt1>
        <a:sysClr val="window" lastClr="FFFFFF"/>
      </a:lt1>
      <a:dk2>
        <a:srgbClr val="5F316E"/>
      </a:dk2>
      <a:lt2>
        <a:srgbClr val="C0003C"/>
      </a:lt2>
      <a:accent1>
        <a:srgbClr val="F9E03A"/>
      </a:accent1>
      <a:accent2>
        <a:srgbClr val="C1CA31"/>
      </a:accent2>
      <a:accent3>
        <a:srgbClr val="005C45"/>
      </a:accent3>
      <a:accent4>
        <a:srgbClr val="004B76"/>
      </a:accent4>
      <a:accent5>
        <a:srgbClr val="0077B6"/>
      </a:accent5>
      <a:accent6>
        <a:srgbClr val="80CDEC"/>
      </a:accent6>
      <a:hlink>
        <a:srgbClr val="000000"/>
      </a:hlink>
      <a:folHlink>
        <a:srgbClr val="00000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1">
      <a:srgbClr val="5F306E"/>
    </a:custClr>
    <a:custClr name="2">
      <a:srgbClr val="770F2C"/>
    </a:custClr>
    <a:custClr name="3">
      <a:srgbClr val="C0003B"/>
    </a:custClr>
    <a:custClr name="4">
      <a:srgbClr val="CD5037"/>
    </a:custClr>
    <a:custClr name="5">
      <a:srgbClr val="F7BB3C"/>
    </a:custClr>
    <a:custClr name="6">
      <a:srgbClr val="F8DF39"/>
    </a:custClr>
    <a:custClr name="7">
      <a:srgbClr val="C1CA30"/>
    </a:custClr>
    <a:custClr name="8">
      <a:srgbClr val="597C39"/>
    </a:custClr>
    <a:custClr name="9">
      <a:srgbClr val="005C45"/>
    </a:custClr>
    <a:custClr name="10">
      <a:srgbClr val="008549"/>
    </a:custClr>
    <a:custClr name="11">
      <a:srgbClr val="00818B"/>
    </a:custClr>
    <a:custClr name="12">
      <a:srgbClr val="80CDEB"/>
    </a:custClr>
    <a:custClr name="13">
      <a:srgbClr val="0077B6"/>
    </a:custClr>
    <a:custClr name="14">
      <a:srgbClr val="007093"/>
    </a:custClr>
    <a:custClr name="15">
      <a:srgbClr val="004A75"/>
    </a:custClr>
    <a:custClr name="16">
      <a:srgbClr val="566063"/>
    </a:custClr>
    <a:custClr name="17">
      <a:srgbClr val="BDC5C8"/>
    </a:custClr>
  </a:custClrLst>
  <a:extLst>
    <a:ext uri="{05A4C25C-085E-4340-85A3-A5531E510DB2}">
      <thm15:themeFamily xmlns:thm15="http://schemas.microsoft.com/office/thememl/2012/main" name="BKG_Wettzell_Bild3_eng.potx" id="{A03B86EA-94FE-4B0A-93DB-6E3F69D4DA10}" vid="{F844A767-C05F-40AC-91D2-BEB4256FC878}"/>
    </a:ext>
  </a:extLst>
</a:theme>
</file>

<file path=ppt/theme/theme2.xml><?xml version="1.0" encoding="utf-8"?>
<a:theme xmlns:a="http://schemas.openxmlformats.org/drawingml/2006/main" name="Larissa-Design">
  <a:themeElements>
    <a:clrScheme name="Benutzerdefiniert 112">
      <a:dk1>
        <a:sysClr val="windowText" lastClr="000000"/>
      </a:dk1>
      <a:lt1>
        <a:sysClr val="window" lastClr="FFFFFF"/>
      </a:lt1>
      <a:dk2>
        <a:srgbClr val="5F316E"/>
      </a:dk2>
      <a:lt2>
        <a:srgbClr val="C0003C"/>
      </a:lt2>
      <a:accent1>
        <a:srgbClr val="F9E03A"/>
      </a:accent1>
      <a:accent2>
        <a:srgbClr val="C1CA31"/>
      </a:accent2>
      <a:accent3>
        <a:srgbClr val="005C45"/>
      </a:accent3>
      <a:accent4>
        <a:srgbClr val="004B76"/>
      </a:accent4>
      <a:accent5>
        <a:srgbClr val="0077B6"/>
      </a:accent5>
      <a:accent6>
        <a:srgbClr val="80CDEC"/>
      </a:accent6>
      <a:hlink>
        <a:srgbClr val="000000"/>
      </a:hlink>
      <a:folHlink>
        <a:srgbClr val="000000"/>
      </a:folHlink>
    </a:clrScheme>
    <a:fontScheme name="_BReg PP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Benutzerdefiniert 112">
      <a:dk1>
        <a:sysClr val="windowText" lastClr="000000"/>
      </a:dk1>
      <a:lt1>
        <a:sysClr val="window" lastClr="FFFFFF"/>
      </a:lt1>
      <a:dk2>
        <a:srgbClr val="5F316E"/>
      </a:dk2>
      <a:lt2>
        <a:srgbClr val="C0003C"/>
      </a:lt2>
      <a:accent1>
        <a:srgbClr val="F9E03A"/>
      </a:accent1>
      <a:accent2>
        <a:srgbClr val="C1CA31"/>
      </a:accent2>
      <a:accent3>
        <a:srgbClr val="005C45"/>
      </a:accent3>
      <a:accent4>
        <a:srgbClr val="004B76"/>
      </a:accent4>
      <a:accent5>
        <a:srgbClr val="0077B6"/>
      </a:accent5>
      <a:accent6>
        <a:srgbClr val="80CDEC"/>
      </a:accent6>
      <a:hlink>
        <a:srgbClr val="000000"/>
      </a:hlink>
      <a:folHlink>
        <a:srgbClr val="000000"/>
      </a:folHlink>
    </a:clrScheme>
    <a:fontScheme name="_BReg PPT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2021-03-18_EVGA</Template>
  <TotalTime>0</TotalTime>
  <Words>1562</Words>
  <Application>Microsoft Office PowerPoint</Application>
  <PresentationFormat>Breitbild</PresentationFormat>
  <Paragraphs>294</Paragraphs>
  <Slides>27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8" baseType="lpstr">
      <vt:lpstr>ＭＳ Ｐゴシック</vt:lpstr>
      <vt:lpstr>Arial</vt:lpstr>
      <vt:lpstr>BundesSans Office</vt:lpstr>
      <vt:lpstr>BundesSans Regular</vt:lpstr>
      <vt:lpstr>BundesSerif Office</vt:lpstr>
      <vt:lpstr>Calibri</vt:lpstr>
      <vt:lpstr>Cambria</vt:lpstr>
      <vt:lpstr>RotisSansSerif</vt:lpstr>
      <vt:lpstr>Symbol</vt:lpstr>
      <vt:lpstr>Wingdings</vt:lpstr>
      <vt:lpstr>1_BReg_PowerPoint</vt:lpstr>
      <vt:lpstr>The contributions by BKG to the realization of the global geodetic reference frame</vt:lpstr>
      <vt:lpstr>IAG Services for generating products of the GGRF: General organization</vt:lpstr>
      <vt:lpstr>IAG Services for generating products of the GGRF: Our contributions</vt:lpstr>
      <vt:lpstr>IAG Services for generating products of the GGRF: Our contributions</vt:lpstr>
      <vt:lpstr>ILRS Analysis Center</vt:lpstr>
      <vt:lpstr>ILRS Analysis Center</vt:lpstr>
      <vt:lpstr>ILRS Analysis Center</vt:lpstr>
      <vt:lpstr>ILRS Analysis Center</vt:lpstr>
      <vt:lpstr>ILRS Analysis Center</vt:lpstr>
      <vt:lpstr>IVS Analysis Center</vt:lpstr>
      <vt:lpstr>IVS Analysis Center</vt:lpstr>
      <vt:lpstr>IVS Analysis Center</vt:lpstr>
      <vt:lpstr>IVS Combination Centre</vt:lpstr>
      <vt:lpstr>BKG‘s Contributions to ITRF2020: Inter-comparisons</vt:lpstr>
      <vt:lpstr>BKG‘s Contributions to ITRF2020: Inter-comparisons</vt:lpstr>
      <vt:lpstr>BKG‘s Contributions to ITRF2020: Inter-comparisons</vt:lpstr>
      <vt:lpstr>BKG‘s Contributions to ITRF2020: Inter-comparisons</vt:lpstr>
      <vt:lpstr>IVS Data Center</vt:lpstr>
      <vt:lpstr>IERS Central Bureau</vt:lpstr>
      <vt:lpstr>IERS Central Bureau</vt:lpstr>
      <vt:lpstr>IERS Central Bureau</vt:lpstr>
      <vt:lpstr>Summary and Outlook</vt:lpstr>
      <vt:lpstr>PowerPoint-Präsentation</vt:lpstr>
      <vt:lpstr>ILRS Analysis Center</vt:lpstr>
      <vt:lpstr>BKG‘s Contributions to ITRF2020: Inter-comparisons</vt:lpstr>
      <vt:lpstr>BKG‘s Contributions to ITRF2020: Inter-comparisons</vt:lpstr>
      <vt:lpstr>Quality management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2018-04-18T09:08:37Z</cp:lastPrinted>
  <dcterms:created xsi:type="dcterms:W3CDTF">2021-03-10T08:24:51Z</dcterms:created>
  <dcterms:modified xsi:type="dcterms:W3CDTF">2022-10-18T20:02:33Z</dcterms:modified>
</cp:coreProperties>
</file>