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384" r:id="rId3"/>
    <p:sldId id="379" r:id="rId4"/>
    <p:sldId id="377" r:id="rId5"/>
    <p:sldId id="374" r:id="rId6"/>
    <p:sldId id="385" r:id="rId7"/>
    <p:sldId id="386" r:id="rId8"/>
    <p:sldId id="391" r:id="rId9"/>
    <p:sldId id="383" r:id="rId10"/>
    <p:sldId id="371" r:id="rId11"/>
    <p:sldId id="375" r:id="rId12"/>
    <p:sldId id="390" r:id="rId13"/>
    <p:sldId id="382" r:id="rId14"/>
    <p:sldId id="381" r:id="rId15"/>
    <p:sldId id="387" r:id="rId16"/>
    <p:sldId id="388" r:id="rId17"/>
    <p:sldId id="389" r:id="rId18"/>
    <p:sldId id="368" r:id="rId19"/>
    <p:sldId id="365" r:id="rId20"/>
    <p:sldId id="372" r:id="rId21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23"/>
    </p:embeddedFont>
    <p:embeddedFont>
      <p:font typeface="Cambria Math" panose="02040503050406030204" pitchFamily="18" charset="0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ＭＳ Ｐゴシック"/>
      </a:defRPr>
    </a:lvl1pPr>
    <a:lvl2pPr marL="4572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ＭＳ Ｐゴシック"/>
      </a:defRPr>
    </a:lvl2pPr>
    <a:lvl3pPr marL="9144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ＭＳ Ｐゴシック"/>
      </a:defRPr>
    </a:lvl3pPr>
    <a:lvl4pPr marL="13716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ＭＳ Ｐゴシック"/>
      </a:defRPr>
    </a:lvl4pPr>
    <a:lvl5pPr marL="1828800" algn="l">
      <a:spcBef>
        <a:spcPts val="0"/>
      </a:spcBef>
      <a:spcAft>
        <a:spcPts val="0"/>
      </a:spcAft>
      <a:defRPr sz="2400">
        <a:solidFill>
          <a:schemeClr val="tx1"/>
        </a:solidFill>
        <a:latin typeface="Arial"/>
        <a:ea typeface="ＭＳ Ｐゴシック"/>
      </a:defRPr>
    </a:lvl5pPr>
    <a:lvl6pPr marL="2286000" algn="l" defTabSz="914400">
      <a:defRPr sz="2400">
        <a:solidFill>
          <a:schemeClr val="tx1"/>
        </a:solidFill>
        <a:latin typeface="Arial"/>
        <a:ea typeface="ＭＳ Ｐゴシック"/>
      </a:defRPr>
    </a:lvl6pPr>
    <a:lvl7pPr marL="2743200" algn="l" defTabSz="914400">
      <a:defRPr sz="2400">
        <a:solidFill>
          <a:schemeClr val="tx1"/>
        </a:solidFill>
        <a:latin typeface="Arial"/>
        <a:ea typeface="ＭＳ Ｐゴシック"/>
      </a:defRPr>
    </a:lvl7pPr>
    <a:lvl8pPr marL="3200400" algn="l" defTabSz="914400">
      <a:defRPr sz="2400">
        <a:solidFill>
          <a:schemeClr val="tx1"/>
        </a:solidFill>
        <a:latin typeface="Arial"/>
        <a:ea typeface="ＭＳ Ｐゴシック"/>
      </a:defRPr>
    </a:lvl8pPr>
    <a:lvl9pPr marL="3657600" algn="l" defTabSz="914400">
      <a:defRPr sz="2400">
        <a:solidFill>
          <a:schemeClr val="tx1"/>
        </a:solidFill>
        <a:latin typeface="Arial"/>
        <a:ea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000000"/>
    <a:srgbClr val="FFC1B3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>
      <p:cViewPr>
        <p:scale>
          <a:sx n="112" d="100"/>
          <a:sy n="112" d="100"/>
        </p:scale>
        <p:origin x="341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5B6EB-206F-4F62-A6F3-D851610404B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DCF8-90DF-48CC-94C8-720BF1E30B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0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RU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Titel mit Sub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7914" y="87476"/>
            <a:ext cx="7769934" cy="507831"/>
          </a:xfrm>
          <a:prstGeom prst="rect">
            <a:avLst/>
          </a:prstGeom>
        </p:spPr>
        <p:txBody>
          <a:bodyPr lIns="0">
            <a:noAutofit/>
          </a:bodyPr>
          <a:lstStyle>
            <a:lvl1pPr marL="0" algn="l">
              <a:defRPr lang="de-DE" sz="2800" b="1" cap="none" spc="0">
                <a:ln w="0"/>
                <a:solidFill>
                  <a:srgbClr val="00589B"/>
                </a:solidFill>
                <a:latin typeface="Arial"/>
                <a:ea typeface="Verdana"/>
              </a:defRPr>
            </a:lvl1pPr>
          </a:lstStyle>
          <a:p>
            <a:pPr>
              <a:defRPr/>
            </a:pPr>
            <a:r>
              <a:rPr lang="de-DE"/>
              <a:t>Folientitel, insgesamt zweizeilig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7914" y="411512"/>
            <a:ext cx="7770470" cy="383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lang="de-DE" sz="2000" b="0" cap="none" spc="0">
                <a:ln w="0"/>
                <a:solidFill>
                  <a:schemeClr val="accent4">
                    <a:lumMod val="50000"/>
                  </a:schemeClr>
                </a:solidFill>
                <a:latin typeface="Arial"/>
                <a:ea typeface="Verdana"/>
              </a:defRPr>
            </a:lvl1pPr>
          </a:lstStyle>
          <a:p>
            <a:pPr lvl="0">
              <a:defRPr/>
            </a:pPr>
            <a:r>
              <a:rPr lang="de-DE"/>
              <a:t>Entweder zweizeiliger Titel oder Titel mit Subheader</a:t>
            </a:r>
            <a:endParaRPr/>
          </a:p>
        </p:txBody>
      </p:sp>
      <p:sp>
        <p:nvSpPr>
          <p:cNvPr id="6" name="Textplatzhalter 10"/>
          <p:cNvSpPr>
            <a:spLocks noGrp="1"/>
          </p:cNvSpPr>
          <p:nvPr>
            <p:ph idx="1"/>
          </p:nvPr>
        </p:nvSpPr>
        <p:spPr bwMode="auto">
          <a:xfrm>
            <a:off x="257922" y="897565"/>
            <a:ext cx="8635261" cy="3942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>
                <a:solidFill>
                  <a:srgbClr val="00589B"/>
                </a:solidFill>
                <a:latin typeface="Arial"/>
              </a:defRPr>
            </a:lvl1pPr>
            <a:lvl2pPr>
              <a:defRPr>
                <a:solidFill>
                  <a:srgbClr val="00589B"/>
                </a:solidFill>
                <a:latin typeface="Arial"/>
              </a:defRPr>
            </a:lvl2pPr>
            <a:lvl3pPr marL="642923" indent="-128583">
              <a:buFont typeface="Symbol"/>
              <a:buChar char="-"/>
              <a:defRPr>
                <a:solidFill>
                  <a:srgbClr val="00589B"/>
                </a:solidFill>
                <a:latin typeface="Arial"/>
              </a:defRPr>
            </a:lvl3pPr>
            <a:lvl4pPr marL="771506" indent="0">
              <a:buFontTx/>
              <a:buNone/>
              <a:defRPr>
                <a:solidFill>
                  <a:srgbClr val="00589B"/>
                </a:solidFill>
                <a:latin typeface="Arial"/>
              </a:defRPr>
            </a:lvl4pPr>
            <a:lvl5pPr marL="1028674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Titel 1"/>
          <p:cNvSpPr>
            <a:spLocks noAdjustHandles="1"/>
          </p:cNvSpPr>
          <p:nvPr userDrawn="1"/>
        </p:nvSpPr>
        <p:spPr bwMode="auto">
          <a:xfrm>
            <a:off x="323528" y="1815670"/>
            <a:ext cx="8424000" cy="371930"/>
          </a:xfrm>
          <a:prstGeom prst="rect">
            <a:avLst/>
          </a:prstGeom>
        </p:spPr>
        <p:txBody>
          <a:bodyPr/>
          <a:lstStyle>
            <a:lvl1pPr marL="134541" algn="ctr" defTabSz="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2100" b="1" cap="none" spc="0">
                <a:ln w="0"/>
                <a:solidFill>
                  <a:srgbClr val="00589B"/>
                </a:solidFill>
                <a:latin typeface="Verdana"/>
                <a:ea typeface="Verdana"/>
              </a:defRPr>
            </a:lvl1pPr>
          </a:lstStyle>
          <a:p>
            <a:pPr>
              <a:defRPr/>
            </a:pPr>
            <a:endParaRPr lang="de-DE" sz="2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AdjustHandles="1"/>
          </p:cNvSpPr>
          <p:nvPr userDrawn="1"/>
        </p:nvSpPr>
        <p:spPr bwMode="auto">
          <a:xfrm>
            <a:off x="323528" y="1815670"/>
            <a:ext cx="8424000" cy="371930"/>
          </a:xfrm>
          <a:prstGeom prst="rect">
            <a:avLst/>
          </a:prstGeom>
        </p:spPr>
        <p:txBody>
          <a:bodyPr/>
          <a:lstStyle>
            <a:lvl1pPr marL="134541" algn="ctr" defTabSz="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2100" b="1" cap="none" spc="0">
                <a:ln w="0"/>
                <a:solidFill>
                  <a:srgbClr val="00589B"/>
                </a:solidFill>
                <a:latin typeface="Verdana"/>
                <a:ea typeface="Verdana"/>
              </a:defRPr>
            </a:lvl1pPr>
          </a:lstStyle>
          <a:p>
            <a:pPr>
              <a:defRPr/>
            </a:pPr>
            <a:endParaRPr lang="de-DE" sz="2100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7914" y="87476"/>
            <a:ext cx="7769934" cy="507831"/>
          </a:xfrm>
          <a:prstGeom prst="rect">
            <a:avLst/>
          </a:prstGeom>
        </p:spPr>
        <p:txBody>
          <a:bodyPr lIns="0">
            <a:noAutofit/>
          </a:bodyPr>
          <a:lstStyle>
            <a:lvl1pPr marL="0" algn="l">
              <a:defRPr lang="de-DE" sz="2800" b="1" cap="none" spc="0">
                <a:ln w="0"/>
                <a:solidFill>
                  <a:srgbClr val="00589B"/>
                </a:solidFill>
                <a:latin typeface="Arial"/>
                <a:ea typeface="Verdana"/>
              </a:defRPr>
            </a:lvl1pPr>
          </a:lstStyle>
          <a:p>
            <a:pPr>
              <a:defRPr/>
            </a:pPr>
            <a:r>
              <a:rPr lang="de-DE"/>
              <a:t>Folientitel, auch zweizeilig möglich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idx="1"/>
          </p:nvPr>
        </p:nvSpPr>
        <p:spPr bwMode="auto">
          <a:xfrm>
            <a:off x="257922" y="708543"/>
            <a:ext cx="8635261" cy="41313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Tx/>
              <a:buNone/>
              <a:defRPr>
                <a:solidFill>
                  <a:srgbClr val="00589B"/>
                </a:solidFill>
                <a:latin typeface="Arial"/>
              </a:defRPr>
            </a:lvl1pPr>
            <a:lvl2pPr>
              <a:defRPr>
                <a:solidFill>
                  <a:srgbClr val="00589B"/>
                </a:solidFill>
                <a:latin typeface="Arial"/>
              </a:defRPr>
            </a:lvl2pPr>
            <a:lvl3pPr marL="642923" indent="-128583">
              <a:buFont typeface="Symbol"/>
              <a:buChar char="-"/>
              <a:defRPr>
                <a:solidFill>
                  <a:srgbClr val="00589B"/>
                </a:solidFill>
                <a:latin typeface="Arial"/>
              </a:defRPr>
            </a:lvl3pPr>
            <a:lvl4pPr marL="771506" indent="0">
              <a:buFontTx/>
              <a:buNone/>
              <a:defRPr>
                <a:solidFill>
                  <a:srgbClr val="00589B"/>
                </a:solidFill>
                <a:latin typeface="Arial"/>
              </a:defRPr>
            </a:lvl4pPr>
            <a:lvl5pPr marL="1028674" indent="0"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Arial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AdjustHandles="1"/>
          </p:cNvSpPr>
          <p:nvPr userDrawn="1"/>
        </p:nvSpPr>
        <p:spPr bwMode="auto">
          <a:xfrm>
            <a:off x="323528" y="1815670"/>
            <a:ext cx="8424000" cy="371930"/>
          </a:xfrm>
          <a:prstGeom prst="rect">
            <a:avLst/>
          </a:prstGeom>
        </p:spPr>
        <p:txBody>
          <a:bodyPr/>
          <a:lstStyle>
            <a:lvl1pPr marL="134541" algn="ctr" defTabSz="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2100" b="1" cap="none" spc="0">
                <a:ln w="0"/>
                <a:solidFill>
                  <a:srgbClr val="00589B"/>
                </a:solidFill>
                <a:latin typeface="Verdana"/>
                <a:ea typeface="Verdana"/>
              </a:defRPr>
            </a:lvl1pPr>
          </a:lstStyle>
          <a:p>
            <a:pPr>
              <a:defRPr/>
            </a:pPr>
            <a:endParaRPr lang="de-DE" sz="2100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257914" y="87476"/>
            <a:ext cx="7769934" cy="507831"/>
          </a:xfrm>
          <a:prstGeom prst="rect">
            <a:avLst/>
          </a:prstGeom>
        </p:spPr>
        <p:txBody>
          <a:bodyPr lIns="0">
            <a:noAutofit/>
          </a:bodyPr>
          <a:lstStyle>
            <a:lvl1pPr marL="0" algn="l">
              <a:defRPr lang="de-DE" sz="2800" b="1" cap="none" spc="0">
                <a:ln w="0"/>
                <a:solidFill>
                  <a:srgbClr val="00589B"/>
                </a:solidFill>
                <a:latin typeface="Arial"/>
                <a:ea typeface="Verdana"/>
              </a:defRPr>
            </a:lvl1pPr>
          </a:lstStyle>
          <a:p>
            <a:pPr>
              <a:defRPr/>
            </a:pPr>
            <a:r>
              <a:rPr lang="de-DE"/>
              <a:t>Folientitel, auch zweizeilig möglich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nur Logo´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AdjustHandles="1"/>
          </p:cNvSpPr>
          <p:nvPr userDrawn="1"/>
        </p:nvSpPr>
        <p:spPr bwMode="auto">
          <a:xfrm>
            <a:off x="323528" y="1815670"/>
            <a:ext cx="8424000" cy="371930"/>
          </a:xfrm>
          <a:prstGeom prst="rect">
            <a:avLst/>
          </a:prstGeom>
        </p:spPr>
        <p:txBody>
          <a:bodyPr/>
          <a:lstStyle>
            <a:lvl1pPr marL="134541" algn="ctr" defTabSz="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2100" b="1" cap="none" spc="0">
                <a:ln w="0"/>
                <a:solidFill>
                  <a:srgbClr val="00589B"/>
                </a:solidFill>
                <a:latin typeface="Verdana"/>
                <a:ea typeface="Verdana"/>
              </a:defRPr>
            </a:lvl1pPr>
          </a:lstStyle>
          <a:p>
            <a:pPr>
              <a:defRPr/>
            </a:pPr>
            <a:endParaRPr lang="de-DE" sz="2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 10" descr="GFZ-LogoNeu_eng_4c.eps"/>
          <p:cNvPicPr>
            <a:picLocks/>
          </p:cNvPicPr>
          <p:nvPr userDrawn="1"/>
        </p:nvPicPr>
        <p:blipFill>
          <a:blip r:embed="rId7"/>
          <a:stretch/>
        </p:blipFill>
        <p:spPr bwMode="auto">
          <a:xfrm>
            <a:off x="8100400" y="167085"/>
            <a:ext cx="79200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/>
          </p:cNvPicPr>
          <p:nvPr userDrawn="1"/>
        </p:nvPicPr>
        <p:blipFill>
          <a:blip r:embed="rId8"/>
          <a:stretch/>
        </p:blipFill>
        <p:spPr bwMode="auto">
          <a:xfrm>
            <a:off x="7704348" y="4731990"/>
            <a:ext cx="1200232" cy="374400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0" y="4866501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REFAG 2022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7308304" y="4743636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D95C80B-4761-4DF6-8F9D-7724DC1A8663}" type="slidenum">
              <a:rPr lang="en-US" sz="160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‹Nr.›</a:t>
            </a:fld>
            <a:endParaRPr lang="en-US" sz="16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marL="134538" algn="ctr" defTabSz="514338">
        <a:lnSpc>
          <a:spcPct val="90000"/>
        </a:lnSpc>
        <a:spcBef>
          <a:spcPts val="0"/>
        </a:spcBef>
        <a:spcAft>
          <a:spcPts val="0"/>
        </a:spcAft>
        <a:buNone/>
        <a:defRPr lang="de-DE" sz="2100" b="1" cap="none" spc="0">
          <a:ln w="0"/>
          <a:solidFill>
            <a:srgbClr val="00589B"/>
          </a:solidFill>
          <a:latin typeface="Verdana"/>
          <a:ea typeface="Verdana"/>
        </a:defRPr>
      </a:lvl1pPr>
    </p:titleStyle>
    <p:bodyStyle>
      <a:lvl1pPr marL="128583" indent="-128583" algn="l" defTabSz="514338">
        <a:lnSpc>
          <a:spcPct val="90000"/>
        </a:lnSpc>
        <a:spcBef>
          <a:spcPts val="563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</a:defRPr>
      </a:lvl1pPr>
      <a:lvl2pPr marL="385753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351">
          <a:solidFill>
            <a:schemeClr val="tx1"/>
          </a:solidFill>
          <a:latin typeface="+mn-lt"/>
          <a:ea typeface="+mn-ea"/>
        </a:defRPr>
      </a:lvl2pPr>
      <a:lvl3pPr marL="642923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151">
          <a:solidFill>
            <a:schemeClr val="tx1"/>
          </a:solidFill>
          <a:latin typeface="+mn-lt"/>
          <a:ea typeface="+mn-ea"/>
        </a:defRPr>
      </a:lvl3pPr>
      <a:lvl4pPr marL="900091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</a:defRPr>
      </a:lvl4pPr>
      <a:lvl5pPr marL="1157259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</a:defRPr>
      </a:lvl5pPr>
      <a:lvl6pPr marL="1414427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</a:defRPr>
      </a:lvl6pPr>
      <a:lvl7pPr marL="1671597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</a:defRPr>
      </a:lvl7pPr>
      <a:lvl8pPr marL="1928765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</a:defRPr>
      </a:lvl8pPr>
      <a:lvl9pPr marL="2185933" indent="-128583" algn="l" defTabSz="514338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4338">
        <a:defRPr sz="1000">
          <a:solidFill>
            <a:schemeClr val="tx1"/>
          </a:solidFill>
          <a:latin typeface="+mn-lt"/>
          <a:ea typeface="+mn-ea"/>
        </a:defRPr>
      </a:lvl1pPr>
      <a:lvl2pPr marL="257168" algn="l" defTabSz="514338">
        <a:defRPr sz="1000">
          <a:solidFill>
            <a:schemeClr val="tx1"/>
          </a:solidFill>
          <a:latin typeface="+mn-lt"/>
          <a:ea typeface="+mn-ea"/>
        </a:defRPr>
      </a:lvl2pPr>
      <a:lvl3pPr marL="514338" algn="l" defTabSz="514338">
        <a:defRPr sz="1000">
          <a:solidFill>
            <a:schemeClr val="tx1"/>
          </a:solidFill>
          <a:latin typeface="+mn-lt"/>
          <a:ea typeface="+mn-ea"/>
        </a:defRPr>
      </a:lvl3pPr>
      <a:lvl4pPr marL="771506" algn="l" defTabSz="514338">
        <a:defRPr sz="1000">
          <a:solidFill>
            <a:schemeClr val="tx1"/>
          </a:solidFill>
          <a:latin typeface="+mn-lt"/>
          <a:ea typeface="+mn-ea"/>
        </a:defRPr>
      </a:lvl4pPr>
      <a:lvl5pPr marL="1028674" algn="l" defTabSz="514338">
        <a:defRPr sz="1000">
          <a:solidFill>
            <a:schemeClr val="tx1"/>
          </a:solidFill>
          <a:latin typeface="+mn-lt"/>
          <a:ea typeface="+mn-ea"/>
        </a:defRPr>
      </a:lvl5pPr>
      <a:lvl6pPr marL="1285843" algn="l" defTabSz="514338">
        <a:defRPr sz="1000">
          <a:solidFill>
            <a:schemeClr val="tx1"/>
          </a:solidFill>
          <a:latin typeface="+mn-lt"/>
          <a:ea typeface="+mn-ea"/>
        </a:defRPr>
      </a:lvl6pPr>
      <a:lvl7pPr marL="1543012" algn="l" defTabSz="514338">
        <a:defRPr sz="1000">
          <a:solidFill>
            <a:schemeClr val="tx1"/>
          </a:solidFill>
          <a:latin typeface="+mn-lt"/>
          <a:ea typeface="+mn-ea"/>
        </a:defRPr>
      </a:lvl7pPr>
      <a:lvl8pPr marL="1800180" algn="l" defTabSz="514338">
        <a:defRPr sz="1000">
          <a:solidFill>
            <a:schemeClr val="tx1"/>
          </a:solidFill>
          <a:latin typeface="+mn-lt"/>
          <a:ea typeface="+mn-ea"/>
        </a:defRPr>
      </a:lvl8pPr>
      <a:lvl9pPr marL="2057349" algn="l" defTabSz="514338">
        <a:defRPr sz="10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9480" r="-275" b="37198"/>
          <a:stretch/>
        </p:blipFill>
        <p:spPr>
          <a:xfrm>
            <a:off x="0" y="51470"/>
            <a:ext cx="9252520" cy="3240360"/>
          </a:xfrm>
          <a:prstGeom prst="rect">
            <a:avLst/>
          </a:prstGeom>
        </p:spPr>
      </p:pic>
      <p:sp>
        <p:nvSpPr>
          <p:cNvPr id="5" name="Rechteck 14"/>
          <p:cNvSpPr/>
          <p:nvPr/>
        </p:nvSpPr>
        <p:spPr bwMode="auto">
          <a:xfrm rot="10800000" flipV="1">
            <a:off x="0" y="2931790"/>
            <a:ext cx="9144000" cy="2232247"/>
          </a:xfrm>
          <a:prstGeom prst="rect">
            <a:avLst/>
          </a:prstGeom>
          <a:solidFill>
            <a:srgbClr val="00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6" name="Grafik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5924" y="-20538"/>
            <a:ext cx="9155853" cy="864096"/>
          </a:xfrm>
          <a:prstGeom prst="rect">
            <a:avLst/>
          </a:prstGeom>
        </p:spPr>
      </p:pic>
      <p:pic>
        <p:nvPicPr>
          <p:cNvPr id="7" name="Grafik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16762" y="-20538"/>
            <a:ext cx="2627753" cy="794777"/>
          </a:xfrm>
          <a:prstGeom prst="rect">
            <a:avLst/>
          </a:prstGeom>
        </p:spPr>
      </p:pic>
      <p:pic>
        <p:nvPicPr>
          <p:cNvPr id="8" name="Grafik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7525" y="123478"/>
            <a:ext cx="900100" cy="579727"/>
          </a:xfrm>
          <a:prstGeom prst="rect">
            <a:avLst/>
          </a:prstGeom>
        </p:spPr>
      </p:pic>
      <p:sp>
        <p:nvSpPr>
          <p:cNvPr id="9" name="Rechteck 18"/>
          <p:cNvSpPr/>
          <p:nvPr/>
        </p:nvSpPr>
        <p:spPr bwMode="auto">
          <a:xfrm rot="10800000" flipV="1">
            <a:off x="0" y="2931790"/>
            <a:ext cx="9144000" cy="8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Titel 1"/>
          <p:cNvSpPr>
            <a:spLocks/>
          </p:cNvSpPr>
          <p:nvPr/>
        </p:nvSpPr>
        <p:spPr bwMode="auto">
          <a:xfrm>
            <a:off x="107504" y="3291830"/>
            <a:ext cx="8928992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79388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2200" b="1" cap="all" spc="0">
                <a:ln w="0"/>
                <a:solidFill>
                  <a:srgbClr val="00589B"/>
                </a:solidFill>
                <a:latin typeface="Verdana"/>
                <a:ea typeface="Verdana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The impact of non-tidal surface loading deformation on GNSS coordinate time series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Untertitel 2"/>
          <p:cNvSpPr>
            <a:spLocks/>
          </p:cNvSpPr>
          <p:nvPr/>
        </p:nvSpPr>
        <p:spPr bwMode="auto">
          <a:xfrm>
            <a:off x="287526" y="4227934"/>
            <a:ext cx="8517615" cy="5693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685800">
              <a:lnSpc>
                <a:spcPts val="1800"/>
              </a:lnSpc>
              <a:spcBef>
                <a:spcPts val="750"/>
              </a:spcBef>
              <a:buFont typeface="Arial"/>
              <a:buNone/>
              <a:defRPr sz="200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de-DE" sz="1600" dirty="0"/>
              <a:t>B. </a:t>
            </a:r>
            <a:r>
              <a:rPr lang="de-DE" sz="1600" dirty="0" smtClean="0"/>
              <a:t>Männel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/>
              <a:t>S. </a:t>
            </a:r>
            <a:r>
              <a:rPr lang="de-DE" sz="1600" dirty="0" smtClean="0"/>
              <a:t>Glaser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/>
              <a:t>A. </a:t>
            </a:r>
            <a:r>
              <a:rPr lang="de-DE" sz="1600" dirty="0" smtClean="0"/>
              <a:t>Brandt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 err="1"/>
              <a:t>and</a:t>
            </a:r>
            <a:r>
              <a:rPr lang="de-DE" sz="1600" dirty="0"/>
              <a:t> H. </a:t>
            </a:r>
            <a:r>
              <a:rPr lang="de-DE" sz="1600" dirty="0" smtClean="0"/>
              <a:t>Schuh</a:t>
            </a:r>
            <a:r>
              <a:rPr lang="de-DE" sz="1600" baseline="30000" dirty="0" smtClean="0"/>
              <a:t>1,2</a:t>
            </a:r>
            <a:endParaRPr lang="en-US" sz="1600" baseline="30000" dirty="0"/>
          </a:p>
          <a:p>
            <a:pPr defTabSz="425213">
              <a:lnSpc>
                <a:spcPct val="100000"/>
              </a:lnSpc>
              <a:spcBef>
                <a:spcPts val="0"/>
              </a:spcBef>
              <a:buSzPct val="100000"/>
              <a:tabLst>
                <a:tab pos="0" algn="l"/>
                <a:tab pos="851907" algn="l"/>
                <a:tab pos="1705296" algn="l"/>
                <a:tab pos="2558683" algn="l"/>
                <a:tab pos="3412072" algn="l"/>
                <a:tab pos="4263977" algn="l"/>
                <a:tab pos="5118848" algn="l"/>
                <a:tab pos="5972236" algn="l"/>
                <a:tab pos="6825624" algn="l"/>
                <a:tab pos="7679013" algn="l"/>
                <a:tab pos="8530919" algn="l"/>
                <a:tab pos="9385789" algn="l"/>
              </a:tabLst>
              <a:defRPr/>
            </a:pPr>
            <a:r>
              <a:rPr lang="de-DE" altLang="de-DE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German 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Geosciences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Potsdam</a:t>
            </a:r>
          </a:p>
          <a:p>
            <a:pPr defTabSz="425213">
              <a:lnSpc>
                <a:spcPct val="100000"/>
              </a:lnSpc>
              <a:spcBef>
                <a:spcPts val="0"/>
              </a:spcBef>
              <a:buSzPct val="100000"/>
              <a:tabLst>
                <a:tab pos="0" algn="l"/>
                <a:tab pos="851907" algn="l"/>
                <a:tab pos="1705296" algn="l"/>
                <a:tab pos="2558683" algn="l"/>
                <a:tab pos="3412072" algn="l"/>
                <a:tab pos="4263977" algn="l"/>
                <a:tab pos="5118848" algn="l"/>
                <a:tab pos="5972236" algn="l"/>
                <a:tab pos="6825624" algn="l"/>
                <a:tab pos="7679013" algn="l"/>
                <a:tab pos="8530919" algn="l"/>
                <a:tab pos="9385789" algn="l"/>
              </a:tabLst>
              <a:defRPr/>
            </a:pPr>
            <a:r>
              <a:rPr lang="de-DE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Technische Universität Berlin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GFZ repro3 solution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191342" y="832987"/>
            <a:ext cx="4236642" cy="1810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reprocessing </a:t>
            </a:r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GPS / GLONASS / Galileo from</a:t>
            </a:r>
            <a:r>
              <a:rPr lang="en-US" sz="18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1994 to 2020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orbits and clocks, station coordinates, Earth rotation parameters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 included troposphere delay and gradients, satellite attitude, biases</a:t>
            </a:r>
            <a:endParaRPr lang="en-US" sz="1800" kern="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59252"/>
              </p:ext>
            </p:extLst>
          </p:nvPr>
        </p:nvGraphicFramePr>
        <p:xfrm>
          <a:off x="5029793" y="832987"/>
          <a:ext cx="3960440" cy="143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05460"/>
                <a:gridCol w="2154980"/>
              </a:tblGrid>
              <a:tr h="297955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589C"/>
                          </a:solidFill>
                        </a:rPr>
                        <a:t>Statistics</a:t>
                      </a:r>
                      <a:endParaRPr lang="en-US" sz="1400" dirty="0">
                        <a:solidFill>
                          <a:srgbClr val="00589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589C"/>
                          </a:solidFill>
                        </a:rPr>
                        <a:t>Number</a:t>
                      </a:r>
                      <a:r>
                        <a:rPr lang="en-US" sz="1400" baseline="0" dirty="0" smtClean="0">
                          <a:solidFill>
                            <a:srgbClr val="00589C"/>
                          </a:solidFill>
                        </a:rPr>
                        <a:t> of stations</a:t>
                      </a:r>
                      <a:endParaRPr lang="en-US" sz="1400" dirty="0">
                        <a:solidFill>
                          <a:srgbClr val="0058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589C"/>
                          </a:solidFill>
                        </a:rPr>
                        <a:t>322</a:t>
                      </a:r>
                      <a:endParaRPr lang="en-US" sz="1400" dirty="0">
                        <a:solidFill>
                          <a:srgbClr val="00589C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589C"/>
                          </a:solidFill>
                        </a:rPr>
                        <a:t>Number of satellites</a:t>
                      </a:r>
                      <a:endParaRPr lang="en-US" sz="1400" dirty="0">
                        <a:solidFill>
                          <a:srgbClr val="0058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589C"/>
                          </a:solidFill>
                        </a:rPr>
                        <a:t>132 (G:67, R:39, E:26)</a:t>
                      </a:r>
                      <a:endParaRPr lang="en-US" sz="1400" dirty="0">
                        <a:solidFill>
                          <a:srgbClr val="00589C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589C"/>
                          </a:solidFill>
                        </a:rPr>
                        <a:t>Number of daily solutions</a:t>
                      </a:r>
                      <a:endParaRPr lang="en-US" sz="1400" dirty="0">
                        <a:solidFill>
                          <a:srgbClr val="00589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589C"/>
                          </a:solidFill>
                        </a:rPr>
                        <a:t>9962 (1994-2020) + extension for 2021-2022 </a:t>
                      </a:r>
                      <a:endParaRPr lang="en-US" sz="1400" dirty="0">
                        <a:solidFill>
                          <a:srgbClr val="00589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hteck 16"/>
          <p:cNvSpPr/>
          <p:nvPr/>
        </p:nvSpPr>
        <p:spPr>
          <a:xfrm>
            <a:off x="5029793" y="2323083"/>
            <a:ext cx="3960440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Männel et al. (2021</a:t>
            </a:r>
            <a:r>
              <a:rPr lang="de-DE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https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://doi.org/10.5880/GFZ.1.1.2021.001</a:t>
            </a:r>
          </a:p>
        </p:txBody>
      </p:sp>
      <p:sp>
        <p:nvSpPr>
          <p:cNvPr id="18" name="Gleichschenkliges Dreieck 17"/>
          <p:cNvSpPr/>
          <p:nvPr/>
        </p:nvSpPr>
        <p:spPr>
          <a:xfrm rot="5400000">
            <a:off x="3823502" y="1598396"/>
            <a:ext cx="1810773" cy="30172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01" y="2687181"/>
            <a:ext cx="4616967" cy="23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solution level (GFZ repro3)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3923929" y="3075806"/>
            <a:ext cx="5040559" cy="167577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Trajectory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periodic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&gt; 1000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amplitudes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		3.20 ± 0.1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2.61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± 0.1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mm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Semi-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amplitudes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height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improvement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85%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stations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solution level (GFZ repro3)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4792" y="612000"/>
            <a:ext cx="3795254" cy="2160000"/>
            <a:chOff x="64792" y="612000"/>
            <a:chExt cx="3795254" cy="21600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" y="612000"/>
              <a:ext cx="3795254" cy="21600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8" t="59189" r="48841" b="37768"/>
            <a:stretch/>
          </p:blipFill>
          <p:spPr>
            <a:xfrm>
              <a:off x="2018025" y="1527328"/>
              <a:ext cx="58367" cy="65663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64792" y="2948261"/>
            <a:ext cx="3795254" cy="2160000"/>
            <a:chOff x="64792" y="2948261"/>
            <a:chExt cx="3795254" cy="2160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" y="2948261"/>
              <a:ext cx="3795254" cy="216000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8" t="59189" r="48841" b="37768"/>
            <a:stretch/>
          </p:blipFill>
          <p:spPr>
            <a:xfrm>
              <a:off x="2018024" y="3865831"/>
              <a:ext cx="58367" cy="65663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3923928" y="612000"/>
            <a:ext cx="3794400" cy="2161251"/>
            <a:chOff x="3923928" y="612000"/>
            <a:chExt cx="3794400" cy="2161251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612000"/>
              <a:ext cx="3794400" cy="216125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8" t="59189" r="48841" b="37768"/>
            <a:stretch/>
          </p:blipFill>
          <p:spPr>
            <a:xfrm>
              <a:off x="5869061" y="1532312"/>
              <a:ext cx="58367" cy="65663"/>
            </a:xfrm>
            <a:prstGeom prst="rect">
              <a:avLst/>
            </a:prstGeom>
          </p:spPr>
        </p:pic>
      </p:grpSp>
      <p:sp>
        <p:nvSpPr>
          <p:cNvPr id="19" name="Textfeld 18"/>
          <p:cNvSpPr txBox="1"/>
          <p:nvPr/>
        </p:nvSpPr>
        <p:spPr>
          <a:xfrm>
            <a:off x="5940152" y="2706474"/>
            <a:ext cx="3024336" cy="369332"/>
          </a:xfrm>
          <a:prstGeom prst="rect">
            <a:avLst/>
          </a:prstGeom>
          <a:noFill/>
          <a:ln w="19050"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diff. = corrected - uncorrected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612000"/>
            <a:ext cx="3794400" cy="2160000"/>
          </a:xfrm>
        </p:spPr>
      </p:pic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3923929" y="3075806"/>
            <a:ext cx="5040559" cy="167577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Trajectory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periodic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&gt; 1000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Semi-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amplitudes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0.96 ± 0.04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0.90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± 0.03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mm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Semi-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amplitudes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reduced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height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improvement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90%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stations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solution level (</a:t>
            </a:r>
            <a:r>
              <a:rPr lang="en-US" dirty="0"/>
              <a:t>GFZ repro3)</a:t>
            </a:r>
          </a:p>
        </p:txBody>
      </p:sp>
      <p:pic>
        <p:nvPicPr>
          <p:cNvPr id="8" name="Grafik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" y="612000"/>
            <a:ext cx="3794400" cy="2160000"/>
          </a:xfrm>
          <a:prstGeom prst="rect">
            <a:avLst/>
          </a:prstGeom>
        </p:spPr>
      </p:pic>
      <p:pic>
        <p:nvPicPr>
          <p:cNvPr id="9" name="Grafik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" y="2948400"/>
            <a:ext cx="3794400" cy="216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940152" y="2706474"/>
            <a:ext cx="3024336" cy="369332"/>
          </a:xfrm>
          <a:prstGeom prst="rect">
            <a:avLst/>
          </a:prstGeom>
          <a:noFill/>
          <a:ln w="19050"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diff. = corrected - uncorrected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" y="592942"/>
            <a:ext cx="3639312" cy="2157984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23929" y="3291830"/>
            <a:ext cx="5040559" cy="145974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Linear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trajectory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(2000-2020):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RMS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North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85%, in East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73%, 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eight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75%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RMS in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(e.g., YELL, WUHN, YAKT …)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solution level</a:t>
            </a:r>
            <a:r>
              <a:rPr lang="en-US" dirty="0"/>
              <a:t> (GFZ repro3)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" y="2963936"/>
            <a:ext cx="3639312" cy="2157984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595307"/>
            <a:ext cx="3639312" cy="21579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940152" y="2922498"/>
            <a:ext cx="3024336" cy="369332"/>
          </a:xfrm>
          <a:prstGeom prst="rect">
            <a:avLst/>
          </a:prstGeom>
          <a:noFill/>
          <a:ln w="19050"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diff. = corrected - uncorrected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595307"/>
            <a:ext cx="3639312" cy="2157984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3738350" y="2211710"/>
            <a:ext cx="5365714" cy="2859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solution level</a:t>
            </a:r>
            <a:r>
              <a:rPr lang="en-US" dirty="0"/>
              <a:t> (GFZ repro3)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" y="2963936"/>
            <a:ext cx="3639312" cy="2157984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4"/>
          <a:stretch/>
        </p:blipFill>
        <p:spPr>
          <a:xfrm>
            <a:off x="4716016" y="3795302"/>
            <a:ext cx="4218432" cy="12175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5"/>
          <a:stretch/>
        </p:blipFill>
        <p:spPr>
          <a:xfrm>
            <a:off x="4721518" y="2571750"/>
            <a:ext cx="4218432" cy="1223552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434317" y="3916243"/>
            <a:ext cx="215280" cy="199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Gerader Verbinder 12"/>
          <p:cNvCxnSpPr>
            <a:stCxn id="11" idx="6"/>
            <a:endCxn id="4" idx="1"/>
          </p:cNvCxnSpPr>
          <p:nvPr/>
        </p:nvCxnSpPr>
        <p:spPr>
          <a:xfrm>
            <a:off x="1649597" y="4015982"/>
            <a:ext cx="3066419" cy="388104"/>
          </a:xfrm>
          <a:prstGeom prst="line">
            <a:avLst/>
          </a:prstGeom>
          <a:ln w="19050">
            <a:solidFill>
              <a:srgbClr val="005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734428" y="3570624"/>
            <a:ext cx="215280" cy="199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Gerader Verbinder 15"/>
          <p:cNvCxnSpPr>
            <a:stCxn id="15" idx="7"/>
            <a:endCxn id="5" idx="1"/>
          </p:cNvCxnSpPr>
          <p:nvPr/>
        </p:nvCxnSpPr>
        <p:spPr>
          <a:xfrm flipV="1">
            <a:off x="2918181" y="3183526"/>
            <a:ext cx="1803337" cy="416311"/>
          </a:xfrm>
          <a:prstGeom prst="line">
            <a:avLst/>
          </a:prstGeom>
          <a:ln w="19050">
            <a:solidFill>
              <a:srgbClr val="005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905088" y="2872713"/>
            <a:ext cx="96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WUHN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701557" y="4011910"/>
            <a:ext cx="137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" y="592942"/>
            <a:ext cx="363931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observation level</a:t>
            </a:r>
            <a:r>
              <a:rPr lang="en-US" dirty="0"/>
              <a:t> (GFZ repro3)</a:t>
            </a:r>
          </a:p>
        </p:txBody>
      </p:sp>
    </p:spTree>
    <p:extLst>
      <p:ext uri="{BB962C8B-B14F-4D97-AF65-F5344CB8AC3E}">
        <p14:creationId xmlns:p14="http://schemas.microsoft.com/office/powerpoint/2010/main" val="20758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observation level</a:t>
            </a:r>
            <a:r>
              <a:rPr lang="en-US" dirty="0"/>
              <a:t> (GFZ repro3)</a:t>
            </a:r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3923929" y="3291830"/>
            <a:ext cx="5040559" cy="145974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Linear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trajectory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(2014-2015):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RMS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North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87%, in East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76%, in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eight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78%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stations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RMS in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(e.g., YELL, PARC, RIO2)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940152" y="2922498"/>
            <a:ext cx="3024336" cy="369332"/>
          </a:xfrm>
          <a:prstGeom prst="rect">
            <a:avLst/>
          </a:prstGeom>
          <a:noFill/>
          <a:ln w="19050">
            <a:solidFill>
              <a:srgbClr val="00589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diff. = corrected - uncorrected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2941" y="2963936"/>
            <a:ext cx="3645408" cy="2157984"/>
            <a:chOff x="92941" y="2963936"/>
            <a:chExt cx="3645408" cy="215798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1" y="2963936"/>
              <a:ext cx="3645408" cy="215798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8" t="59189" r="48841" b="37768"/>
            <a:stretch/>
          </p:blipFill>
          <p:spPr>
            <a:xfrm>
              <a:off x="1897295" y="3878728"/>
              <a:ext cx="58367" cy="65663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92941" y="599723"/>
            <a:ext cx="3645408" cy="2157984"/>
            <a:chOff x="92941" y="599723"/>
            <a:chExt cx="3645408" cy="2157984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1" y="599723"/>
              <a:ext cx="3645408" cy="2157984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8" t="59189" r="48841" b="37768"/>
            <a:stretch/>
          </p:blipFill>
          <p:spPr>
            <a:xfrm>
              <a:off x="1897295" y="1514433"/>
              <a:ext cx="58367" cy="65663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3923929" y="599723"/>
            <a:ext cx="3642360" cy="2157984"/>
            <a:chOff x="3923929" y="599723"/>
            <a:chExt cx="3642360" cy="215798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9" y="599723"/>
              <a:ext cx="3642360" cy="2157984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8" t="59189" r="48841" b="37768"/>
            <a:stretch/>
          </p:blipFill>
          <p:spPr>
            <a:xfrm>
              <a:off x="5727511" y="1514432"/>
              <a:ext cx="58367" cy="65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4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</a:t>
            </a:r>
            <a:endParaRPr lang="en-US" dirty="0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Comparison of periodic signals in ITRF2020 and seasonal signals in non-tidal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loading corrections 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ESMGFZ models)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1503" lvl="1" indent="-285750">
              <a:buFont typeface="Wingdings" panose="05000000000000000000" pitchFamily="2" charset="2"/>
              <a:buChar char="à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Differences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 annual amplitudes max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10 mm</a:t>
            </a:r>
          </a:p>
          <a:p>
            <a:pPr marL="671503" lvl="1" indent="-285750">
              <a:buFont typeface="Wingdings" panose="05000000000000000000" pitchFamily="2" charset="2"/>
              <a:buChar char="à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mostly ITRF2020 &gt; ESMGFZ, few stations with some interesting characteristics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Applying non-tidal loading corrections to GFZ repro3 coordinates (solution level)</a:t>
            </a:r>
          </a:p>
          <a:p>
            <a:pPr lvl="1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Reduction in annual and semi-annual signals (up to 5 mm) and coordinate RMS 			(up to 2.5 mm)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Applying non-tidal loading corrections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 the observation level (preliminary 2014-2015)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Reduction coordinate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RMS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up to 2.5 mm)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9480" r="-275" b="37198"/>
          <a:stretch/>
        </p:blipFill>
        <p:spPr>
          <a:xfrm>
            <a:off x="0" y="51470"/>
            <a:ext cx="9252520" cy="3240360"/>
          </a:xfrm>
          <a:prstGeom prst="rect">
            <a:avLst/>
          </a:prstGeom>
        </p:spPr>
      </p:pic>
      <p:sp>
        <p:nvSpPr>
          <p:cNvPr id="5" name="Rechteck 14"/>
          <p:cNvSpPr/>
          <p:nvPr/>
        </p:nvSpPr>
        <p:spPr bwMode="auto">
          <a:xfrm rot="10800000" flipV="1">
            <a:off x="0" y="2931790"/>
            <a:ext cx="9144000" cy="2232247"/>
          </a:xfrm>
          <a:prstGeom prst="rect">
            <a:avLst/>
          </a:prstGeom>
          <a:solidFill>
            <a:srgbClr val="005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6" name="Grafik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5924" y="-20538"/>
            <a:ext cx="9155853" cy="864096"/>
          </a:xfrm>
          <a:prstGeom prst="rect">
            <a:avLst/>
          </a:prstGeom>
        </p:spPr>
      </p:pic>
      <p:pic>
        <p:nvPicPr>
          <p:cNvPr id="7" name="Grafik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16762" y="-20538"/>
            <a:ext cx="2627753" cy="794777"/>
          </a:xfrm>
          <a:prstGeom prst="rect">
            <a:avLst/>
          </a:prstGeom>
        </p:spPr>
      </p:pic>
      <p:pic>
        <p:nvPicPr>
          <p:cNvPr id="8" name="Grafik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7525" y="123478"/>
            <a:ext cx="900100" cy="579727"/>
          </a:xfrm>
          <a:prstGeom prst="rect">
            <a:avLst/>
          </a:prstGeom>
        </p:spPr>
      </p:pic>
      <p:sp>
        <p:nvSpPr>
          <p:cNvPr id="9" name="Rechteck 18"/>
          <p:cNvSpPr/>
          <p:nvPr/>
        </p:nvSpPr>
        <p:spPr bwMode="auto">
          <a:xfrm rot="10800000" flipV="1">
            <a:off x="0" y="2931790"/>
            <a:ext cx="9144000" cy="8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Titel 1"/>
          <p:cNvSpPr>
            <a:spLocks/>
          </p:cNvSpPr>
          <p:nvPr/>
        </p:nvSpPr>
        <p:spPr bwMode="auto">
          <a:xfrm>
            <a:off x="107504" y="3291830"/>
            <a:ext cx="8928992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179388"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2200" b="1" cap="all" spc="0">
                <a:ln w="0"/>
                <a:solidFill>
                  <a:srgbClr val="00589B"/>
                </a:solidFill>
                <a:latin typeface="Verdana"/>
                <a:ea typeface="Verdana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The impact of non-tidal surface loading deformation on GNSS coordinate time series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Untertitel 2"/>
          <p:cNvSpPr>
            <a:spLocks/>
          </p:cNvSpPr>
          <p:nvPr/>
        </p:nvSpPr>
        <p:spPr bwMode="auto">
          <a:xfrm>
            <a:off x="287526" y="4227934"/>
            <a:ext cx="8517615" cy="5693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685800">
              <a:lnSpc>
                <a:spcPts val="1800"/>
              </a:lnSpc>
              <a:spcBef>
                <a:spcPts val="750"/>
              </a:spcBef>
              <a:buFont typeface="Arial"/>
              <a:buNone/>
              <a:defRPr sz="200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de-DE" sz="1600" dirty="0"/>
              <a:t>B. </a:t>
            </a:r>
            <a:r>
              <a:rPr lang="de-DE" sz="1600" dirty="0" smtClean="0"/>
              <a:t>Männel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/>
              <a:t>S. </a:t>
            </a:r>
            <a:r>
              <a:rPr lang="de-DE" sz="1600" dirty="0" smtClean="0"/>
              <a:t>Glaser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/>
              <a:t>A. </a:t>
            </a:r>
            <a:r>
              <a:rPr lang="de-DE" sz="1600" dirty="0" smtClean="0"/>
              <a:t>Brandt</a:t>
            </a:r>
            <a:r>
              <a:rPr lang="de-DE" sz="1600" baseline="30000" dirty="0" smtClean="0"/>
              <a:t>1</a:t>
            </a:r>
            <a:r>
              <a:rPr lang="de-DE" sz="1600" dirty="0" smtClean="0"/>
              <a:t>, </a:t>
            </a:r>
            <a:r>
              <a:rPr lang="de-DE" sz="1600" dirty="0" err="1"/>
              <a:t>and</a:t>
            </a:r>
            <a:r>
              <a:rPr lang="de-DE" sz="1600" dirty="0"/>
              <a:t> H. </a:t>
            </a:r>
            <a:r>
              <a:rPr lang="de-DE" sz="1600" dirty="0" smtClean="0"/>
              <a:t>Schuh</a:t>
            </a:r>
            <a:r>
              <a:rPr lang="de-DE" sz="1600" baseline="30000" dirty="0" smtClean="0"/>
              <a:t>1,2</a:t>
            </a:r>
            <a:endParaRPr lang="en-US" sz="1600" baseline="30000" dirty="0"/>
          </a:p>
          <a:p>
            <a:pPr defTabSz="425213">
              <a:lnSpc>
                <a:spcPct val="100000"/>
              </a:lnSpc>
              <a:spcBef>
                <a:spcPts val="0"/>
              </a:spcBef>
              <a:buSzPct val="100000"/>
              <a:tabLst>
                <a:tab pos="0" algn="l"/>
                <a:tab pos="851907" algn="l"/>
                <a:tab pos="1705296" algn="l"/>
                <a:tab pos="2558683" algn="l"/>
                <a:tab pos="3412072" algn="l"/>
                <a:tab pos="4263977" algn="l"/>
                <a:tab pos="5118848" algn="l"/>
                <a:tab pos="5972236" algn="l"/>
                <a:tab pos="6825624" algn="l"/>
                <a:tab pos="7679013" algn="l"/>
                <a:tab pos="8530919" algn="l"/>
                <a:tab pos="9385789" algn="l"/>
              </a:tabLst>
              <a:defRPr/>
            </a:pPr>
            <a:r>
              <a:rPr lang="de-DE" altLang="de-DE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German 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Geosciences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Potsdam</a:t>
            </a:r>
          </a:p>
          <a:p>
            <a:pPr defTabSz="425213">
              <a:lnSpc>
                <a:spcPct val="100000"/>
              </a:lnSpc>
              <a:spcBef>
                <a:spcPts val="0"/>
              </a:spcBef>
              <a:buSzPct val="100000"/>
              <a:tabLst>
                <a:tab pos="0" algn="l"/>
                <a:tab pos="851907" algn="l"/>
                <a:tab pos="1705296" algn="l"/>
                <a:tab pos="2558683" algn="l"/>
                <a:tab pos="3412072" algn="l"/>
                <a:tab pos="4263977" algn="l"/>
                <a:tab pos="5118848" algn="l"/>
                <a:tab pos="5972236" algn="l"/>
                <a:tab pos="6825624" algn="l"/>
                <a:tab pos="7679013" algn="l"/>
                <a:tab pos="8530919" algn="l"/>
                <a:tab pos="9385789" algn="l"/>
              </a:tabLst>
              <a:defRPr/>
            </a:pPr>
            <a:r>
              <a:rPr lang="de-DE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Technische Universität Berlin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683568" y="1782287"/>
            <a:ext cx="2952328" cy="1869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annual &amp; semiannual amplitude and phase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075520" y="1782287"/>
            <a:ext cx="2952328" cy="2949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RMS (linear trajectory model), Reduction of periodic signals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131840" y="843558"/>
            <a:ext cx="244827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Non-tidal </a:t>
            </a: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loading models (ESMGFZ)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843558"/>
            <a:ext cx="244827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ITRF2020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812451" y="843558"/>
            <a:ext cx="244827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GFZ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repro3 </a:t>
            </a: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35596" y="1923678"/>
            <a:ext cx="2448272" cy="6480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signals vs. NTL models</a:t>
            </a:r>
            <a:endParaRPr lang="en-US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ewinkelte Verbindung 8"/>
          <p:cNvCxnSpPr>
            <a:stCxn id="5" idx="2"/>
            <a:endCxn id="7" idx="0"/>
          </p:cNvCxnSpPr>
          <p:nvPr/>
        </p:nvCxnSpPr>
        <p:spPr>
          <a:xfrm rot="16200000" flipH="1">
            <a:off x="1709682" y="1473628"/>
            <a:ext cx="432048" cy="468052"/>
          </a:xfrm>
          <a:prstGeom prst="curvedConnector3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8"/>
          <p:cNvCxnSpPr>
            <a:stCxn id="4" idx="2"/>
            <a:endCxn id="7" idx="0"/>
          </p:cNvCxnSpPr>
          <p:nvPr/>
        </p:nvCxnSpPr>
        <p:spPr>
          <a:xfrm rot="5400000">
            <a:off x="3041830" y="609532"/>
            <a:ext cx="432048" cy="2196244"/>
          </a:xfrm>
          <a:prstGeom prst="curvedConnector3">
            <a:avLst>
              <a:gd name="adj1" fmla="val 5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392876" y="1923678"/>
            <a:ext cx="2563500" cy="6480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at solution level</a:t>
            </a:r>
            <a:endParaRPr lang="en-US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92876" y="2787774"/>
            <a:ext cx="2563500" cy="6480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at observation level</a:t>
            </a:r>
            <a:endParaRPr lang="en-US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Gewinkelte Verbindung 8"/>
          <p:cNvCxnSpPr>
            <a:stCxn id="6" idx="2"/>
            <a:endCxn id="13" idx="0"/>
          </p:cNvCxnSpPr>
          <p:nvPr/>
        </p:nvCxnSpPr>
        <p:spPr>
          <a:xfrm rot="5400000">
            <a:off x="6639583" y="1526674"/>
            <a:ext cx="432048" cy="361961"/>
          </a:xfrm>
          <a:prstGeom prst="curvedConnector3">
            <a:avLst>
              <a:gd name="adj1" fmla="val 5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8"/>
          <p:cNvCxnSpPr>
            <a:stCxn id="4" idx="2"/>
            <a:endCxn id="13" idx="1"/>
          </p:cNvCxnSpPr>
          <p:nvPr/>
        </p:nvCxnSpPr>
        <p:spPr>
          <a:xfrm rot="16200000" flipH="1">
            <a:off x="4496384" y="1351222"/>
            <a:ext cx="756084" cy="1036900"/>
          </a:xfrm>
          <a:prstGeom prst="curvedConnector2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8"/>
          <p:cNvCxnSpPr>
            <a:stCxn id="4" idx="2"/>
            <a:endCxn id="14" idx="1"/>
          </p:cNvCxnSpPr>
          <p:nvPr/>
        </p:nvCxnSpPr>
        <p:spPr>
          <a:xfrm rot="16200000" flipH="1">
            <a:off x="4064336" y="1783270"/>
            <a:ext cx="1620180" cy="1036900"/>
          </a:xfrm>
          <a:prstGeom prst="curvedConnector2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8693" y="3824188"/>
                <a:ext cx="4242078" cy="116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70C0"/>
                    </a:solidFill>
                  </a:rPr>
                  <a:t>Periodic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" y="3824188"/>
                <a:ext cx="4242078" cy="1162626"/>
              </a:xfrm>
              <a:prstGeom prst="rect">
                <a:avLst/>
              </a:prstGeom>
              <a:blipFill rotWithShape="0">
                <a:blip r:embed="rId2"/>
                <a:stretch>
                  <a:fillRect l="-1149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2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at solution level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8612" y="-899884"/>
            <a:ext cx="1905300" cy="51435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8612" y="1144969"/>
            <a:ext cx="1905300" cy="5143500"/>
          </a:xfrm>
          <a:prstGeom prst="rect">
            <a:avLst/>
          </a:prstGeom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5508104" y="843558"/>
            <a:ext cx="3456384" cy="1224136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Trajectory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periodic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Semi-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923929" y="3147814"/>
            <a:ext cx="5040559" cy="160376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ITRF2020 periodic signals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CF frame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Annual &amp; semiannual signals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available via https://itrf.ign.fr/en/solutions/ITRF2020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30588"/>
            <a:ext cx="3752543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2948095"/>
            <a:ext cx="3752543" cy="21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signals in ITRF2020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632604"/>
            <a:ext cx="374599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" y="2948095"/>
            <a:ext cx="3786102" cy="2160000"/>
          </a:xfrm>
          <a:prstGeom prst="rect">
            <a:avLst/>
          </a:prstGeom>
        </p:spPr>
      </p:pic>
      <p:pic>
        <p:nvPicPr>
          <p:cNvPr id="18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71" y="630588"/>
            <a:ext cx="3783049" cy="2160000"/>
          </a:xfr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" y="630588"/>
            <a:ext cx="3786102" cy="21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Non-tidal loading models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23929" y="2948095"/>
            <a:ext cx="5040559" cy="180348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ESMGFZ models (components NTAL, NTOL, HYDL, SLEL)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CF frame  time series analysis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Computed for all ITRF2020 GNSS stations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spatial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0.5°, temporal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3h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24h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 via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isdc.gfz-potsdam.de/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esmdata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loading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ITRF2020 - ESMGFZ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0588"/>
            <a:ext cx="3749492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588"/>
            <a:ext cx="3752542" cy="216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095"/>
            <a:ext cx="3752542" cy="2160000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23929" y="3147814"/>
            <a:ext cx="5040559" cy="160376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ITRF2020 – ESMGFZ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amplitudes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ITRF2020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larger,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ESMGFZ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larger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ITRF2020 - ESMGFZ</a:t>
            </a:r>
            <a:endParaRPr lang="en-US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508104" y="843558"/>
            <a:ext cx="3456384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= ITRF2020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larger,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= ESMGFZ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ITRF2020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larger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ESMGFZ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79512" y="699542"/>
            <a:ext cx="5143500" cy="3954184"/>
            <a:chOff x="179512" y="699542"/>
            <a:chExt cx="5143500" cy="395418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8612" y="-919558"/>
              <a:ext cx="1905300" cy="514350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8612" y="1129326"/>
              <a:ext cx="1905300" cy="51435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0" t="35764" r="81543" b="36237"/>
            <a:stretch/>
          </p:blipFill>
          <p:spPr>
            <a:xfrm rot="5400000">
              <a:off x="1059357" y="283243"/>
              <a:ext cx="112517" cy="144016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0" t="35764" r="81543" b="36237"/>
            <a:stretch/>
          </p:blipFill>
          <p:spPr>
            <a:xfrm rot="5400000">
              <a:off x="1031460" y="2327579"/>
              <a:ext cx="112517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03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179512" y="699542"/>
            <a:ext cx="5143500" cy="1905300"/>
            <a:chOff x="179512" y="699542"/>
            <a:chExt cx="5143500" cy="19053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8612" y="-919558"/>
              <a:ext cx="1905300" cy="5143500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0" t="35764" r="81543" b="36237"/>
            <a:stretch/>
          </p:blipFill>
          <p:spPr>
            <a:xfrm rot="5400000">
              <a:off x="1059357" y="283243"/>
              <a:ext cx="112517" cy="144016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ITRF2020 - ESMGFZ</a:t>
            </a:r>
            <a:endParaRPr lang="en-US" dirty="0"/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5508104" y="843558"/>
            <a:ext cx="3456384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= ITRF2020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larger,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= ESMGFZ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ITRF2020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larger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ESMGFZ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179512" y="699542"/>
            <a:ext cx="5143500" cy="1905300"/>
            <a:chOff x="179512" y="699542"/>
            <a:chExt cx="5143500" cy="19053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798612" y="-919558"/>
              <a:ext cx="1905300" cy="5143500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0" t="35764" r="81543" b="36237"/>
            <a:stretch/>
          </p:blipFill>
          <p:spPr>
            <a:xfrm rot="5400000">
              <a:off x="1059357" y="283243"/>
              <a:ext cx="112517" cy="144016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ITRF2020 - ESMGFZ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07504" y="3236985"/>
            <a:ext cx="3840151" cy="1111351"/>
            <a:chOff x="5148064" y="3601098"/>
            <a:chExt cx="3840151" cy="111135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990"/>
            <a:stretch/>
          </p:blipFill>
          <p:spPr>
            <a:xfrm>
              <a:off x="5250873" y="3601098"/>
              <a:ext cx="3737342" cy="77085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428" r="-190" b="-2242"/>
            <a:stretch/>
          </p:blipFill>
          <p:spPr>
            <a:xfrm>
              <a:off x="5148064" y="4371950"/>
              <a:ext cx="3744416" cy="340499"/>
            </a:xfrm>
            <a:prstGeom prst="rect">
              <a:avLst/>
            </a:prstGeom>
          </p:spPr>
        </p:pic>
      </p:grpSp>
      <p:sp>
        <p:nvSpPr>
          <p:cNvPr id="12" name="Ellipse 11"/>
          <p:cNvSpPr/>
          <p:nvPr/>
        </p:nvSpPr>
        <p:spPr>
          <a:xfrm>
            <a:off x="577667" y="1545548"/>
            <a:ext cx="215280" cy="199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142881" y="1283879"/>
            <a:ext cx="215280" cy="199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7544963" y="2900669"/>
            <a:ext cx="93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WUHN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08459" y="2900669"/>
            <a:ext cx="93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MAPA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Gerader Verbinder 16"/>
          <p:cNvCxnSpPr>
            <a:stCxn id="12" idx="5"/>
            <a:endCxn id="4" idx="0"/>
          </p:cNvCxnSpPr>
          <p:nvPr/>
        </p:nvCxnSpPr>
        <p:spPr>
          <a:xfrm>
            <a:off x="761420" y="1715813"/>
            <a:ext cx="1317564" cy="1521172"/>
          </a:xfrm>
          <a:prstGeom prst="line">
            <a:avLst/>
          </a:prstGeom>
          <a:ln w="19050">
            <a:solidFill>
              <a:srgbClr val="005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stCxn id="13" idx="5"/>
            <a:endCxn id="24" idx="0"/>
          </p:cNvCxnSpPr>
          <p:nvPr/>
        </p:nvCxnSpPr>
        <p:spPr>
          <a:xfrm>
            <a:off x="4326634" y="1454144"/>
            <a:ext cx="2132306" cy="1820397"/>
          </a:xfrm>
          <a:prstGeom prst="line">
            <a:avLst/>
          </a:prstGeom>
          <a:ln w="19050">
            <a:solidFill>
              <a:srgbClr val="005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899592" y="430966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Amazonas region, Brazil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796136" y="4303663"/>
            <a:ext cx="197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Wuhan, China</a:t>
            </a:r>
            <a:endParaRPr lang="en-US" sz="180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89"/>
          <a:stretch/>
        </p:blipFill>
        <p:spPr>
          <a:xfrm>
            <a:off x="4590269" y="3274541"/>
            <a:ext cx="3737342" cy="1073795"/>
          </a:xfrm>
          <a:prstGeom prst="rect">
            <a:avLst/>
          </a:prstGeom>
        </p:spPr>
      </p:pic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5508104" y="843558"/>
            <a:ext cx="3456384" cy="1224136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72000" tIns="0" rIns="72000" bIns="0" rtlCol="0" anchor="ctr">
            <a:noAutofit/>
          </a:bodyPr>
          <a:lstStyle>
            <a:lvl1pPr marL="0" indent="0" algn="l" defTabSz="514338">
              <a:lnSpc>
                <a:spcPct val="90000"/>
              </a:lnSpc>
              <a:spcBef>
                <a:spcPts val="563"/>
              </a:spcBef>
              <a:buFontTx/>
              <a:buNone/>
              <a:defRPr sz="1600">
                <a:solidFill>
                  <a:srgbClr val="00589B"/>
                </a:solidFill>
                <a:latin typeface="Arial"/>
                <a:ea typeface="+mn-ea"/>
              </a:defRPr>
            </a:lvl1pPr>
            <a:lvl2pPr marL="38575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1">
                <a:solidFill>
                  <a:srgbClr val="00589B"/>
                </a:solidFill>
                <a:latin typeface="Arial"/>
                <a:ea typeface="+mn-ea"/>
              </a:defRPr>
            </a:lvl2pPr>
            <a:lvl3pPr marL="642923" indent="-128583" algn="l" defTabSz="514338">
              <a:lnSpc>
                <a:spcPct val="90000"/>
              </a:lnSpc>
              <a:spcBef>
                <a:spcPts val="281"/>
              </a:spcBef>
              <a:buFont typeface="Symbol"/>
              <a:buChar char="-"/>
              <a:defRPr sz="1151">
                <a:solidFill>
                  <a:srgbClr val="00589B"/>
                </a:solidFill>
                <a:latin typeface="Arial"/>
                <a:ea typeface="+mn-ea"/>
              </a:defRPr>
            </a:lvl3pPr>
            <a:lvl4pPr marL="771506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rgbClr val="00589B"/>
                </a:solidFill>
                <a:latin typeface="Arial"/>
                <a:ea typeface="+mn-ea"/>
              </a:defRPr>
            </a:lvl4pPr>
            <a:lvl5pPr marL="1028674" indent="0" algn="l" defTabSz="514338">
              <a:lnSpc>
                <a:spcPct val="90000"/>
              </a:lnSpc>
              <a:spcBef>
                <a:spcPts val="281"/>
              </a:spcBef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</a:defRPr>
            </a:lvl5pPr>
            <a:lvl6pPr marL="141442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597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1928765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2185933" indent="-128583" algn="l" defTabSz="514338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= ITRF2020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larger,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= ESMGFZ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Expectation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: ITRF2020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larger </a:t>
            </a:r>
            <a:r>
              <a:rPr lang="de-DE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 ESMGFZ </a:t>
            </a:r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683568" y="1782287"/>
            <a:ext cx="2952328" cy="1869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annual &amp; semiannual amplitude and phase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075520" y="1782287"/>
            <a:ext cx="2952328" cy="2949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RMS (linear trajectory model), Reduction of periodic signals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131840" y="843558"/>
            <a:ext cx="244827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Non-tidal </a:t>
            </a: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loading models (ESMGFZ)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843558"/>
            <a:ext cx="244827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ITRF2020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812451" y="843558"/>
            <a:ext cx="2448272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GFZ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repro3 </a:t>
            </a: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35596" y="1923678"/>
            <a:ext cx="2448272" cy="6480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signals vs. NTL models</a:t>
            </a:r>
            <a:endParaRPr lang="en-US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ewinkelte Verbindung 8"/>
          <p:cNvCxnSpPr>
            <a:stCxn id="5" idx="2"/>
            <a:endCxn id="7" idx="0"/>
          </p:cNvCxnSpPr>
          <p:nvPr/>
        </p:nvCxnSpPr>
        <p:spPr>
          <a:xfrm rot="16200000" flipH="1">
            <a:off x="1709682" y="1473628"/>
            <a:ext cx="432048" cy="468052"/>
          </a:xfrm>
          <a:prstGeom prst="curvedConnector3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8"/>
          <p:cNvCxnSpPr>
            <a:stCxn id="4" idx="2"/>
            <a:endCxn id="7" idx="0"/>
          </p:cNvCxnSpPr>
          <p:nvPr/>
        </p:nvCxnSpPr>
        <p:spPr>
          <a:xfrm rot="5400000">
            <a:off x="3041830" y="609532"/>
            <a:ext cx="432048" cy="2196244"/>
          </a:xfrm>
          <a:prstGeom prst="curvedConnector3">
            <a:avLst>
              <a:gd name="adj1" fmla="val 5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5392876" y="1923678"/>
            <a:ext cx="2563500" cy="6480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at solution level (2000-2020)</a:t>
            </a:r>
            <a:endParaRPr lang="en-US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92876" y="2787774"/>
            <a:ext cx="2563500" cy="6480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at observation level (2014-2015)</a:t>
            </a:r>
            <a:endParaRPr lang="en-US" sz="1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Gewinkelte Verbindung 8"/>
          <p:cNvCxnSpPr>
            <a:stCxn id="6" idx="2"/>
            <a:endCxn id="13" idx="0"/>
          </p:cNvCxnSpPr>
          <p:nvPr/>
        </p:nvCxnSpPr>
        <p:spPr>
          <a:xfrm rot="5400000">
            <a:off x="6639583" y="1526674"/>
            <a:ext cx="432048" cy="361961"/>
          </a:xfrm>
          <a:prstGeom prst="curvedConnector3">
            <a:avLst>
              <a:gd name="adj1" fmla="val 50000"/>
            </a:avLst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8"/>
          <p:cNvCxnSpPr>
            <a:stCxn id="4" idx="2"/>
            <a:endCxn id="13" idx="1"/>
          </p:cNvCxnSpPr>
          <p:nvPr/>
        </p:nvCxnSpPr>
        <p:spPr>
          <a:xfrm rot="16200000" flipH="1">
            <a:off x="4496384" y="1351222"/>
            <a:ext cx="756084" cy="1036900"/>
          </a:xfrm>
          <a:prstGeom prst="curvedConnector2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8"/>
          <p:cNvCxnSpPr>
            <a:stCxn id="4" idx="2"/>
            <a:endCxn id="14" idx="1"/>
          </p:cNvCxnSpPr>
          <p:nvPr/>
        </p:nvCxnSpPr>
        <p:spPr>
          <a:xfrm rot="16200000" flipH="1">
            <a:off x="4064336" y="1783270"/>
            <a:ext cx="1620180" cy="1036900"/>
          </a:xfrm>
          <a:prstGeom prst="curvedConnector2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8693" y="3824188"/>
                <a:ext cx="4242078" cy="116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70C0"/>
                    </a:solidFill>
                  </a:rPr>
                  <a:t>Periodic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" y="3824188"/>
                <a:ext cx="4242078" cy="1162626"/>
              </a:xfrm>
              <a:prstGeom prst="rect">
                <a:avLst/>
              </a:prstGeom>
              <a:blipFill rotWithShape="0">
                <a:blip r:embed="rId2"/>
                <a:stretch>
                  <a:fillRect l="-1149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3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Z-Design ">
  <a:themeElements>
    <a:clrScheme name="Benutzerdefiniert 1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2007-2010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Bildschirmpräsentation (16:9)</PresentationFormat>
  <Paragraphs>106</Paragraphs>
  <Slides>20</Slides>
  <Notes>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Symbol</vt:lpstr>
      <vt:lpstr>Cambria Math</vt:lpstr>
      <vt:lpstr>Wingdings</vt:lpstr>
      <vt:lpstr>Verdana</vt:lpstr>
      <vt:lpstr>Calibri</vt:lpstr>
      <vt:lpstr>GFZ-Design </vt:lpstr>
      <vt:lpstr>PowerPoint-Präsentation</vt:lpstr>
      <vt:lpstr>Introduction</vt:lpstr>
      <vt:lpstr>Periodic signals in ITRF2020</vt:lpstr>
      <vt:lpstr>Non-tidal loading models</vt:lpstr>
      <vt:lpstr>Comparison ITRF2020 - ESMGFZ</vt:lpstr>
      <vt:lpstr>Comparison ITRF2020 - ESMGFZ</vt:lpstr>
      <vt:lpstr>Comparison ITRF2020 - ESMGFZ</vt:lpstr>
      <vt:lpstr>Comparison ITRF2020 - ESMGFZ</vt:lpstr>
      <vt:lpstr>Introduction</vt:lpstr>
      <vt:lpstr>GFZ repro3 solution</vt:lpstr>
      <vt:lpstr>Corrections at solution level (GFZ repro3)</vt:lpstr>
      <vt:lpstr>Corrections at solution level (GFZ repro3)</vt:lpstr>
      <vt:lpstr>Corrections at solution level (GFZ repro3)</vt:lpstr>
      <vt:lpstr>Corrections at solution level (GFZ repro3)</vt:lpstr>
      <vt:lpstr>Corrections at solution level (GFZ repro3)</vt:lpstr>
      <vt:lpstr>Corrections at observation level (GFZ repro3)</vt:lpstr>
      <vt:lpstr>Corrections at observation level (GFZ repro3)</vt:lpstr>
      <vt:lpstr>Summary &amp; Conclusion</vt:lpstr>
      <vt:lpstr>PowerPoint-Präsentation</vt:lpstr>
      <vt:lpstr>Corrections at solution level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Benjamin Männel</cp:lastModifiedBy>
  <cp:revision>734</cp:revision>
  <dcterms:modified xsi:type="dcterms:W3CDTF">2022-10-19T03:57:04Z</dcterms:modified>
</cp:coreProperties>
</file>